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57" r:id="rId3"/>
    <p:sldId id="275" r:id="rId4"/>
    <p:sldId id="258" r:id="rId5"/>
    <p:sldId id="276" r:id="rId6"/>
    <p:sldId id="259" r:id="rId7"/>
    <p:sldId id="277" r:id="rId8"/>
    <p:sldId id="260" r:id="rId9"/>
    <p:sldId id="261" r:id="rId10"/>
    <p:sldId id="262" r:id="rId11"/>
    <p:sldId id="263" r:id="rId12"/>
    <p:sldId id="278" r:id="rId13"/>
    <p:sldId id="264" r:id="rId14"/>
    <p:sldId id="279" r:id="rId15"/>
    <p:sldId id="268" r:id="rId16"/>
    <p:sldId id="265" r:id="rId17"/>
    <p:sldId id="266" r:id="rId18"/>
    <p:sldId id="280" r:id="rId19"/>
    <p:sldId id="269" r:id="rId20"/>
    <p:sldId id="281" r:id="rId21"/>
    <p:sldId id="267" r:id="rId22"/>
    <p:sldId id="282" r:id="rId23"/>
    <p:sldId id="283" r:id="rId24"/>
    <p:sldId id="271" r:id="rId25"/>
    <p:sldId id="272" r:id="rId26"/>
    <p:sldId id="273" r:id="rId27"/>
    <p:sldId id="274" r:id="rId2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1330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0A041F-F274-465C-86A7-5D1E4605C178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22D6A-73DF-45B5-910F-CAA79EA5E8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53505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9FCE601-8694-429A-9A34-AF46A3FC067B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A296928-08AB-4857-92F1-33C402A2C1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75756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96928-08AB-4857-92F1-33C402A2C14E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Mandatory</a:t>
            </a:r>
            <a:r>
              <a:rPr lang="en-US" baseline="0" dirty="0" smtClean="0"/>
              <a:t> c</a:t>
            </a:r>
            <a:r>
              <a:rPr lang="en-US" dirty="0" smtClean="0"/>
              <a:t>oncussion tracking is coming</a:t>
            </a:r>
            <a:r>
              <a:rPr lang="en-US" baseline="0" dirty="0" smtClean="0"/>
              <a:t> down the road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96928-08AB-4857-92F1-33C402A2C14E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Mandatory</a:t>
            </a:r>
            <a:r>
              <a:rPr lang="en-US" baseline="0" dirty="0" smtClean="0"/>
              <a:t> c</a:t>
            </a:r>
            <a:r>
              <a:rPr lang="en-US" dirty="0" smtClean="0"/>
              <a:t>oncussion tracking is coming</a:t>
            </a:r>
            <a:r>
              <a:rPr lang="en-US" baseline="0" dirty="0" smtClean="0"/>
              <a:t> down the road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96928-08AB-4857-92F1-33C402A2C14E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Stronger concussion</a:t>
            </a:r>
            <a:r>
              <a:rPr lang="en-US" baseline="0" dirty="0" smtClean="0"/>
              <a:t> policies, training, and tracking strengthens our defense against liabilities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96928-08AB-4857-92F1-33C402A2C14E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Not trying to make</a:t>
            </a:r>
            <a:r>
              <a:rPr lang="en-US" baseline="0" dirty="0" smtClean="0"/>
              <a:t> </a:t>
            </a:r>
            <a:r>
              <a:rPr lang="en-US" dirty="0" smtClean="0"/>
              <a:t>up for past increase</a:t>
            </a:r>
            <a:r>
              <a:rPr lang="en-US" baseline="0" dirty="0" smtClean="0"/>
              <a:t>s – just trying to get back to </a:t>
            </a:r>
            <a:r>
              <a:rPr lang="en-US" baseline="0" dirty="0" smtClean="0">
                <a:solidFill>
                  <a:srgbClr val="FF0000"/>
                </a:solidFill>
              </a:rPr>
              <a:t>equivalent 2001 </a:t>
            </a:r>
            <a:r>
              <a:rPr lang="en-US" baseline="0" dirty="0" smtClean="0"/>
              <a:t>funding levels going forward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96928-08AB-4857-92F1-33C402A2C14E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Every parent in the room would stand in line to pay $5.00 to keep their children safe –</a:t>
            </a:r>
            <a:r>
              <a:rPr lang="en-US" baseline="0" dirty="0" smtClean="0"/>
              <a:t> we are proposing  an increase of $3.67 over the next 4 years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96928-08AB-4857-92F1-33C402A2C14E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B9F5C-AA9B-4ABD-98C8-5663E67E5D82}" type="datetime1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67CA-53BB-47DE-BDDC-D8E046DC7D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66556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2BAE-D507-45C7-825D-DAA4500A727B}" type="datetime1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67CA-53BB-47DE-BDDC-D8E046DC7D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1584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366EA-80FD-44A7-B143-2422497618A2}" type="datetime1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67CA-53BB-47DE-BDDC-D8E046DC7D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17229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DF60F-0D1A-4430-BD89-F484552A7748}" type="datetime1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67CA-53BB-47DE-BDDC-D8E046DC7D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50315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0C36F-348A-40F5-8BDB-A9A2DD09C1A1}" type="datetime1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67CA-53BB-47DE-BDDC-D8E046DC7D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690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121E0-46EA-4247-958C-CBCE2F0A15A9}" type="datetime1">
              <a:rPr lang="en-US" smtClean="0"/>
              <a:pPr/>
              <a:t>4/20/2015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67CA-53BB-47DE-BDDC-D8E046DC7D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89939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6BC7D-7E8A-4114-BFC5-E30EC1E8BBDD}" type="datetime1">
              <a:rPr lang="en-US" smtClean="0"/>
              <a:pPr/>
              <a:t>4/20/2015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67CA-53BB-47DE-BDDC-D8E046DC7D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48970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A7B51-FA85-4D7D-BD0B-4977AB409A32}" type="datetime1">
              <a:rPr lang="en-US" smtClean="0"/>
              <a:pPr/>
              <a:t>4/20/2015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67CA-53BB-47DE-BDDC-D8E046DC7D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9051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9227E-9BEF-41B5-98CA-01271141DEB5}" type="datetime1">
              <a:rPr lang="en-US" smtClean="0"/>
              <a:pPr/>
              <a:t>4/20/2015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67CA-53BB-47DE-BDDC-D8E046DC7D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16581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1A6B7-1822-4D5E-B675-B825A871286F}" type="datetime1">
              <a:rPr lang="en-US" smtClean="0"/>
              <a:pPr/>
              <a:t>4/20/2015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67CA-53BB-47DE-BDDC-D8E046DC7D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6228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6E980-418C-41E9-A323-4345749F0DD8}" type="datetime1">
              <a:rPr lang="en-US" smtClean="0"/>
              <a:pPr/>
              <a:t>4/20/2015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67CA-53BB-47DE-BDDC-D8E046DC7D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72952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5C188-25FE-424F-8FE8-74A93FE81EB9}" type="datetime1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0667CA-53BB-47DE-BDDC-D8E046DC7D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1567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>
            <a:norm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Massachusetts Youth Soccer Association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685799" y="3505200"/>
            <a:ext cx="7848601" cy="1752600"/>
          </a:xfrm>
        </p:spPr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Risk Management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&amp;</a:t>
            </a:r>
          </a:p>
          <a:p>
            <a:r>
              <a:rPr lang="en-US" b="1" dirty="0" smtClean="0">
                <a:solidFill>
                  <a:srgbClr val="002060"/>
                </a:solidFill>
              </a:rPr>
              <a:t>Cost of Providing Services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48600" y="5638800"/>
            <a:ext cx="1191151" cy="106680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667CA-53BB-47DE-BDDC-D8E046DC7D89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33400" y="6008132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April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9982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Cost of Providing Services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Mass Youth Fees</a:t>
            </a:r>
          </a:p>
          <a:p>
            <a:pPr lvl="1"/>
            <a:r>
              <a:rPr lang="en-US" sz="3200" dirty="0" smtClean="0">
                <a:solidFill>
                  <a:srgbClr val="002060"/>
                </a:solidFill>
              </a:rPr>
              <a:t>Players</a:t>
            </a:r>
          </a:p>
          <a:p>
            <a:pPr lvl="2"/>
            <a:r>
              <a:rPr lang="en-US" sz="2800" dirty="0" smtClean="0">
                <a:solidFill>
                  <a:srgbClr val="002060"/>
                </a:solidFill>
              </a:rPr>
              <a:t>$11</a:t>
            </a:r>
          </a:p>
          <a:p>
            <a:pPr lvl="3"/>
            <a:r>
              <a:rPr lang="en-US" sz="2400" dirty="0" smtClean="0">
                <a:solidFill>
                  <a:srgbClr val="002060"/>
                </a:solidFill>
              </a:rPr>
              <a:t>$6 Mass Youth Soccer</a:t>
            </a:r>
          </a:p>
          <a:p>
            <a:pPr lvl="3"/>
            <a:r>
              <a:rPr lang="en-US" sz="2400" dirty="0" smtClean="0">
                <a:solidFill>
                  <a:srgbClr val="002060"/>
                </a:solidFill>
              </a:rPr>
              <a:t>$1 US Youth Soccer</a:t>
            </a:r>
          </a:p>
          <a:p>
            <a:pPr lvl="3"/>
            <a:r>
              <a:rPr lang="en-US" sz="2400" dirty="0" smtClean="0">
                <a:solidFill>
                  <a:srgbClr val="002060"/>
                </a:solidFill>
              </a:rPr>
              <a:t>$1 US Soccer</a:t>
            </a:r>
          </a:p>
          <a:p>
            <a:pPr lvl="3"/>
            <a:r>
              <a:rPr lang="en-US" sz="2400" dirty="0" smtClean="0">
                <a:solidFill>
                  <a:srgbClr val="002060"/>
                </a:solidFill>
              </a:rPr>
              <a:t>$3 Fields Debt Service</a:t>
            </a:r>
          </a:p>
          <a:p>
            <a:pPr lvl="1"/>
            <a:r>
              <a:rPr lang="en-US" sz="3200" dirty="0" smtClean="0">
                <a:solidFill>
                  <a:srgbClr val="002060"/>
                </a:solidFill>
              </a:rPr>
              <a:t>Coaches</a:t>
            </a:r>
          </a:p>
          <a:p>
            <a:pPr lvl="2"/>
            <a:r>
              <a:rPr lang="en-US" sz="2800" dirty="0" smtClean="0">
                <a:solidFill>
                  <a:srgbClr val="002060"/>
                </a:solidFill>
              </a:rPr>
              <a:t>$11</a:t>
            </a: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8995" y="5622793"/>
            <a:ext cx="1191151" cy="10668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04800" y="6324600"/>
            <a:ext cx="381000" cy="365125"/>
          </a:xfrm>
        </p:spPr>
        <p:txBody>
          <a:bodyPr/>
          <a:lstStyle/>
          <a:p>
            <a:fld id="{1A0667CA-53BB-47DE-BDDC-D8E046DC7D89}" type="slidenum">
              <a:rPr lang="en-US" b="1" smtClean="0">
                <a:solidFill>
                  <a:srgbClr val="002060"/>
                </a:solidFill>
              </a:rPr>
              <a:pPr/>
              <a:t>10</a:t>
            </a:fld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217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Cost of Providing Services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724399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Sample of Other States</a:t>
            </a:r>
            <a:r>
              <a:rPr lang="en-US" sz="2400" dirty="0" smtClean="0">
                <a:solidFill>
                  <a:srgbClr val="002060"/>
                </a:solidFill>
              </a:rPr>
              <a:t/>
            </a:r>
            <a:br>
              <a:rPr lang="en-US" sz="2400" dirty="0" smtClean="0">
                <a:solidFill>
                  <a:srgbClr val="002060"/>
                </a:solidFill>
              </a:rPr>
            </a:br>
            <a:r>
              <a:rPr lang="en-US" sz="2400" dirty="0" smtClean="0">
                <a:solidFill>
                  <a:srgbClr val="002060"/>
                </a:solidFill>
              </a:rPr>
              <a:t>(rec player fee/competitive player fee;  Coach fee)</a:t>
            </a:r>
          </a:p>
          <a:p>
            <a:pPr lvl="1"/>
            <a:r>
              <a:rPr lang="en-US" sz="2400" b="1" dirty="0" smtClean="0">
                <a:solidFill>
                  <a:srgbClr val="002060"/>
                </a:solidFill>
              </a:rPr>
              <a:t>Cal South</a:t>
            </a:r>
            <a:r>
              <a:rPr lang="en-US" sz="2400" dirty="0" smtClean="0">
                <a:solidFill>
                  <a:srgbClr val="002060"/>
                </a:solidFill>
              </a:rPr>
              <a:t>:   $</a:t>
            </a:r>
            <a:r>
              <a:rPr lang="en-US" sz="2400" dirty="0">
                <a:solidFill>
                  <a:srgbClr val="002060"/>
                </a:solidFill>
              </a:rPr>
              <a:t>15 rec/$25 </a:t>
            </a:r>
            <a:r>
              <a:rPr lang="en-US" sz="2400" dirty="0" smtClean="0">
                <a:solidFill>
                  <a:srgbClr val="002060"/>
                </a:solidFill>
              </a:rPr>
              <a:t>comp;  $0 coach (associate </a:t>
            </a:r>
            <a:r>
              <a:rPr lang="en-US" sz="2400" dirty="0">
                <a:solidFill>
                  <a:srgbClr val="002060"/>
                </a:solidFill>
              </a:rPr>
              <a:t>part of </a:t>
            </a:r>
            <a:r>
              <a:rPr lang="en-US" sz="2400" dirty="0" smtClean="0">
                <a:solidFill>
                  <a:srgbClr val="002060"/>
                </a:solidFill>
              </a:rPr>
              <a:t>the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smtClean="0">
                <a:solidFill>
                  <a:srgbClr val="002060"/>
                </a:solidFill>
              </a:rPr>
              <a:t>player </a:t>
            </a:r>
            <a:r>
              <a:rPr lang="en-US" sz="2400" dirty="0">
                <a:solidFill>
                  <a:srgbClr val="002060"/>
                </a:solidFill>
              </a:rPr>
              <a:t>fee </a:t>
            </a:r>
            <a:r>
              <a:rPr lang="en-US" sz="2400" dirty="0" smtClean="0">
                <a:solidFill>
                  <a:srgbClr val="002060"/>
                </a:solidFill>
              </a:rPr>
              <a:t>to  cover </a:t>
            </a:r>
            <a:r>
              <a:rPr lang="en-US" sz="2400" dirty="0">
                <a:solidFill>
                  <a:srgbClr val="002060"/>
                </a:solidFill>
              </a:rPr>
              <a:t>the coaches</a:t>
            </a:r>
            <a:r>
              <a:rPr lang="en-US" sz="2400" dirty="0" smtClean="0">
                <a:solidFill>
                  <a:srgbClr val="002060"/>
                </a:solidFill>
              </a:rPr>
              <a:t>)</a:t>
            </a:r>
            <a:endParaRPr lang="en-US" sz="2400" dirty="0">
              <a:solidFill>
                <a:srgbClr val="002060"/>
              </a:solidFill>
            </a:endParaRPr>
          </a:p>
          <a:p>
            <a:pPr lvl="1"/>
            <a:r>
              <a:rPr lang="en-US" sz="2400" b="1" dirty="0" smtClean="0">
                <a:solidFill>
                  <a:srgbClr val="002060"/>
                </a:solidFill>
              </a:rPr>
              <a:t>Eastern PA</a:t>
            </a:r>
            <a:r>
              <a:rPr lang="en-US" sz="2400" dirty="0" smtClean="0">
                <a:solidFill>
                  <a:srgbClr val="002060"/>
                </a:solidFill>
              </a:rPr>
              <a:t>:  $11 rec/$15 comp;  $0 coach (Have a $180 annual team fee)</a:t>
            </a:r>
          </a:p>
          <a:p>
            <a:pPr lvl="1"/>
            <a:r>
              <a:rPr lang="en-US" sz="2400" b="1" dirty="0" smtClean="0">
                <a:solidFill>
                  <a:srgbClr val="002060"/>
                </a:solidFill>
              </a:rPr>
              <a:t>Michigan</a:t>
            </a:r>
            <a:r>
              <a:rPr lang="en-US" sz="2400" dirty="0" smtClean="0">
                <a:solidFill>
                  <a:srgbClr val="002060"/>
                </a:solidFill>
              </a:rPr>
              <a:t>:  </a:t>
            </a:r>
            <a:r>
              <a:rPr lang="en-US" sz="2400" dirty="0">
                <a:solidFill>
                  <a:srgbClr val="002060"/>
                </a:solidFill>
              </a:rPr>
              <a:t>$8 rec/$11 </a:t>
            </a:r>
            <a:r>
              <a:rPr lang="en-US" sz="2400" dirty="0" smtClean="0">
                <a:solidFill>
                  <a:srgbClr val="002060"/>
                </a:solidFill>
              </a:rPr>
              <a:t>comp;  $16 coach (includes </a:t>
            </a:r>
            <a:r>
              <a:rPr lang="en-US" sz="2400" dirty="0">
                <a:solidFill>
                  <a:srgbClr val="002060"/>
                </a:solidFill>
              </a:rPr>
              <a:t>new risk mgt </a:t>
            </a:r>
            <a:r>
              <a:rPr lang="en-US" sz="2400" dirty="0" smtClean="0">
                <a:solidFill>
                  <a:srgbClr val="002060"/>
                </a:solidFill>
              </a:rPr>
              <a:t>assessment)</a:t>
            </a:r>
            <a:endParaRPr lang="en-US" sz="2400" dirty="0">
              <a:solidFill>
                <a:srgbClr val="002060"/>
              </a:solidFill>
            </a:endParaRPr>
          </a:p>
          <a:p>
            <a:pPr lvl="1">
              <a:buNone/>
            </a:pPr>
            <a:endParaRPr lang="en-US" sz="2400" dirty="0">
              <a:solidFill>
                <a:srgbClr val="002060"/>
              </a:solidFill>
            </a:endParaRPr>
          </a:p>
          <a:p>
            <a:pPr lvl="2"/>
            <a:endParaRPr lang="en-US" sz="1400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8995" y="5622793"/>
            <a:ext cx="1191151" cy="10668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04800" y="6324600"/>
            <a:ext cx="381000" cy="365125"/>
          </a:xfrm>
        </p:spPr>
        <p:txBody>
          <a:bodyPr/>
          <a:lstStyle/>
          <a:p>
            <a:fld id="{1A0667CA-53BB-47DE-BDDC-D8E046DC7D89}" type="slidenum">
              <a:rPr lang="en-US" b="1" smtClean="0">
                <a:solidFill>
                  <a:srgbClr val="002060"/>
                </a:solidFill>
              </a:rPr>
              <a:pPr/>
              <a:t>11</a:t>
            </a:fld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217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Cost of Providing Services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724399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Sample of Other States</a:t>
            </a:r>
            <a:r>
              <a:rPr lang="en-US" sz="2400" dirty="0" smtClean="0">
                <a:solidFill>
                  <a:srgbClr val="002060"/>
                </a:solidFill>
              </a:rPr>
              <a:t/>
            </a:r>
            <a:br>
              <a:rPr lang="en-US" sz="2400" dirty="0" smtClean="0">
                <a:solidFill>
                  <a:srgbClr val="002060"/>
                </a:solidFill>
              </a:rPr>
            </a:br>
            <a:r>
              <a:rPr lang="en-US" sz="2400" dirty="0" smtClean="0">
                <a:solidFill>
                  <a:srgbClr val="002060"/>
                </a:solidFill>
              </a:rPr>
              <a:t> (rec player fee/competitive player fee;  Coach fee)</a:t>
            </a:r>
          </a:p>
          <a:p>
            <a:pPr lvl="1"/>
            <a:r>
              <a:rPr lang="en-US" sz="2400" b="1" dirty="0" smtClean="0">
                <a:solidFill>
                  <a:srgbClr val="002060"/>
                </a:solidFill>
              </a:rPr>
              <a:t>No. Texas</a:t>
            </a:r>
            <a:r>
              <a:rPr lang="en-US" sz="2400" dirty="0" smtClean="0">
                <a:solidFill>
                  <a:srgbClr val="002060"/>
                </a:solidFill>
              </a:rPr>
              <a:t>:   $13 rec/$18 comp;  $0 coach (associate part of the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smtClean="0">
                <a:solidFill>
                  <a:srgbClr val="002060"/>
                </a:solidFill>
              </a:rPr>
              <a:t>player fee to cover the coaches)</a:t>
            </a:r>
          </a:p>
          <a:p>
            <a:pPr lvl="1"/>
            <a:r>
              <a:rPr lang="en-US" sz="2400" b="1" dirty="0" smtClean="0">
                <a:solidFill>
                  <a:srgbClr val="002060"/>
                </a:solidFill>
              </a:rPr>
              <a:t>Florida</a:t>
            </a:r>
            <a:r>
              <a:rPr lang="en-US" sz="2400" dirty="0" smtClean="0">
                <a:solidFill>
                  <a:srgbClr val="002060"/>
                </a:solidFill>
              </a:rPr>
              <a:t>:   $15 rec/ $18 Comp;  $0 coach (associate part of the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smtClean="0">
                <a:solidFill>
                  <a:srgbClr val="002060"/>
                </a:solidFill>
              </a:rPr>
              <a:t>player fee to cover the coaches)</a:t>
            </a:r>
          </a:p>
          <a:p>
            <a:pPr lvl="1"/>
            <a:r>
              <a:rPr lang="en-US" sz="2400" b="1" dirty="0" smtClean="0">
                <a:solidFill>
                  <a:srgbClr val="002060"/>
                </a:solidFill>
              </a:rPr>
              <a:t>Maine</a:t>
            </a:r>
            <a:r>
              <a:rPr lang="en-US" sz="2400" dirty="0" smtClean="0">
                <a:solidFill>
                  <a:srgbClr val="002060"/>
                </a:solidFill>
              </a:rPr>
              <a:t>:   $</a:t>
            </a:r>
            <a:r>
              <a:rPr lang="en-US" sz="2400" dirty="0">
                <a:solidFill>
                  <a:srgbClr val="002060"/>
                </a:solidFill>
              </a:rPr>
              <a:t>6 rec/$13 </a:t>
            </a:r>
            <a:r>
              <a:rPr lang="en-US" sz="2400" dirty="0" smtClean="0">
                <a:solidFill>
                  <a:srgbClr val="002060"/>
                </a:solidFill>
              </a:rPr>
              <a:t>comp;  $0 </a:t>
            </a:r>
            <a:r>
              <a:rPr lang="en-US" sz="2400" dirty="0">
                <a:solidFill>
                  <a:srgbClr val="002060"/>
                </a:solidFill>
              </a:rPr>
              <a:t>coach </a:t>
            </a:r>
            <a:r>
              <a:rPr lang="en-US" sz="2400" dirty="0" smtClean="0">
                <a:solidFill>
                  <a:srgbClr val="002060"/>
                </a:solidFill>
              </a:rPr>
              <a:t>(will </a:t>
            </a:r>
            <a:r>
              <a:rPr lang="en-US" sz="2400" dirty="0">
                <a:solidFill>
                  <a:srgbClr val="002060"/>
                </a:solidFill>
              </a:rPr>
              <a:t>be instituting one to </a:t>
            </a:r>
            <a:r>
              <a:rPr lang="en-US" sz="2400" dirty="0" smtClean="0">
                <a:solidFill>
                  <a:srgbClr val="002060"/>
                </a:solidFill>
              </a:rPr>
              <a:t>cover </a:t>
            </a:r>
            <a:r>
              <a:rPr lang="en-US" sz="2400" dirty="0">
                <a:solidFill>
                  <a:srgbClr val="002060"/>
                </a:solidFill>
              </a:rPr>
              <a:t>risk mgt costs</a:t>
            </a:r>
            <a:r>
              <a:rPr lang="en-US" sz="2400" dirty="0" smtClean="0">
                <a:solidFill>
                  <a:srgbClr val="002060"/>
                </a:solidFill>
              </a:rPr>
              <a:t>)</a:t>
            </a:r>
            <a:endParaRPr lang="en-US" sz="1600" dirty="0" smtClean="0">
              <a:solidFill>
                <a:srgbClr val="002060"/>
              </a:solidFill>
            </a:endParaRPr>
          </a:p>
          <a:p>
            <a:r>
              <a:rPr lang="en-US" sz="2400" b="1" dirty="0" smtClean="0">
                <a:solidFill>
                  <a:srgbClr val="002060"/>
                </a:solidFill>
              </a:rPr>
              <a:t>US Club Soccer</a:t>
            </a:r>
          </a:p>
          <a:p>
            <a:pPr lvl="1"/>
            <a:r>
              <a:rPr lang="en-US" sz="2400" dirty="0" smtClean="0">
                <a:solidFill>
                  <a:srgbClr val="002060"/>
                </a:solidFill>
              </a:rPr>
              <a:t>US Club Soccer: $11 rec/ $18 comp up to U12/$24 comp U13-U19 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smtClean="0">
                <a:solidFill>
                  <a:srgbClr val="002060"/>
                </a:solidFill>
              </a:rPr>
              <a:t>    $25 adult ($5 for non </a:t>
            </a:r>
            <a:r>
              <a:rPr lang="en-US" sz="2400" dirty="0" err="1" smtClean="0">
                <a:solidFill>
                  <a:srgbClr val="002060"/>
                </a:solidFill>
              </a:rPr>
              <a:t>passcard</a:t>
            </a:r>
            <a:r>
              <a:rPr lang="en-US" sz="2400" dirty="0" smtClean="0">
                <a:solidFill>
                  <a:srgbClr val="002060"/>
                </a:solidFill>
              </a:rPr>
              <a:t> adults) </a:t>
            </a:r>
            <a:endParaRPr lang="en-US" sz="2400" dirty="0">
              <a:solidFill>
                <a:srgbClr val="002060"/>
              </a:solidFill>
            </a:endParaRPr>
          </a:p>
          <a:p>
            <a:pPr lvl="1">
              <a:buNone/>
            </a:pPr>
            <a:endParaRPr lang="en-US" sz="2400" dirty="0">
              <a:solidFill>
                <a:srgbClr val="002060"/>
              </a:solidFill>
            </a:endParaRPr>
          </a:p>
          <a:p>
            <a:pPr lvl="2"/>
            <a:endParaRPr lang="en-US" sz="1400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8995" y="5622793"/>
            <a:ext cx="1191151" cy="10668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04800" y="6324600"/>
            <a:ext cx="381000" cy="365125"/>
          </a:xfrm>
        </p:spPr>
        <p:txBody>
          <a:bodyPr/>
          <a:lstStyle/>
          <a:p>
            <a:fld id="{1A0667CA-53BB-47DE-BDDC-D8E046DC7D89}" type="slidenum">
              <a:rPr lang="en-US" b="1" smtClean="0">
                <a:solidFill>
                  <a:srgbClr val="002060"/>
                </a:solidFill>
              </a:rPr>
              <a:pPr/>
              <a:t>12</a:t>
            </a:fld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077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Cost of Providing Services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Mass Youth has not raised fees in 14 years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CPI/COLA has averaged 2.18% a year past 14 years</a:t>
            </a:r>
          </a:p>
          <a:p>
            <a:pPr lvl="2"/>
            <a:r>
              <a:rPr lang="en-US" dirty="0" smtClean="0">
                <a:solidFill>
                  <a:srgbClr val="002060"/>
                </a:solidFill>
              </a:rPr>
              <a:t>$6 Player fee should be $8.11 today (Total of $13.11)</a:t>
            </a:r>
          </a:p>
          <a:p>
            <a:pPr lvl="2"/>
            <a:r>
              <a:rPr lang="en-US" dirty="0" smtClean="0">
                <a:solidFill>
                  <a:srgbClr val="002060"/>
                </a:solidFill>
              </a:rPr>
              <a:t>$11 Coach fee should be 14.85 today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8995" y="5622793"/>
            <a:ext cx="1191151" cy="10668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04800" y="6324600"/>
            <a:ext cx="381000" cy="365125"/>
          </a:xfrm>
        </p:spPr>
        <p:txBody>
          <a:bodyPr/>
          <a:lstStyle/>
          <a:p>
            <a:fld id="{1A0667CA-53BB-47DE-BDDC-D8E046DC7D89}" type="slidenum">
              <a:rPr lang="en-US" b="1" smtClean="0">
                <a:solidFill>
                  <a:srgbClr val="002060"/>
                </a:solidFill>
              </a:rPr>
              <a:pPr/>
              <a:t>13</a:t>
            </a:fld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217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Cost of Providing Services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Cost of Providing Services has increased at a rate higher than 2.18%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Manpower and Salaries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Insurance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CORI Administration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Building and Facilities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Technology</a:t>
            </a:r>
          </a:p>
          <a:p>
            <a:pPr lvl="2"/>
            <a:endParaRPr lang="en-US" dirty="0" smtClean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8995" y="5622793"/>
            <a:ext cx="1191151" cy="10668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04800" y="6324600"/>
            <a:ext cx="381000" cy="365125"/>
          </a:xfrm>
        </p:spPr>
        <p:txBody>
          <a:bodyPr/>
          <a:lstStyle/>
          <a:p>
            <a:fld id="{1A0667CA-53BB-47DE-BDDC-D8E046DC7D89}" type="slidenum">
              <a:rPr lang="en-US" b="1" smtClean="0">
                <a:solidFill>
                  <a:srgbClr val="002060"/>
                </a:solidFill>
              </a:rPr>
              <a:pPr/>
              <a:t>14</a:t>
            </a:fld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529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Cost of Providing Services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At 3% increase in </a:t>
            </a:r>
            <a:r>
              <a:rPr lang="en-US" dirty="0" err="1" smtClean="0">
                <a:solidFill>
                  <a:srgbClr val="002060"/>
                </a:solidFill>
              </a:rPr>
              <a:t>CoPS</a:t>
            </a:r>
            <a:r>
              <a:rPr lang="en-US" dirty="0" smtClean="0">
                <a:solidFill>
                  <a:srgbClr val="002060"/>
                </a:solidFill>
              </a:rPr>
              <a:t> average for last 14 years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Players fee should be $9.08 (total of $14.08)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Coaches fee should be $16.64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At 5% increase in </a:t>
            </a:r>
            <a:r>
              <a:rPr lang="en-US" dirty="0" err="1" smtClean="0">
                <a:solidFill>
                  <a:srgbClr val="002060"/>
                </a:solidFill>
              </a:rPr>
              <a:t>CoPS</a:t>
            </a:r>
            <a:r>
              <a:rPr lang="en-US" dirty="0" smtClean="0">
                <a:solidFill>
                  <a:srgbClr val="002060"/>
                </a:solidFill>
              </a:rPr>
              <a:t> average for last 14 years</a:t>
            </a:r>
            <a:endParaRPr lang="en-US" dirty="0">
              <a:solidFill>
                <a:srgbClr val="002060"/>
              </a:solidFill>
            </a:endParaRP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Players fee should be $11.88 (total of $16.88)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Coaches fee should be $21.78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8995" y="5622793"/>
            <a:ext cx="1191151" cy="10668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04800" y="6324600"/>
            <a:ext cx="381000" cy="365125"/>
          </a:xfrm>
        </p:spPr>
        <p:txBody>
          <a:bodyPr/>
          <a:lstStyle/>
          <a:p>
            <a:fld id="{1A0667CA-53BB-47DE-BDDC-D8E046DC7D89}" type="slidenum">
              <a:rPr lang="en-US" b="1" smtClean="0">
                <a:solidFill>
                  <a:srgbClr val="002060"/>
                </a:solidFill>
              </a:rPr>
              <a:pPr/>
              <a:t>15</a:t>
            </a:fld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925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How do you eat an elephant?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03845" y="1600200"/>
            <a:ext cx="5136310" cy="4525963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8995" y="5622793"/>
            <a:ext cx="1191151" cy="10668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04800" y="6324600"/>
            <a:ext cx="381000" cy="365125"/>
          </a:xfrm>
        </p:spPr>
        <p:txBody>
          <a:bodyPr/>
          <a:lstStyle/>
          <a:p>
            <a:fld id="{1A0667CA-53BB-47DE-BDDC-D8E046DC7D89}" type="slidenum">
              <a:rPr lang="en-US" b="1" smtClean="0">
                <a:solidFill>
                  <a:srgbClr val="002060"/>
                </a:solidFill>
              </a:rPr>
              <a:pPr/>
              <a:t>16</a:t>
            </a:fld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578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First Bite:  Risk Management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CORI and Background Checks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Make sure we capture all adults who have the potential to have unmonitored or unfettered access to our children</a:t>
            </a:r>
          </a:p>
          <a:p>
            <a:pPr lvl="2"/>
            <a:r>
              <a:rPr lang="en-US" dirty="0" smtClean="0">
                <a:solidFill>
                  <a:srgbClr val="002060"/>
                </a:solidFill>
              </a:rPr>
              <a:t>Coaches, managers, BOD members, trainers, referees, volunteers, club employees, concession works, temporary trainers, tournament organizers, college coaches, etc.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8995" y="5622793"/>
            <a:ext cx="1191151" cy="10668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04800" y="6324600"/>
            <a:ext cx="381000" cy="365125"/>
          </a:xfrm>
        </p:spPr>
        <p:txBody>
          <a:bodyPr/>
          <a:lstStyle/>
          <a:p>
            <a:fld id="{1A0667CA-53BB-47DE-BDDC-D8E046DC7D89}" type="slidenum">
              <a:rPr lang="en-US" b="1" smtClean="0">
                <a:solidFill>
                  <a:srgbClr val="002060"/>
                </a:solidFill>
              </a:rPr>
              <a:pPr/>
              <a:t>17</a:t>
            </a:fld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578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First Bite:  Risk Management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CORI and Background Checks (cont.)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Improve the CORI process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Relieve the towns/clubs of this burden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Implement more extensive background checks as needed</a:t>
            </a:r>
          </a:p>
          <a:p>
            <a:pPr lvl="1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8995" y="5622793"/>
            <a:ext cx="1191151" cy="10668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04800" y="6324600"/>
            <a:ext cx="381000" cy="365125"/>
          </a:xfrm>
        </p:spPr>
        <p:txBody>
          <a:bodyPr/>
          <a:lstStyle/>
          <a:p>
            <a:fld id="{1A0667CA-53BB-47DE-BDDC-D8E046DC7D89}" type="slidenum">
              <a:rPr lang="en-US" b="1" smtClean="0">
                <a:solidFill>
                  <a:srgbClr val="002060"/>
                </a:solidFill>
              </a:rPr>
              <a:pPr/>
              <a:t>18</a:t>
            </a:fld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954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First Bite: Insurance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Update our Coverages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Make sure all policies provide the necessary protection</a:t>
            </a:r>
          </a:p>
          <a:p>
            <a:pPr lvl="2"/>
            <a:r>
              <a:rPr lang="en-US" dirty="0" smtClean="0">
                <a:solidFill>
                  <a:srgbClr val="002060"/>
                </a:solidFill>
              </a:rPr>
              <a:t>Many Schools have started requiring higher limits than our current General Liability Policy provides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Manage our premiums without sacrificing critical coverages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Communicate and educate our members as to what they have as insurance protection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8995" y="5622793"/>
            <a:ext cx="1191151" cy="10668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04800" y="6324600"/>
            <a:ext cx="381000" cy="365125"/>
          </a:xfrm>
        </p:spPr>
        <p:txBody>
          <a:bodyPr/>
          <a:lstStyle/>
          <a:p>
            <a:fld id="{1A0667CA-53BB-47DE-BDDC-D8E046DC7D89}" type="slidenum">
              <a:rPr lang="en-US" b="1" smtClean="0">
                <a:solidFill>
                  <a:srgbClr val="002060"/>
                </a:solidFill>
              </a:rPr>
              <a:pPr/>
              <a:t>19</a:t>
            </a:fld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97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Risk Management Landscape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Constantly Changing and becoming more Demanding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Players</a:t>
            </a:r>
          </a:p>
          <a:p>
            <a:pPr lvl="2"/>
            <a:r>
              <a:rPr lang="en-US" dirty="0" smtClean="0">
                <a:solidFill>
                  <a:srgbClr val="002060"/>
                </a:solidFill>
              </a:rPr>
              <a:t>Health and Wellness</a:t>
            </a:r>
          </a:p>
          <a:p>
            <a:pPr lvl="3"/>
            <a:r>
              <a:rPr lang="en-US" dirty="0" smtClean="0">
                <a:solidFill>
                  <a:srgbClr val="002060"/>
                </a:solidFill>
              </a:rPr>
              <a:t>Fitness protocols</a:t>
            </a:r>
          </a:p>
          <a:p>
            <a:pPr lvl="3"/>
            <a:r>
              <a:rPr lang="en-US" dirty="0" smtClean="0">
                <a:solidFill>
                  <a:srgbClr val="002060"/>
                </a:solidFill>
              </a:rPr>
              <a:t>Injuries</a:t>
            </a:r>
          </a:p>
          <a:p>
            <a:pPr lvl="4"/>
            <a:r>
              <a:rPr lang="en-US" dirty="0" smtClean="0">
                <a:solidFill>
                  <a:srgbClr val="002060"/>
                </a:solidFill>
              </a:rPr>
              <a:t>Concussions</a:t>
            </a:r>
          </a:p>
          <a:p>
            <a:pPr lvl="5"/>
            <a:r>
              <a:rPr lang="en-US" dirty="0" smtClean="0">
                <a:solidFill>
                  <a:srgbClr val="002060"/>
                </a:solidFill>
              </a:rPr>
              <a:t>Baseline Testing</a:t>
            </a:r>
          </a:p>
          <a:p>
            <a:pPr lvl="5"/>
            <a:r>
              <a:rPr lang="en-US" dirty="0" smtClean="0">
                <a:solidFill>
                  <a:srgbClr val="002060"/>
                </a:solidFill>
              </a:rPr>
              <a:t>Return to Play Protocols</a:t>
            </a:r>
          </a:p>
          <a:p>
            <a:pPr lvl="3"/>
            <a:r>
              <a:rPr lang="en-US" dirty="0" smtClean="0">
                <a:solidFill>
                  <a:srgbClr val="002060"/>
                </a:solidFill>
              </a:rPr>
              <a:t>Nutrition</a:t>
            </a:r>
          </a:p>
          <a:p>
            <a:pPr lvl="3"/>
            <a:r>
              <a:rPr lang="en-US" dirty="0" smtClean="0">
                <a:solidFill>
                  <a:srgbClr val="002060"/>
                </a:solidFill>
              </a:rPr>
              <a:t>Equipment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48600" y="5638800"/>
            <a:ext cx="1191151" cy="10668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52400" y="6400800"/>
            <a:ext cx="381000" cy="365125"/>
          </a:xfrm>
        </p:spPr>
        <p:txBody>
          <a:bodyPr/>
          <a:lstStyle/>
          <a:p>
            <a:fld id="{1A0667CA-53BB-47DE-BDDC-D8E046DC7D89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8672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First Bite:  Concussion Policy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r>
              <a:rPr lang="en-US" sz="2800" dirty="0" smtClean="0">
                <a:solidFill>
                  <a:srgbClr val="002060"/>
                </a:solidFill>
              </a:rPr>
              <a:t>Consider a statewide education based policy</a:t>
            </a:r>
          </a:p>
          <a:p>
            <a:pPr lvl="1"/>
            <a:r>
              <a:rPr lang="en-US" sz="2400" dirty="0" smtClean="0">
                <a:solidFill>
                  <a:srgbClr val="002060"/>
                </a:solidFill>
              </a:rPr>
              <a:t>Coaches and Assistant Coaches</a:t>
            </a:r>
          </a:p>
          <a:p>
            <a:pPr lvl="2"/>
            <a:r>
              <a:rPr lang="en-US" sz="2000" dirty="0" smtClean="0">
                <a:solidFill>
                  <a:srgbClr val="002060"/>
                </a:solidFill>
              </a:rPr>
              <a:t>Optional for other registered adults</a:t>
            </a:r>
          </a:p>
          <a:p>
            <a:pPr lvl="1"/>
            <a:r>
              <a:rPr lang="en-US" sz="2400" dirty="0" smtClean="0">
                <a:solidFill>
                  <a:srgbClr val="002060"/>
                </a:solidFill>
              </a:rPr>
              <a:t>Referees</a:t>
            </a:r>
          </a:p>
          <a:p>
            <a:pPr lvl="1"/>
            <a:r>
              <a:rPr lang="en-US" sz="2400" dirty="0" smtClean="0">
                <a:solidFill>
                  <a:srgbClr val="002060"/>
                </a:solidFill>
              </a:rPr>
              <a:t>Players U14 and older</a:t>
            </a:r>
          </a:p>
          <a:p>
            <a:r>
              <a:rPr lang="en-US" sz="2800" dirty="0" smtClean="0">
                <a:solidFill>
                  <a:srgbClr val="002060"/>
                </a:solidFill>
              </a:rPr>
              <a:t>Monitor, Manage and Assess Compliance</a:t>
            </a:r>
          </a:p>
          <a:p>
            <a:pPr lvl="1"/>
            <a:r>
              <a:rPr lang="en-US" sz="2400" dirty="0" smtClean="0">
                <a:solidFill>
                  <a:srgbClr val="002060"/>
                </a:solidFill>
              </a:rPr>
              <a:t>Mass Youth Soccer State office administers coaches’ compliance with education based policy</a:t>
            </a:r>
          </a:p>
          <a:p>
            <a:pPr lvl="2"/>
            <a:r>
              <a:rPr lang="en-US" sz="2000" dirty="0" smtClean="0">
                <a:solidFill>
                  <a:srgbClr val="002060"/>
                </a:solidFill>
              </a:rPr>
              <a:t>Offers level of protection in event of legal challenges</a:t>
            </a:r>
            <a:endParaRPr lang="en-US" sz="2000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8995" y="5622793"/>
            <a:ext cx="1191151" cy="10668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04800" y="6324600"/>
            <a:ext cx="381000" cy="365125"/>
          </a:xfrm>
        </p:spPr>
        <p:txBody>
          <a:bodyPr/>
          <a:lstStyle/>
          <a:p>
            <a:fld id="{1A0667CA-53BB-47DE-BDDC-D8E046DC7D89}" type="slidenum">
              <a:rPr lang="en-US" b="1" smtClean="0">
                <a:solidFill>
                  <a:srgbClr val="002060"/>
                </a:solidFill>
              </a:rPr>
              <a:pPr/>
              <a:t>20</a:t>
            </a:fld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117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Adult Registrations Centralized with Mass Youth Soccer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Move from rudimentary Access database to more robust industry leading system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All adults of member organizations are required to register directly with Mass Youth Soccer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Registration Data, CORI, residency history, etc.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Upload photo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8995" y="5622793"/>
            <a:ext cx="1191151" cy="10668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04800" y="6324600"/>
            <a:ext cx="381000" cy="365125"/>
          </a:xfrm>
        </p:spPr>
        <p:txBody>
          <a:bodyPr/>
          <a:lstStyle/>
          <a:p>
            <a:fld id="{1A0667CA-53BB-47DE-BDDC-D8E046DC7D89}" type="slidenum">
              <a:rPr lang="en-US" b="1" smtClean="0">
                <a:solidFill>
                  <a:srgbClr val="002060"/>
                </a:solidFill>
              </a:rPr>
              <a:pPr/>
              <a:t>21</a:t>
            </a:fld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578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Adult Registrations Centralized with Mass Youth Soccer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Collect data from outside parties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Concussion courses (CDC and NFHS)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Coaching Licenses/Diplomas (USSF and NSCAA)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Mass Youth Courses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8995" y="5622793"/>
            <a:ext cx="1191151" cy="10668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04800" y="6324600"/>
            <a:ext cx="381000" cy="365125"/>
          </a:xfrm>
        </p:spPr>
        <p:txBody>
          <a:bodyPr/>
          <a:lstStyle/>
          <a:p>
            <a:fld id="{1A0667CA-53BB-47DE-BDDC-D8E046DC7D89}" type="slidenum">
              <a:rPr lang="en-US" b="1" smtClean="0">
                <a:solidFill>
                  <a:srgbClr val="002060"/>
                </a:solidFill>
              </a:rPr>
              <a:pPr/>
              <a:t>22</a:t>
            </a:fld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417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Adult Registrations Centralized with Mass Youth Soccer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Upon successful file creation (full compliance with requirements)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Mass Youth Soccer issues a Coach’s Credential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Printed locally by town/club Registrar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Worn on lanyard at all times while on fields and with children	</a:t>
            </a:r>
          </a:p>
          <a:p>
            <a:pPr lvl="1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8995" y="5622793"/>
            <a:ext cx="1191151" cy="10668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04800" y="6324600"/>
            <a:ext cx="381000" cy="365125"/>
          </a:xfrm>
        </p:spPr>
        <p:txBody>
          <a:bodyPr/>
          <a:lstStyle/>
          <a:p>
            <a:fld id="{1A0667CA-53BB-47DE-BDDC-D8E046DC7D89}" type="slidenum">
              <a:rPr lang="en-US" b="1" smtClean="0">
                <a:solidFill>
                  <a:srgbClr val="002060"/>
                </a:solidFill>
              </a:rPr>
              <a:pPr/>
              <a:t>23</a:t>
            </a:fld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417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Board Approved Funding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1"/>
            <a:ext cx="8229600" cy="4190999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Adult Registrations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Starting with Fall 2015/Spring 2016 Soccer Year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Continue Current $11 fee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New $5 Risk Management Assessment</a:t>
            </a:r>
          </a:p>
          <a:p>
            <a:pPr lvl="2"/>
            <a:r>
              <a:rPr lang="en-US" dirty="0" smtClean="0">
                <a:solidFill>
                  <a:srgbClr val="002060"/>
                </a:solidFill>
              </a:rPr>
              <a:t>Covers costs of new registration process</a:t>
            </a:r>
          </a:p>
          <a:p>
            <a:pPr lvl="2"/>
            <a:r>
              <a:rPr lang="en-US" dirty="0" smtClean="0">
                <a:solidFill>
                  <a:srgbClr val="002060"/>
                </a:solidFill>
              </a:rPr>
              <a:t>Covers cost of more extensive background checks</a:t>
            </a:r>
          </a:p>
          <a:p>
            <a:pPr lvl="2"/>
            <a:r>
              <a:rPr lang="en-US" dirty="0" smtClean="0">
                <a:solidFill>
                  <a:srgbClr val="002060"/>
                </a:solidFill>
              </a:rPr>
              <a:t>Covers cost of appropriate liability insurance</a:t>
            </a:r>
          </a:p>
          <a:p>
            <a:pPr lvl="2"/>
            <a:r>
              <a:rPr lang="en-US" dirty="0" smtClean="0">
                <a:solidFill>
                  <a:srgbClr val="002060"/>
                </a:solidFill>
              </a:rPr>
              <a:t>Begins process of bringing revenue more in line with costs of providing services</a:t>
            </a:r>
          </a:p>
          <a:p>
            <a:pPr lvl="2">
              <a:buNone/>
            </a:pPr>
            <a:endParaRPr lang="en-US" dirty="0" smtClean="0">
              <a:solidFill>
                <a:srgbClr val="002060"/>
              </a:solidFill>
            </a:endParaRPr>
          </a:p>
          <a:p>
            <a:pPr lvl="2"/>
            <a:endParaRPr lang="en-US" dirty="0" smtClean="0">
              <a:solidFill>
                <a:srgbClr val="002060"/>
              </a:solidFill>
            </a:endParaRPr>
          </a:p>
          <a:p>
            <a:pPr lvl="3"/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52400" y="6324600"/>
            <a:ext cx="457200" cy="365125"/>
          </a:xfrm>
        </p:spPr>
        <p:txBody>
          <a:bodyPr vert="horz" lIns="91440" tIns="45720" rIns="91440" bIns="45720" rtlCol="0" anchor="ctr"/>
          <a:lstStyle/>
          <a:p>
            <a:fld id="{1A0667CA-53BB-47DE-BDDC-D8E046DC7D89}" type="slidenum">
              <a:rPr lang="en-US" b="1">
                <a:solidFill>
                  <a:srgbClr val="002060"/>
                </a:solidFill>
              </a:rPr>
              <a:pPr/>
              <a:t>24</a:t>
            </a:fld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8993" y="5638800"/>
            <a:ext cx="1191151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8616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Just How Much is a $5.00 Adult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 Risk Management Assessment?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u="sng" dirty="0" smtClean="0">
                <a:solidFill>
                  <a:srgbClr val="002060"/>
                </a:solidFill>
              </a:rPr>
              <a:t>Town/Club Impact</a:t>
            </a:r>
            <a:br>
              <a:rPr lang="en-US" u="sng" dirty="0" smtClean="0">
                <a:solidFill>
                  <a:srgbClr val="002060"/>
                </a:solidFill>
              </a:rPr>
            </a:br>
            <a:endParaRPr lang="en-US" dirty="0" smtClean="0">
              <a:solidFill>
                <a:srgbClr val="002060"/>
              </a:solidFill>
            </a:endParaRPr>
          </a:p>
          <a:p>
            <a:pPr marL="0" lvl="1" indent="0" algn="ctr">
              <a:buNone/>
            </a:pPr>
            <a:r>
              <a:rPr lang="en-US" dirty="0" smtClean="0">
                <a:solidFill>
                  <a:srgbClr val="002060"/>
                </a:solidFill>
              </a:rPr>
              <a:t>On an individual player’s registration cost</a:t>
            </a:r>
          </a:p>
          <a:p>
            <a:pPr marL="0" lvl="2" indent="0">
              <a:buNone/>
            </a:pPr>
            <a:endParaRPr lang="en-US" sz="2600" dirty="0" smtClean="0">
              <a:solidFill>
                <a:srgbClr val="002060"/>
              </a:solidFill>
            </a:endParaRPr>
          </a:p>
          <a:p>
            <a:pPr marL="0" lvl="2" indent="0" algn="ctr">
              <a:buNone/>
            </a:pPr>
            <a:r>
              <a:rPr lang="en-US" sz="2600" dirty="0" smtClean="0">
                <a:solidFill>
                  <a:srgbClr val="002060"/>
                </a:solidFill>
              </a:rPr>
              <a:t>Average team size (15 players) with two coaches</a:t>
            </a:r>
          </a:p>
          <a:p>
            <a:pPr marL="0" lvl="2" indent="0" algn="ctr">
              <a:buNone/>
            </a:pPr>
            <a:endParaRPr lang="en-US" sz="2600" dirty="0" smtClean="0">
              <a:solidFill>
                <a:srgbClr val="002060"/>
              </a:solidFill>
            </a:endParaRPr>
          </a:p>
          <a:p>
            <a:pPr marL="0" lvl="2" indent="0" algn="ctr">
              <a:buNone/>
            </a:pPr>
            <a:r>
              <a:rPr lang="en-US" sz="2600" dirty="0" smtClean="0">
                <a:solidFill>
                  <a:srgbClr val="002060"/>
                </a:solidFill>
              </a:rPr>
              <a:t>2 coaches = $10.00 ÷ 15 players = </a:t>
            </a:r>
            <a:r>
              <a:rPr lang="en-US" sz="2600" b="1" dirty="0" smtClean="0">
                <a:solidFill>
                  <a:srgbClr val="002060"/>
                </a:solidFill>
              </a:rPr>
              <a:t>67¢ per player</a:t>
            </a:r>
          </a:p>
          <a:p>
            <a:pPr marL="0" lvl="2" indent="0">
              <a:buNone/>
            </a:pPr>
            <a:endParaRPr lang="en-US" dirty="0" smtClean="0">
              <a:solidFill>
                <a:srgbClr val="002060"/>
              </a:solidFill>
            </a:endParaRPr>
          </a:p>
          <a:p>
            <a:pPr marL="0" lvl="2" indent="0">
              <a:buNone/>
            </a:pPr>
            <a:r>
              <a:rPr lang="en-US" dirty="0" smtClean="0">
                <a:solidFill>
                  <a:srgbClr val="002060"/>
                </a:solidFill>
              </a:rPr>
              <a:t>	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8995" y="5622793"/>
            <a:ext cx="1191151" cy="10668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04800" y="6324600"/>
            <a:ext cx="381000" cy="365125"/>
          </a:xfrm>
        </p:spPr>
        <p:txBody>
          <a:bodyPr/>
          <a:lstStyle/>
          <a:p>
            <a:fld id="{1A0667CA-53BB-47DE-BDDC-D8E046DC7D89}" type="slidenum">
              <a:rPr lang="en-US" b="1" smtClean="0">
                <a:solidFill>
                  <a:srgbClr val="002060"/>
                </a:solidFill>
              </a:rPr>
              <a:pPr/>
              <a:t>25</a:t>
            </a:fld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616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Keeping up with the Times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 fontScale="92500" lnSpcReduction="20000"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Need to have Player fees keep in line with operational costs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Using the lower 3% increase in </a:t>
            </a:r>
            <a:r>
              <a:rPr lang="en-US" dirty="0" err="1" smtClean="0">
                <a:solidFill>
                  <a:srgbClr val="002060"/>
                </a:solidFill>
              </a:rPr>
              <a:t>CoPS</a:t>
            </a:r>
            <a:r>
              <a:rPr lang="en-US" dirty="0" smtClean="0">
                <a:solidFill>
                  <a:srgbClr val="002060"/>
                </a:solidFill>
              </a:rPr>
              <a:t> Player fees should be $3.08 higher</a:t>
            </a:r>
          </a:p>
          <a:p>
            <a:pPr lvl="2"/>
            <a:r>
              <a:rPr lang="en-US" dirty="0" smtClean="0">
                <a:solidFill>
                  <a:srgbClr val="002060"/>
                </a:solidFill>
              </a:rPr>
              <a:t>Phased in approach to facilitate club budgeting</a:t>
            </a:r>
          </a:p>
          <a:p>
            <a:pPr lvl="2"/>
            <a:r>
              <a:rPr lang="en-US" dirty="0" smtClean="0">
                <a:solidFill>
                  <a:srgbClr val="002060"/>
                </a:solidFill>
              </a:rPr>
              <a:t>Increase player fee by $1 for three year period commencing with 2016/2017 soccer year and culminating at a total of $14 in 2018/2019.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Above to be approved by Mass Youth Soccer membership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Begin the process of recalibrating our revenues to better reflect our current operating costs</a:t>
            </a:r>
          </a:p>
          <a:p>
            <a:pPr lvl="1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8995" y="5622793"/>
            <a:ext cx="1191151" cy="10668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04800" y="6324600"/>
            <a:ext cx="381000" cy="365125"/>
          </a:xfrm>
        </p:spPr>
        <p:txBody>
          <a:bodyPr/>
          <a:lstStyle/>
          <a:p>
            <a:fld id="{1A0667CA-53BB-47DE-BDDC-D8E046DC7D89}" type="slidenum">
              <a:rPr lang="en-US" b="1" smtClean="0">
                <a:solidFill>
                  <a:srgbClr val="002060"/>
                </a:solidFill>
              </a:rPr>
              <a:pPr/>
              <a:t>26</a:t>
            </a:fld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08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How Have Player Registration Costs</a:t>
            </a:r>
            <a:br>
              <a:rPr lang="en-US" sz="4000" b="1" dirty="0" smtClean="0">
                <a:solidFill>
                  <a:srgbClr val="FF0000"/>
                </a:solidFill>
              </a:rPr>
            </a:br>
            <a:r>
              <a:rPr lang="en-US" sz="4000" b="1" dirty="0" smtClean="0">
                <a:solidFill>
                  <a:srgbClr val="FF0000"/>
                </a:solidFill>
              </a:rPr>
              <a:t>Changed in 15 years?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00100" lvl="3" indent="-342900">
              <a:buFont typeface="Arial" pitchFamily="34" charset="0"/>
              <a:buChar char="•"/>
            </a:pPr>
            <a:endParaRPr lang="en-US" sz="2800" dirty="0" smtClean="0">
              <a:solidFill>
                <a:srgbClr val="002060"/>
              </a:solidFill>
            </a:endParaRPr>
          </a:p>
          <a:p>
            <a:pPr marL="800100" lvl="3" indent="-342900"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2060"/>
                </a:solidFill>
              </a:rPr>
              <a:t>What has been the increase in your town or club’s registration fee since 2001??</a:t>
            </a:r>
          </a:p>
          <a:p>
            <a:pPr marL="800100" lvl="3" indent="-342900">
              <a:buFont typeface="Arial" pitchFamily="34" charset="0"/>
              <a:buChar char="•"/>
            </a:pPr>
            <a:endParaRPr lang="en-US" sz="2800" dirty="0" smtClean="0">
              <a:solidFill>
                <a:srgbClr val="002060"/>
              </a:solidFill>
            </a:endParaRPr>
          </a:p>
          <a:p>
            <a:pPr marL="800100" lvl="3" indent="-342900"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2060"/>
                </a:solidFill>
              </a:rPr>
              <a:t>How have the team registration fees for playing in your leagues changed over the past 15 years?</a:t>
            </a:r>
          </a:p>
          <a:p>
            <a:pPr marL="800100" lvl="3" indent="-342900">
              <a:buFont typeface="Arial" pitchFamily="34" charset="0"/>
              <a:buChar char="•"/>
            </a:pPr>
            <a:endParaRPr lang="en-US" sz="2800" dirty="0" smtClean="0">
              <a:solidFill>
                <a:srgbClr val="002060"/>
              </a:solidFill>
            </a:endParaRPr>
          </a:p>
          <a:p>
            <a:pPr marL="800100" lvl="3" indent="-342900"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2060"/>
                </a:solidFill>
              </a:rPr>
              <a:t>How have the payments to referees changed since 2001?</a:t>
            </a:r>
          </a:p>
          <a:p>
            <a:pPr marL="800100" lvl="3" indent="-342900">
              <a:buNone/>
            </a:pPr>
            <a:endParaRPr lang="en-US" sz="2800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52400" y="6324600"/>
            <a:ext cx="457200" cy="365125"/>
          </a:xfrm>
        </p:spPr>
        <p:txBody>
          <a:bodyPr vert="horz" lIns="91440" tIns="45720" rIns="91440" bIns="45720" rtlCol="0" anchor="ctr"/>
          <a:lstStyle/>
          <a:p>
            <a:fld id="{1A0667CA-53BB-47DE-BDDC-D8E046DC7D89}" type="slidenum">
              <a:rPr lang="en-US" b="1">
                <a:solidFill>
                  <a:srgbClr val="002060"/>
                </a:solidFill>
              </a:rPr>
              <a:pPr/>
              <a:t>27</a:t>
            </a:fld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8995" y="5622793"/>
            <a:ext cx="1191151" cy="106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Risk Management Landscape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Constantly Changing and becoming more Demanding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Coaches</a:t>
            </a:r>
          </a:p>
          <a:p>
            <a:pPr lvl="2"/>
            <a:r>
              <a:rPr lang="en-US" dirty="0" smtClean="0">
                <a:solidFill>
                  <a:srgbClr val="002060"/>
                </a:solidFill>
              </a:rPr>
              <a:t>CORI, SORI, Background Checks</a:t>
            </a:r>
          </a:p>
          <a:p>
            <a:pPr lvl="2"/>
            <a:r>
              <a:rPr lang="en-US" dirty="0" smtClean="0">
                <a:solidFill>
                  <a:srgbClr val="002060"/>
                </a:solidFill>
              </a:rPr>
              <a:t>Education/Development</a:t>
            </a:r>
          </a:p>
          <a:p>
            <a:pPr lvl="3"/>
            <a:r>
              <a:rPr lang="en-US" dirty="0" smtClean="0">
                <a:solidFill>
                  <a:srgbClr val="002060"/>
                </a:solidFill>
              </a:rPr>
              <a:t>Licenses/Diplomas</a:t>
            </a:r>
          </a:p>
          <a:p>
            <a:pPr lvl="3"/>
            <a:r>
              <a:rPr lang="en-US" dirty="0" smtClean="0">
                <a:solidFill>
                  <a:srgbClr val="002060"/>
                </a:solidFill>
              </a:rPr>
              <a:t>Accreditations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48600" y="5638800"/>
            <a:ext cx="1191151" cy="10668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52400" y="6400800"/>
            <a:ext cx="381000" cy="365125"/>
          </a:xfrm>
        </p:spPr>
        <p:txBody>
          <a:bodyPr/>
          <a:lstStyle/>
          <a:p>
            <a:fld id="{1A0667CA-53BB-47DE-BDDC-D8E046DC7D89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1509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Insurance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Member Benefits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Excess Medical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General Liability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Directors and Officers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Crime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Cyber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Accident, Death and Dismemberment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81219" y="5638800"/>
            <a:ext cx="1191151" cy="10668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28600" y="6340475"/>
            <a:ext cx="381000" cy="365125"/>
          </a:xfrm>
        </p:spPr>
        <p:txBody>
          <a:bodyPr/>
          <a:lstStyle/>
          <a:p>
            <a:fld id="{1A0667CA-53BB-47DE-BDDC-D8E046DC7D89}" type="slidenum">
              <a:rPr lang="en-US" b="1" smtClean="0">
                <a:solidFill>
                  <a:srgbClr val="002060"/>
                </a:solidFill>
              </a:rPr>
              <a:pPr/>
              <a:t>4</a:t>
            </a:fld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6" name="Right Arrow 5"/>
          <p:cNvSpPr/>
          <p:nvPr/>
        </p:nvSpPr>
        <p:spPr>
          <a:xfrm rot="19243693">
            <a:off x="4928009" y="2133600"/>
            <a:ext cx="3458954" cy="9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CLAIMS &amp; COSTS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7390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Insurance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endParaRPr lang="en-US" dirty="0" smtClean="0">
              <a:solidFill>
                <a:srgbClr val="002060"/>
              </a:solidFill>
            </a:endParaRPr>
          </a:p>
          <a:p>
            <a:r>
              <a:rPr lang="en-US" dirty="0" smtClean="0">
                <a:solidFill>
                  <a:srgbClr val="002060"/>
                </a:solidFill>
              </a:rPr>
              <a:t>Staff and Facilities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Health Insurance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Property &amp; Casualty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General Liability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Workman’s Comp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Umbrella</a:t>
            </a:r>
          </a:p>
          <a:p>
            <a:pPr lvl="1"/>
            <a:endParaRPr lang="en-US" dirty="0" smtClean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81219" y="5638800"/>
            <a:ext cx="1191151" cy="10668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28600" y="6340475"/>
            <a:ext cx="381000" cy="365125"/>
          </a:xfrm>
        </p:spPr>
        <p:txBody>
          <a:bodyPr/>
          <a:lstStyle/>
          <a:p>
            <a:fld id="{1A0667CA-53BB-47DE-BDDC-D8E046DC7D89}" type="slidenum">
              <a:rPr lang="en-US" b="1" smtClean="0">
                <a:solidFill>
                  <a:srgbClr val="002060"/>
                </a:solidFill>
              </a:rPr>
              <a:pPr/>
              <a:t>5</a:t>
            </a:fld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6" name="Right Arrow 5"/>
          <p:cNvSpPr/>
          <p:nvPr/>
        </p:nvSpPr>
        <p:spPr>
          <a:xfrm rot="19243693">
            <a:off x="4928009" y="3582301"/>
            <a:ext cx="3458954" cy="9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CLAIMS &amp; COSTS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4933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CORI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1"/>
            <a:ext cx="8229600" cy="4419600"/>
          </a:xfr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100% Internally managed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CORI submission to Mass Youth Soccer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Mass Youth Soccer submission to Mass State CORI Office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Mass State CORI Office sends individual .</a:t>
            </a:r>
            <a:r>
              <a:rPr lang="en-US" dirty="0" err="1" smtClean="0">
                <a:solidFill>
                  <a:srgbClr val="002060"/>
                </a:solidFill>
              </a:rPr>
              <a:t>pdf</a:t>
            </a:r>
            <a:r>
              <a:rPr lang="en-US" dirty="0" smtClean="0">
                <a:solidFill>
                  <a:srgbClr val="002060"/>
                </a:solidFill>
              </a:rPr>
              <a:t> files to Mass Youth Soccer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Mass Youth Soccer reviews each individual .</a:t>
            </a:r>
            <a:r>
              <a:rPr lang="en-US" dirty="0" err="1" smtClean="0">
                <a:solidFill>
                  <a:srgbClr val="002060"/>
                </a:solidFill>
              </a:rPr>
              <a:t>pdf</a:t>
            </a:r>
            <a:r>
              <a:rPr lang="en-US" dirty="0" smtClean="0">
                <a:solidFill>
                  <a:srgbClr val="002060"/>
                </a:solidFill>
              </a:rPr>
              <a:t> document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Mass Youth Soccer posts for Member Orgs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100% Externally Policed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Member Orgs must not permit any adult to participate on fields without verifying with Mass Youth CORI files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Travel Leagues have some, but limited policing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8995" y="5622793"/>
            <a:ext cx="1191151" cy="10668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04800" y="6324600"/>
            <a:ext cx="381000" cy="365125"/>
          </a:xfrm>
        </p:spPr>
        <p:txBody>
          <a:bodyPr/>
          <a:lstStyle/>
          <a:p>
            <a:fld id="{1A0667CA-53BB-47DE-BDDC-D8E046DC7D89}" type="slidenum">
              <a:rPr lang="en-US" b="1" smtClean="0">
                <a:solidFill>
                  <a:srgbClr val="002060"/>
                </a:solidFill>
              </a:rPr>
              <a:pPr/>
              <a:t>6</a:t>
            </a:fld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591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CORI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1"/>
            <a:ext cx="8229600" cy="44196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Does not include Adults with Out-of-State Records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Boston Globe spotlight on MIAA referees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Mass Youth performs CORI process for MSRC Referees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Most other states perform higher levels of background checks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8995" y="5622793"/>
            <a:ext cx="1191151" cy="10668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04800" y="6324600"/>
            <a:ext cx="381000" cy="365125"/>
          </a:xfrm>
        </p:spPr>
        <p:txBody>
          <a:bodyPr/>
          <a:lstStyle/>
          <a:p>
            <a:fld id="{1A0667CA-53BB-47DE-BDDC-D8E046DC7D89}" type="slidenum">
              <a:rPr lang="en-US" b="1" smtClean="0">
                <a:solidFill>
                  <a:srgbClr val="002060"/>
                </a:solidFill>
              </a:rPr>
              <a:pPr/>
              <a:t>7</a:t>
            </a:fld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604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Concussion Policy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Our Policy:</a:t>
            </a:r>
          </a:p>
          <a:p>
            <a:pPr lvl="1"/>
            <a:r>
              <a:rPr lang="en-US" sz="2400" i="1" dirty="0" smtClean="0"/>
              <a:t>A </a:t>
            </a:r>
            <a:r>
              <a:rPr lang="en-US" sz="2400" i="1" dirty="0"/>
              <a:t>player removed from participation as a result of a head injury or symptoms similar to those of a concussion shall not be permitted to return to play to any extent until they have provided their team coach with a written unconditional “Medical Clearance to Return to Play” from a licensed Medical Doctor. </a:t>
            </a:r>
            <a:endParaRPr lang="en-US" sz="2400" i="1" dirty="0" smtClean="0"/>
          </a:p>
          <a:p>
            <a:pPr lvl="1"/>
            <a:r>
              <a:rPr lang="en-US" sz="2400" dirty="0">
                <a:solidFill>
                  <a:srgbClr val="002060"/>
                </a:solidFill>
              </a:rPr>
              <a:t>Our current policy only addresses one aspect of Return to </a:t>
            </a:r>
            <a:r>
              <a:rPr lang="en-US" sz="2400" dirty="0" smtClean="0">
                <a:solidFill>
                  <a:srgbClr val="002060"/>
                </a:solidFill>
              </a:rPr>
              <a:t>Play</a:t>
            </a:r>
            <a:endParaRPr lang="en-US" sz="2400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8995" y="5622793"/>
            <a:ext cx="1191151" cy="10668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04800" y="6324600"/>
            <a:ext cx="381000" cy="365125"/>
          </a:xfrm>
        </p:spPr>
        <p:txBody>
          <a:bodyPr/>
          <a:lstStyle/>
          <a:p>
            <a:fld id="{1A0667CA-53BB-47DE-BDDC-D8E046DC7D89}" type="slidenum">
              <a:rPr lang="en-US" b="1" smtClean="0">
                <a:solidFill>
                  <a:srgbClr val="002060"/>
                </a:solidFill>
              </a:rPr>
              <a:pPr/>
              <a:t>8</a:t>
            </a:fld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217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Concussion Policies</a:t>
            </a:r>
            <a:r>
              <a:rPr lang="en-US" dirty="0" smtClean="0">
                <a:solidFill>
                  <a:srgbClr val="FF0000"/>
                </a:solidFill>
              </a:rPr>
              <a:t>	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40 states have enacted some type of laws dealing with sports concussions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Many only address interscholastic sports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More and more include all youth sports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Some type of mandatory concussion training included in state laws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Coaches, Referees, Administrators, etc.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8995" y="5622793"/>
            <a:ext cx="1191151" cy="10668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04800" y="6324600"/>
            <a:ext cx="381000" cy="365125"/>
          </a:xfrm>
        </p:spPr>
        <p:txBody>
          <a:bodyPr/>
          <a:lstStyle/>
          <a:p>
            <a:fld id="{1A0667CA-53BB-47DE-BDDC-D8E046DC7D89}" type="slidenum">
              <a:rPr lang="en-US" b="1" smtClean="0">
                <a:solidFill>
                  <a:srgbClr val="002060"/>
                </a:solidFill>
              </a:rPr>
              <a:pPr/>
              <a:t>9</a:t>
            </a:fld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217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5163</TotalTime>
  <Words>1128</Words>
  <Application>Microsoft Office PowerPoint</Application>
  <PresentationFormat>On-screen Show (4:3)</PresentationFormat>
  <Paragraphs>218</Paragraphs>
  <Slides>27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Massachusetts Youth Soccer Association</vt:lpstr>
      <vt:lpstr>Risk Management Landscape</vt:lpstr>
      <vt:lpstr>Risk Management Landscape</vt:lpstr>
      <vt:lpstr>Insurance</vt:lpstr>
      <vt:lpstr>Insurance</vt:lpstr>
      <vt:lpstr>CORI</vt:lpstr>
      <vt:lpstr>CORI</vt:lpstr>
      <vt:lpstr>Concussion Policy</vt:lpstr>
      <vt:lpstr>Concussion Policies </vt:lpstr>
      <vt:lpstr>Cost of Providing Services</vt:lpstr>
      <vt:lpstr>Cost of Providing Services</vt:lpstr>
      <vt:lpstr>Cost of Providing Services</vt:lpstr>
      <vt:lpstr>Cost of Providing Services</vt:lpstr>
      <vt:lpstr>Cost of Providing Services</vt:lpstr>
      <vt:lpstr>Cost of Providing Services</vt:lpstr>
      <vt:lpstr>How do you eat an elephant?</vt:lpstr>
      <vt:lpstr>First Bite:  Risk Management</vt:lpstr>
      <vt:lpstr>First Bite:  Risk Management</vt:lpstr>
      <vt:lpstr>First Bite: Insurance</vt:lpstr>
      <vt:lpstr>First Bite:  Concussion Policy</vt:lpstr>
      <vt:lpstr>Adult Registrations Centralized with Mass Youth Soccer</vt:lpstr>
      <vt:lpstr>Adult Registrations Centralized with Mass Youth Soccer</vt:lpstr>
      <vt:lpstr>Adult Registrations Centralized with Mass Youth Soccer</vt:lpstr>
      <vt:lpstr>Board Approved Funding</vt:lpstr>
      <vt:lpstr>Just How Much is a $5.00 Adult  Risk Management Assessment?</vt:lpstr>
      <vt:lpstr>Keeping up with the Times</vt:lpstr>
      <vt:lpstr>How Have Player Registration Costs Changed in 15 years?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Massachusetts Youth Soccer Association</dc:title>
  <dc:creator>Michael Borislow</dc:creator>
  <cp:lastModifiedBy>ccloutier</cp:lastModifiedBy>
  <cp:revision>50</cp:revision>
  <cp:lastPrinted>2015-04-07T21:27:27Z</cp:lastPrinted>
  <dcterms:created xsi:type="dcterms:W3CDTF">2015-04-02T18:59:15Z</dcterms:created>
  <dcterms:modified xsi:type="dcterms:W3CDTF">2015-04-20T18:18:24Z</dcterms:modified>
</cp:coreProperties>
</file>