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4" r:id="rId5"/>
    <p:sldId id="275" r:id="rId6"/>
    <p:sldId id="267" r:id="rId7"/>
    <p:sldId id="259" r:id="rId8"/>
    <p:sldId id="266" r:id="rId9"/>
    <p:sldId id="261" r:id="rId10"/>
    <p:sldId id="276" r:id="rId11"/>
    <p:sldId id="260" r:id="rId12"/>
    <p:sldId id="262" r:id="rId13"/>
    <p:sldId id="277" r:id="rId14"/>
    <p:sldId id="278" r:id="rId15"/>
    <p:sldId id="279" r:id="rId16"/>
    <p:sldId id="280" r:id="rId17"/>
    <p:sldId id="273" r:id="rId18"/>
    <p:sldId id="271" r:id="rId19"/>
    <p:sldId id="265" r:id="rId20"/>
    <p:sldId id="26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95401" autoAdjust="0"/>
  </p:normalViewPr>
  <p:slideViewPr>
    <p:cSldViewPr snapToGrid="0" showGuides="1">
      <p:cViewPr varScale="1">
        <p:scale>
          <a:sx n="100" d="100"/>
          <a:sy n="100" d="100"/>
        </p:scale>
        <p:origin x="222" y="10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047884C-1F25-4EFD-BFF1-EF8FB951D5D8}" type="datetimeFigureOut">
              <a:rPr lang="en-US" smtClean="0"/>
              <a:t>8/30/2017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37231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47884C-1F25-4EFD-BFF1-EF8FB951D5D8}" type="datetimeFigureOut">
              <a:rPr lang="en-US" smtClean="0"/>
              <a:t>8/30/2017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226987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47884C-1F25-4EFD-BFF1-EF8FB951D5D8}" type="datetimeFigureOut">
              <a:rPr lang="en-US" smtClean="0"/>
              <a:t>8/30/2017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1735590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47884C-1F25-4EFD-BFF1-EF8FB951D5D8}" type="datetimeFigureOut">
              <a:rPr lang="en-US" smtClean="0"/>
              <a:t>8/30/2017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4187539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47884C-1F25-4EFD-BFF1-EF8FB951D5D8}" type="datetimeFigureOut">
              <a:rPr lang="en-US" smtClean="0"/>
              <a:t>8/30/2017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3690735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047884C-1F25-4EFD-BFF1-EF8FB951D5D8}" type="datetimeFigureOut">
              <a:rPr lang="en-US" smtClean="0"/>
              <a:t>8/30/2017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14284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047884C-1F25-4EFD-BFF1-EF8FB951D5D8}" type="datetimeFigureOut">
              <a:rPr lang="en-US" smtClean="0"/>
              <a:t>8/30/2017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2006102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047884C-1F25-4EFD-BFF1-EF8FB951D5D8}" type="datetimeFigureOut">
              <a:rPr lang="en-US" smtClean="0"/>
              <a:t>8/30/2017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2725302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47884C-1F25-4EFD-BFF1-EF8FB951D5D8}" type="datetimeFigureOut">
              <a:rPr lang="en-US" smtClean="0"/>
              <a:t>8/30/2017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785765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047884C-1F25-4EFD-BFF1-EF8FB951D5D8}" type="datetimeFigureOut">
              <a:rPr lang="en-US" smtClean="0"/>
              <a:t>8/30/2017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584419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047884C-1F25-4EFD-BFF1-EF8FB951D5D8}" type="datetimeFigureOut">
              <a:rPr lang="en-US" smtClean="0"/>
              <a:t>8/30/2017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2847436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5000"/>
            <a:lum/>
          </a:blip>
          <a:srcRect/>
          <a:stretch>
            <a:fillRect t="-39000" b="-3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47884C-1F25-4EFD-BFF1-EF8FB951D5D8}" type="datetimeFigureOut">
              <a:rPr lang="en-US" smtClean="0"/>
              <a:t>8/30/2017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C31EE2-BF83-43D8-AA1D-4BF62951C663}" type="slidenum">
              <a:rPr lang="en-US" smtClean="0"/>
              <a:t>‹#›</a:t>
            </a:fld>
            <a:endParaRPr lang="en-US" dirty="0"/>
          </a:p>
        </p:txBody>
      </p:sp>
    </p:spTree>
    <p:extLst>
      <p:ext uri="{BB962C8B-B14F-4D97-AF65-F5344CB8AC3E}">
        <p14:creationId xmlns:p14="http://schemas.microsoft.com/office/powerpoint/2010/main" val="251804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cid:image001.jpg@01D30D0F.11BF5A20" TargetMode="Externa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cid:image002.jpg@01D30D0F.11BF5A20" TargetMode="Externa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cdc.gov/headsup/index.html" TargetMode="External"/><Relationship Id="rId2" Type="http://schemas.openxmlformats.org/officeDocument/2006/relationships/hyperlink" Target="http://www.mayouthsoccer.org/coaches/concussion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mayouthsoccer.org/programs/cori/" TargetMode="External"/><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MYSL Coaches Meeting</a:t>
            </a:r>
          </a:p>
        </p:txBody>
      </p:sp>
      <p:sp>
        <p:nvSpPr>
          <p:cNvPr id="3" name="Subtitle 2"/>
          <p:cNvSpPr>
            <a:spLocks noGrp="1"/>
          </p:cNvSpPr>
          <p:nvPr>
            <p:ph type="subTitle" idx="1"/>
          </p:nvPr>
        </p:nvSpPr>
        <p:spPr/>
        <p:txBody>
          <a:bodyPr/>
          <a:lstStyle/>
          <a:p>
            <a:r>
              <a:rPr lang="en-US" dirty="0" smtClean="0"/>
              <a:t>FALL 2017</a:t>
            </a:r>
            <a:endParaRPr lang="en-US" dirty="0"/>
          </a:p>
          <a:p>
            <a:r>
              <a:rPr lang="en-US" dirty="0" smtClean="0"/>
              <a:t>AUGUST </a:t>
            </a:r>
            <a:r>
              <a:rPr lang="en-US" dirty="0"/>
              <a:t>30</a:t>
            </a:r>
            <a:r>
              <a:rPr lang="en-US" baseline="30000" dirty="0"/>
              <a:t>th</a:t>
            </a:r>
            <a:r>
              <a:rPr lang="en-US" dirty="0"/>
              <a:t>, 2017</a:t>
            </a:r>
          </a:p>
        </p:txBody>
      </p:sp>
    </p:spTree>
    <p:extLst>
      <p:ext uri="{BB962C8B-B14F-4D97-AF65-F5344CB8AC3E}">
        <p14:creationId xmlns:p14="http://schemas.microsoft.com/office/powerpoint/2010/main" val="3982697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Coaches Referee Evaluations</a:t>
            </a:r>
          </a:p>
        </p:txBody>
      </p:sp>
      <p:sp>
        <p:nvSpPr>
          <p:cNvPr id="3" name="Content Placeholder 2"/>
          <p:cNvSpPr>
            <a:spLocks noGrp="1"/>
          </p:cNvSpPr>
          <p:nvPr>
            <p:ph idx="1"/>
          </p:nvPr>
        </p:nvSpPr>
        <p:spPr/>
        <p:txBody>
          <a:bodyPr/>
          <a:lstStyle/>
          <a:p>
            <a:r>
              <a:rPr lang="en-US" dirty="0"/>
              <a:t>Referee Evaluations   (Rule 31)</a:t>
            </a:r>
          </a:p>
          <a:p>
            <a:pPr lvl="1" fontAlgn="base" hangingPunct="0"/>
            <a:r>
              <a:rPr lang="en-US" dirty="0"/>
              <a:t>Each coach is urged to complete a referee evaluation after each match.  Referee quality is an important factor in the success of the program.  It is only through the regular receipt of evaluations that the Referee Committee and the Board can actively monitor the referees.</a:t>
            </a:r>
            <a:endParaRPr lang="en-US" sz="3600" dirty="0"/>
          </a:p>
          <a:p>
            <a:pPr lvl="1"/>
            <a:r>
              <a:rPr lang="en-US" dirty="0"/>
              <a:t>Referee ratings and no-show complaints should be submitted online to the Referee Coordinator using the proper procedure.</a:t>
            </a:r>
          </a:p>
          <a:p>
            <a:endParaRPr lang="en-US" dirty="0"/>
          </a:p>
        </p:txBody>
      </p:sp>
    </p:spTree>
    <p:extLst>
      <p:ext uri="{BB962C8B-B14F-4D97-AF65-F5344CB8AC3E}">
        <p14:creationId xmlns:p14="http://schemas.microsoft.com/office/powerpoint/2010/main" val="3029505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05392"/>
          </a:xfrm>
        </p:spPr>
        <p:txBody>
          <a:bodyPr/>
          <a:lstStyle/>
          <a:p>
            <a:pPr algn="ctr"/>
            <a:r>
              <a:rPr lang="en-US" dirty="0"/>
              <a:t>Adding/Removing players from your team</a:t>
            </a:r>
          </a:p>
        </p:txBody>
      </p:sp>
      <p:sp>
        <p:nvSpPr>
          <p:cNvPr id="3" name="Content Placeholder 2"/>
          <p:cNvSpPr>
            <a:spLocks noGrp="1"/>
          </p:cNvSpPr>
          <p:nvPr>
            <p:ph idx="1"/>
          </p:nvPr>
        </p:nvSpPr>
        <p:spPr>
          <a:xfrm>
            <a:off x="390293" y="1070518"/>
            <a:ext cx="11407697" cy="5553306"/>
          </a:xfrm>
        </p:spPr>
        <p:txBody>
          <a:bodyPr>
            <a:normAutofit/>
          </a:bodyPr>
          <a:lstStyle/>
          <a:p>
            <a:r>
              <a:rPr lang="en-US" dirty="0"/>
              <a:t>Process (See Rules 5, 6 and 7)</a:t>
            </a:r>
          </a:p>
          <a:p>
            <a:pPr lvl="1"/>
            <a:r>
              <a:rPr lang="en-US" dirty="0"/>
              <a:t>The </a:t>
            </a:r>
            <a:r>
              <a:rPr lang="en-US" u="sng" dirty="0"/>
              <a:t>town coordinator </a:t>
            </a:r>
            <a:r>
              <a:rPr lang="en-US" dirty="0"/>
              <a:t>is permitted to add players to a team’s roster any time prior to the roster freeze date in order to get to the maximum roster size.  (See Rule 15)</a:t>
            </a:r>
          </a:p>
          <a:p>
            <a:pPr lvl="2"/>
            <a:r>
              <a:rPr lang="en-US" dirty="0"/>
              <a:t>Note: Once the roster is at the max, only 3 adds will be allowed.</a:t>
            </a:r>
          </a:p>
          <a:p>
            <a:r>
              <a:rPr lang="en-US" dirty="0"/>
              <a:t>Timing</a:t>
            </a:r>
          </a:p>
          <a:p>
            <a:pPr lvl="1"/>
            <a:r>
              <a:rPr lang="en-US" dirty="0"/>
              <a:t>Rosters are frozen on the first Tuesday in </a:t>
            </a:r>
            <a:r>
              <a:rPr lang="en-US" dirty="0" smtClean="0"/>
              <a:t>October for </a:t>
            </a:r>
            <a:r>
              <a:rPr lang="en-US" dirty="0"/>
              <a:t>the </a:t>
            </a:r>
            <a:r>
              <a:rPr lang="en-US" dirty="0" smtClean="0"/>
              <a:t>Fall </a:t>
            </a:r>
            <a:r>
              <a:rPr lang="en-US" dirty="0"/>
              <a:t>Season (See Rule 5)</a:t>
            </a:r>
          </a:p>
          <a:p>
            <a:r>
              <a:rPr lang="en-US" dirty="0"/>
              <a:t>Who can add/remove players from rosters</a:t>
            </a:r>
          </a:p>
          <a:p>
            <a:pPr lvl="1"/>
            <a:r>
              <a:rPr lang="en-US" b="1" i="1" u="sng" dirty="0"/>
              <a:t>Town Coordinators only – not the coach</a:t>
            </a:r>
          </a:p>
          <a:p>
            <a:pPr lvl="1"/>
            <a:r>
              <a:rPr lang="en-US" dirty="0"/>
              <a:t>In order for a player to be removed from the roster, the town must provide the Commissioner a letter/email from the player’s parent/guardian stating the reason for the player leaving the team.  (See Rule 5)</a:t>
            </a:r>
          </a:p>
        </p:txBody>
      </p:sp>
    </p:spTree>
    <p:extLst>
      <p:ext uri="{BB962C8B-B14F-4D97-AF65-F5344CB8AC3E}">
        <p14:creationId xmlns:p14="http://schemas.microsoft.com/office/powerpoint/2010/main" val="2652709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72299"/>
          </a:xfrm>
        </p:spPr>
        <p:txBody>
          <a:bodyPr/>
          <a:lstStyle/>
          <a:p>
            <a:pPr algn="ctr"/>
            <a:r>
              <a:rPr lang="en-US" dirty="0"/>
              <a:t>Game Day</a:t>
            </a:r>
          </a:p>
        </p:txBody>
      </p:sp>
      <p:sp>
        <p:nvSpPr>
          <p:cNvPr id="3" name="Content Placeholder 2"/>
          <p:cNvSpPr>
            <a:spLocks noGrp="1"/>
          </p:cNvSpPr>
          <p:nvPr>
            <p:ph idx="1"/>
          </p:nvPr>
        </p:nvSpPr>
        <p:spPr>
          <a:xfrm>
            <a:off x="289933" y="1137424"/>
            <a:ext cx="11063868" cy="5441795"/>
          </a:xfrm>
        </p:spPr>
        <p:txBody>
          <a:bodyPr>
            <a:normAutofit fontScale="92500" lnSpcReduction="10000"/>
          </a:bodyPr>
          <a:lstStyle/>
          <a:p>
            <a:pPr lvl="0"/>
            <a:r>
              <a:rPr lang="en-US" dirty="0"/>
              <a:t>On Field Specifics  (Rule 16 and 17)</a:t>
            </a:r>
          </a:p>
          <a:p>
            <a:pPr lvl="1"/>
            <a:r>
              <a:rPr lang="en-US" dirty="0"/>
              <a:t>Your team should arrive at the field 15 to 30 minutes prior to game time</a:t>
            </a:r>
          </a:p>
          <a:p>
            <a:pPr lvl="1"/>
            <a:r>
              <a:rPr lang="en-US" dirty="0"/>
              <a:t>Players should be properly dressed to play, all have the same uniform with numbers, shin pads, socks and cleats.  </a:t>
            </a:r>
            <a:r>
              <a:rPr lang="en-US" u="sng" dirty="0"/>
              <a:t>No jewelry or casts</a:t>
            </a:r>
            <a:r>
              <a:rPr lang="en-US" dirty="0"/>
              <a:t>.   If your player(s) are not properly dressed, the referee will not allow that player to participate in that match.   (Law 4 – The Players Equipment)</a:t>
            </a:r>
          </a:p>
          <a:p>
            <a:pPr lvl="1"/>
            <a:r>
              <a:rPr lang="en-US" dirty="0"/>
              <a:t>Coaches shall have two copies of the roster with the uniform numbers listed for each player and the Coach </a:t>
            </a:r>
            <a:r>
              <a:rPr lang="en-US" dirty="0" smtClean="0"/>
              <a:t>Passcards</a:t>
            </a:r>
            <a:r>
              <a:rPr lang="en-US" dirty="0"/>
              <a:t>.  (See Rule 17) </a:t>
            </a:r>
          </a:p>
          <a:p>
            <a:pPr lvl="1"/>
            <a:r>
              <a:rPr lang="en-US" dirty="0"/>
              <a:t>If a coach forgets their roster, see Rule 17 approve roster substitutes (handwritten Game Day Roster)</a:t>
            </a:r>
          </a:p>
          <a:p>
            <a:pPr lvl="0"/>
            <a:r>
              <a:rPr lang="en-US" dirty="0"/>
              <a:t>Coaches, Players, Parents/Spectators and Expectations</a:t>
            </a:r>
          </a:p>
          <a:p>
            <a:pPr lvl="1"/>
            <a:r>
              <a:rPr lang="en-US" dirty="0"/>
              <a:t>Codes of Conduct for coaches, players and parents/spectators</a:t>
            </a:r>
          </a:p>
          <a:p>
            <a:pPr lvl="0"/>
            <a:r>
              <a:rPr lang="en-US" dirty="0"/>
              <a:t>Zero Tolerance Policy/Sportsmanship</a:t>
            </a:r>
          </a:p>
          <a:p>
            <a:pPr lvl="1"/>
            <a:r>
              <a:rPr lang="en-US" dirty="0"/>
              <a:t>Abusive and obscene language, violent play, violent conduct, fighting, harassment, intimidation/taunting, racial or ethnic slurs and other behavior detrimental to the game will not be tolerated and that player and/or coach will be immediately asked to leave the field.  (See Rules 21, 22 and 23)</a:t>
            </a:r>
          </a:p>
        </p:txBody>
      </p:sp>
    </p:spTree>
    <p:extLst>
      <p:ext uri="{BB962C8B-B14F-4D97-AF65-F5344CB8AC3E}">
        <p14:creationId xmlns:p14="http://schemas.microsoft.com/office/powerpoint/2010/main" val="25247868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TOWN PLAYER PASS</a:t>
            </a:r>
          </a:p>
        </p:txBody>
      </p:sp>
      <p:sp>
        <p:nvSpPr>
          <p:cNvPr id="3" name="Content Placeholder 2"/>
          <p:cNvSpPr>
            <a:spLocks noGrp="1"/>
          </p:cNvSpPr>
          <p:nvPr>
            <p:ph idx="1"/>
          </p:nvPr>
        </p:nvSpPr>
        <p:spPr/>
        <p:txBody>
          <a:bodyPr>
            <a:normAutofit fontScale="85000" lnSpcReduction="20000"/>
          </a:bodyPr>
          <a:lstStyle/>
          <a:p>
            <a:r>
              <a:rPr lang="en-US" b="1" dirty="0"/>
              <a:t>Game Day Procedures for ‘Town’ Pass:</a:t>
            </a:r>
            <a:endParaRPr lang="en-US" dirty="0"/>
          </a:p>
          <a:p>
            <a:pPr lvl="2"/>
            <a:r>
              <a:rPr lang="en-US" dirty="0"/>
              <a:t>Each coach will provide a roster to the opposing coach that indicates if using a ‘Town’ pass player from within their ‘Town’ and who the “’Town’ Player Pass” players are. </a:t>
            </a:r>
          </a:p>
          <a:p>
            <a:pPr lvl="2"/>
            <a:r>
              <a:rPr lang="en-US" dirty="0"/>
              <a:t>The team official (coach/manager) must communicate their use of ‘Town’ pass players before the game or as soon as practicable following the game, to the: </a:t>
            </a:r>
          </a:p>
          <a:p>
            <a:pPr lvl="4"/>
            <a:r>
              <a:rPr lang="en-US" dirty="0"/>
              <a:t>League Registrar, Age Director and Coach/Manager </a:t>
            </a:r>
          </a:p>
          <a:p>
            <a:pPr lvl="2"/>
            <a:r>
              <a:rPr lang="en-US" dirty="0"/>
              <a:t>The coach shall give the referee two copies of the player’s original team roster in addition to the 2 copies of his/her team’s game day roster - indicating on the player pass player’s roster which player is playing up on the Player Pass.</a:t>
            </a:r>
          </a:p>
          <a:p>
            <a:pPr lvl="2"/>
            <a:r>
              <a:rPr lang="en-US" dirty="0"/>
              <a:t>A team having a league match may select up to </a:t>
            </a:r>
            <a:r>
              <a:rPr lang="en-US" b="1" dirty="0"/>
              <a:t>4</a:t>
            </a:r>
            <a:r>
              <a:rPr lang="en-US" dirty="0"/>
              <a:t> players from within their own ‘Town’ to play for that team. </a:t>
            </a:r>
            <a:endParaRPr lang="en-US" sz="3600" dirty="0"/>
          </a:p>
          <a:p>
            <a:pPr lvl="2"/>
            <a:r>
              <a:rPr lang="en-US" dirty="0"/>
              <a:t>The number of players on the sideline, however, may not exceed the maximum “game roster” roster size.</a:t>
            </a:r>
          </a:p>
          <a:p>
            <a:endParaRPr lang="en-US" sz="2600" dirty="0"/>
          </a:p>
          <a:p>
            <a:r>
              <a:rPr lang="en-US" sz="2600" dirty="0" smtClean="0"/>
              <a:t>Town Player Pass can now be accessed online at the Coach’s Login area – see the following slides for more info.</a:t>
            </a:r>
          </a:p>
          <a:p>
            <a:r>
              <a:rPr lang="en-US" sz="2600" dirty="0" smtClean="0"/>
              <a:t>Please </a:t>
            </a:r>
            <a:r>
              <a:rPr lang="en-US" sz="2600" dirty="0"/>
              <a:t>see the instructions at the back of the Rule Book.  The rule book </a:t>
            </a:r>
            <a:r>
              <a:rPr lang="en-US" sz="2400" dirty="0"/>
              <a:t>can be found on </a:t>
            </a:r>
            <a:r>
              <a:rPr lang="en-US" sz="2400" u="sng" dirty="0">
                <a:hlinkClick r:id="rId2"/>
              </a:rPr>
              <a:t>www.middlesexsoccer.org</a:t>
            </a:r>
            <a:r>
              <a:rPr lang="en-US" sz="2400" dirty="0"/>
              <a:t> under [Forms/Docs/Files] tab at the top of the page.</a:t>
            </a:r>
            <a:r>
              <a:rPr lang="en-US" sz="2600" dirty="0"/>
              <a:t> </a:t>
            </a:r>
          </a:p>
        </p:txBody>
      </p:sp>
    </p:spTree>
    <p:extLst>
      <p:ext uri="{BB962C8B-B14F-4D97-AF65-F5344CB8AC3E}">
        <p14:creationId xmlns:p14="http://schemas.microsoft.com/office/powerpoint/2010/main" val="1476251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857983" y="-128640"/>
            <a:ext cx="7667625" cy="2262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dirty="0">
              <a:solidFill>
                <a:srgbClr val="1F497D"/>
              </a:solidFill>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smtClean="0">
              <a:ln>
                <a:noFill/>
              </a:ln>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dirty="0">
              <a:solidFill>
                <a:srgbClr val="1F497D"/>
              </a:solidFill>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rPr>
              <a:t>COACHES CAN SELECT/CREATE THE CLUB PASSES</a:t>
            </a:r>
            <a:endParaRPr kumimoji="0" lang="en-US" altLang="en-US"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After the coach logs into their teams Roster </a:t>
            </a:r>
            <a:r>
              <a:rPr kumimoji="0" lang="en-US" altLang="en-US" sz="1600" b="0" i="0" u="none" strike="noStrike" cap="none" normalizeH="0" baseline="0" dirty="0" err="1" smtClean="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Mng</a:t>
            </a:r>
            <a:r>
              <a:rPr kumimoji="0" lang="en-US" altLang="en-US" sz="1600" b="0" i="0" u="none" strike="noStrike" cap="none" normalizeH="0" baseline="0" dirty="0" smtClean="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page, they will click the “Club passes” button they see the list below which shows how many passes they have already used and they click “Add Player” to add new guest players to future games.</a:t>
            </a:r>
            <a:endParaRPr kumimoji="0" lang="en-US" altLang="en-US"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1025" name="Picture 1" descr="cid:image001.jpg@01D30D0F.11BF5A20"/>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857983" y="2013626"/>
            <a:ext cx="7806871" cy="29718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1857983" y="4917792"/>
            <a:ext cx="9267217" cy="17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Once they click Add Player and select an eligible team to add players from then they see this page: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smtClean="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The yellow area shows how times the player has already guest played for this team in the column for TEAM (this value cannot exceed 3), how many total guest games they played in for the SEASON (this value cannot exceed 6) and how many GAMES they are already playing on this date where they are looking for players. This number cannot exceed 2.  In this case the player below Michael </a:t>
            </a:r>
            <a:r>
              <a:rPr kumimoji="0" lang="en-US" altLang="en-US" sz="1400" b="0" i="0" u="none" strike="noStrike" cap="none" normalizeH="0" baseline="0" dirty="0" err="1" smtClean="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Arria</a:t>
            </a:r>
            <a:r>
              <a:rPr kumimoji="0" lang="en-US" altLang="en-US" sz="1400" b="0" i="0" u="none" strike="noStrike" cap="none" normalizeH="0" baseline="0" dirty="0" smtClean="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cannot be selected since he is already playing 2 games that day, 1 for his regular team, one as a guest player. The program is also already checking to make sure not more than 4 players can be selected for a game and they cannot conflict with existing games.</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04791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_3309054112102411032ox-17faad4076-ox-6b9eab502f-ox-e41ee305a3-ox-10deec48c6-Picture 33" descr="cid:image006.jpg@01D2DDF5.3FED549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903095" y="1215707"/>
            <a:ext cx="8023860" cy="2635885"/>
          </a:xfrm>
          <a:prstGeom prst="rect">
            <a:avLst/>
          </a:prstGeom>
          <a:noFill/>
          <a:ln>
            <a:noFill/>
          </a:ln>
        </p:spPr>
      </p:pic>
      <p:sp>
        <p:nvSpPr>
          <p:cNvPr id="3" name="Rectangle 2"/>
          <p:cNvSpPr/>
          <p:nvPr/>
        </p:nvSpPr>
        <p:spPr>
          <a:xfrm>
            <a:off x="590549" y="4371111"/>
            <a:ext cx="11249025" cy="923330"/>
          </a:xfrm>
          <a:prstGeom prst="rect">
            <a:avLst/>
          </a:prstGeom>
        </p:spPr>
        <p:txBody>
          <a:bodyPr wrap="square">
            <a:spAutoFit/>
          </a:bodyPr>
          <a:lstStyle/>
          <a:p>
            <a:r>
              <a:rPr lang="en-US" dirty="0">
                <a:solidFill>
                  <a:srgbClr val="1F497D"/>
                </a:solidFill>
                <a:latin typeface="Calibri" panose="020F0502020204030204" pitchFamily="34" charset="0"/>
                <a:ea typeface="Calibri" panose="020F0502020204030204" pitchFamily="34" charset="0"/>
              </a:rPr>
              <a:t>Please </a:t>
            </a:r>
            <a:r>
              <a:rPr lang="en-US" dirty="0" smtClean="0">
                <a:solidFill>
                  <a:srgbClr val="1F497D"/>
                </a:solidFill>
                <a:latin typeface="Calibri" panose="020F0502020204030204" pitchFamily="34" charset="0"/>
                <a:ea typeface="Calibri" panose="020F0502020204030204" pitchFamily="34" charset="0"/>
              </a:rPr>
              <a:t>review </a:t>
            </a:r>
            <a:r>
              <a:rPr lang="en-US" dirty="0">
                <a:solidFill>
                  <a:srgbClr val="1F497D"/>
                </a:solidFill>
                <a:latin typeface="Calibri" panose="020F0502020204030204" pitchFamily="34" charset="0"/>
                <a:ea typeface="Calibri" panose="020F0502020204030204" pitchFamily="34" charset="0"/>
              </a:rPr>
              <a:t>the “Rules” </a:t>
            </a:r>
            <a:r>
              <a:rPr lang="en-US" dirty="0" smtClean="0">
                <a:solidFill>
                  <a:srgbClr val="1F497D"/>
                </a:solidFill>
                <a:latin typeface="Calibri" panose="020F0502020204030204" pitchFamily="34" charset="0"/>
                <a:ea typeface="Calibri" panose="020F0502020204030204" pitchFamily="34" charset="0"/>
              </a:rPr>
              <a:t>below. </a:t>
            </a:r>
            <a:r>
              <a:rPr lang="en-US" dirty="0">
                <a:solidFill>
                  <a:srgbClr val="1F497D"/>
                </a:solidFill>
                <a:latin typeface="Calibri" panose="020F0502020204030204" pitchFamily="34" charset="0"/>
                <a:ea typeface="Calibri" panose="020F0502020204030204" pitchFamily="34" charset="0"/>
              </a:rPr>
              <a:t>This shows the coach what the rules of player selection are. </a:t>
            </a:r>
            <a:endParaRPr lang="en-US" sz="2000" dirty="0">
              <a:latin typeface="Times New Roman" panose="02020603050405020304" pitchFamily="18" charset="0"/>
              <a:ea typeface="Calibri" panose="020F0502020204030204" pitchFamily="34" charset="0"/>
            </a:endParaRPr>
          </a:p>
          <a:p>
            <a:r>
              <a:rPr lang="en-US" dirty="0">
                <a:solidFill>
                  <a:srgbClr val="1F497D"/>
                </a:solidFill>
                <a:latin typeface="Calibri" panose="020F0502020204030204" pitchFamily="34" charset="0"/>
                <a:ea typeface="Calibri" panose="020F0502020204030204" pitchFamily="34" charset="0"/>
              </a:rPr>
              <a:t>Keep in mind that the software automatically enforces all rules.  As long as the software is working correctly and the rules are set up correctly there shouldn’t be any errors.</a:t>
            </a:r>
            <a:endParaRPr lang="en-US"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0799553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1462" y="773144"/>
            <a:ext cx="11649075" cy="4839786"/>
          </a:xfrm>
          <a:prstGeom prst="rect">
            <a:avLst/>
          </a:prstGeom>
        </p:spPr>
        <p:txBody>
          <a:bodyPr wrap="square">
            <a:spAutoFit/>
          </a:bodyPr>
          <a:lstStyle/>
          <a:p>
            <a:pPr lvl="0">
              <a:spcAft>
                <a:spcPts val="1500"/>
              </a:spcAft>
            </a:pPr>
            <a:r>
              <a:rPr lang="en-US" sz="1200" dirty="0">
                <a:solidFill>
                  <a:srgbClr val="515967"/>
                </a:solidFill>
                <a:latin typeface="Helvetica" panose="020B0604020202020204" pitchFamily="34" charset="0"/>
                <a:ea typeface="Calibri" panose="020F0502020204030204" pitchFamily="34" charset="0"/>
              </a:rPr>
              <a:t> Rules for Player selection for Club Passes</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b="1" dirty="0" smtClean="0">
                <a:solidFill>
                  <a:srgbClr val="515967"/>
                </a:solidFill>
                <a:latin typeface="Helvetica" panose="020B0604020202020204" pitchFamily="34" charset="0"/>
                <a:ea typeface="Calibri" panose="020F0502020204030204" pitchFamily="34" charset="0"/>
              </a:rPr>
              <a:t>The </a:t>
            </a:r>
            <a:r>
              <a:rPr lang="en-US" sz="1200" b="1" dirty="0">
                <a:solidFill>
                  <a:srgbClr val="515967"/>
                </a:solidFill>
                <a:latin typeface="Helvetica" panose="020B0604020202020204" pitchFamily="34" charset="0"/>
                <a:ea typeface="Calibri" panose="020F0502020204030204" pitchFamily="34" charset="0"/>
              </a:rPr>
              <a:t>Club passes module for this league is:  On</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dirty="0">
                <a:solidFill>
                  <a:srgbClr val="515967"/>
                </a:solidFill>
                <a:latin typeface="Helvetica" panose="020B0604020202020204" pitchFamily="34" charset="0"/>
                <a:ea typeface="Calibri" panose="020F0502020204030204" pitchFamily="34" charset="0"/>
              </a:rPr>
              <a:t>Club passes is the ability for a coach to select players from other teams in their town/club organization to guest play at a specific game. Club passes can be selected by the Coach or site administrator by logging in as the coach and clicking on "Club Passes" or login as admin and click on Roster </a:t>
            </a:r>
            <a:r>
              <a:rPr lang="en-US" sz="1200" dirty="0" err="1">
                <a:solidFill>
                  <a:srgbClr val="515967"/>
                </a:solidFill>
                <a:latin typeface="Helvetica" panose="020B0604020202020204" pitchFamily="34" charset="0"/>
                <a:ea typeface="Calibri" panose="020F0502020204030204" pitchFamily="34" charset="0"/>
              </a:rPr>
              <a:t>mng</a:t>
            </a:r>
            <a:r>
              <a:rPr lang="en-US" sz="1200" dirty="0">
                <a:solidFill>
                  <a:srgbClr val="515967"/>
                </a:solidFill>
                <a:latin typeface="Helvetica" panose="020B0604020202020204" pitchFamily="34" charset="0"/>
                <a:ea typeface="Calibri" panose="020F0502020204030204" pitchFamily="34" charset="0"/>
              </a:rPr>
              <a:t>, then click on the Club Passes Button. All rules and min/max requirements stated below are automatically enforced by </a:t>
            </a:r>
            <a:r>
              <a:rPr lang="en-US" sz="1200" dirty="0" err="1">
                <a:solidFill>
                  <a:srgbClr val="515967"/>
                </a:solidFill>
                <a:latin typeface="Helvetica" panose="020B0604020202020204" pitchFamily="34" charset="0"/>
                <a:ea typeface="Calibri" panose="020F0502020204030204" pitchFamily="34" charset="0"/>
              </a:rPr>
              <a:t>SportsManager</a:t>
            </a:r>
            <a:r>
              <a:rPr lang="en-US" sz="1200" dirty="0">
                <a:solidFill>
                  <a:srgbClr val="515967"/>
                </a:solidFill>
                <a:latin typeface="Helvetica" panose="020B0604020202020204" pitchFamily="34" charset="0"/>
                <a:ea typeface="Calibri" panose="020F0502020204030204" pitchFamily="34" charset="0"/>
              </a:rPr>
              <a:t>. Reports for Club Pass usage are available at the League level to see total passes per player or team, etc.</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b="1" dirty="0">
                <a:solidFill>
                  <a:srgbClr val="515967"/>
                </a:solidFill>
                <a:latin typeface="Helvetica" panose="020B0604020202020204" pitchFamily="34" charset="0"/>
                <a:ea typeface="Calibri" panose="020F0502020204030204" pitchFamily="34" charset="0"/>
              </a:rPr>
              <a:t>Age group/League Restrictions:</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b="1" dirty="0">
                <a:solidFill>
                  <a:srgbClr val="515967"/>
                </a:solidFill>
                <a:latin typeface="Helvetica" panose="020B0604020202020204" pitchFamily="34" charset="0"/>
                <a:ea typeface="Calibri" panose="020F0502020204030204" pitchFamily="34" charset="0"/>
              </a:rPr>
              <a:t>Current League/Age Group:</a:t>
            </a:r>
            <a:r>
              <a:rPr lang="en-US" sz="1200" dirty="0">
                <a:solidFill>
                  <a:srgbClr val="515967"/>
                </a:solidFill>
                <a:latin typeface="Helvetica" panose="020B0604020202020204" pitchFamily="34" charset="0"/>
                <a:ea typeface="Calibri" panose="020F0502020204030204" pitchFamily="34" charset="0"/>
              </a:rPr>
              <a:t>  Yes  Note: Division selected from can be the same division or lower</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b="1" dirty="0">
                <a:solidFill>
                  <a:srgbClr val="515967"/>
                </a:solidFill>
                <a:latin typeface="Helvetica" panose="020B0604020202020204" pitchFamily="34" charset="0"/>
                <a:ea typeface="Calibri" panose="020F0502020204030204" pitchFamily="34" charset="0"/>
              </a:rPr>
              <a:t>Younger Age group:</a:t>
            </a:r>
            <a:r>
              <a:rPr lang="en-US" sz="1200" dirty="0">
                <a:solidFill>
                  <a:srgbClr val="515967"/>
                </a:solidFill>
                <a:latin typeface="Helvetica" panose="020B0604020202020204" pitchFamily="34" charset="0"/>
                <a:ea typeface="Calibri" panose="020F0502020204030204" pitchFamily="34" charset="0"/>
              </a:rPr>
              <a:t>  Yes Note: Division selected from can only be one Div. higher, I.e. </a:t>
            </a:r>
            <a:r>
              <a:rPr lang="en-US" sz="1200" dirty="0" err="1">
                <a:solidFill>
                  <a:srgbClr val="515967"/>
                </a:solidFill>
                <a:latin typeface="Helvetica" panose="020B0604020202020204" pitchFamily="34" charset="0"/>
                <a:ea typeface="Calibri" panose="020F0502020204030204" pitchFamily="34" charset="0"/>
              </a:rPr>
              <a:t>Div</a:t>
            </a:r>
            <a:r>
              <a:rPr lang="en-US" sz="1200" dirty="0">
                <a:solidFill>
                  <a:srgbClr val="515967"/>
                </a:solidFill>
                <a:latin typeface="Helvetica" panose="020B0604020202020204" pitchFamily="34" charset="0"/>
                <a:ea typeface="Calibri" panose="020F0502020204030204" pitchFamily="34" charset="0"/>
              </a:rPr>
              <a:t> 4 can select from </a:t>
            </a:r>
            <a:r>
              <a:rPr lang="en-US" sz="1200" dirty="0" err="1">
                <a:solidFill>
                  <a:srgbClr val="515967"/>
                </a:solidFill>
                <a:latin typeface="Helvetica" panose="020B0604020202020204" pitchFamily="34" charset="0"/>
                <a:ea typeface="Calibri" panose="020F0502020204030204" pitchFamily="34" charset="0"/>
              </a:rPr>
              <a:t>Div</a:t>
            </a:r>
            <a:r>
              <a:rPr lang="en-US" sz="1200" dirty="0">
                <a:solidFill>
                  <a:srgbClr val="515967"/>
                </a:solidFill>
                <a:latin typeface="Helvetica" panose="020B0604020202020204" pitchFamily="34" charset="0"/>
                <a:ea typeface="Calibri" panose="020F0502020204030204" pitchFamily="34" charset="0"/>
              </a:rPr>
              <a:t> 3 but not </a:t>
            </a:r>
            <a:r>
              <a:rPr lang="en-US" sz="1200" dirty="0" err="1">
                <a:solidFill>
                  <a:srgbClr val="515967"/>
                </a:solidFill>
                <a:latin typeface="Helvetica" panose="020B0604020202020204" pitchFamily="34" charset="0"/>
                <a:ea typeface="Calibri" panose="020F0502020204030204" pitchFamily="34" charset="0"/>
              </a:rPr>
              <a:t>Div</a:t>
            </a:r>
            <a:r>
              <a:rPr lang="en-US" sz="1200" dirty="0">
                <a:solidFill>
                  <a:srgbClr val="515967"/>
                </a:solidFill>
                <a:latin typeface="Helvetica" panose="020B0604020202020204" pitchFamily="34" charset="0"/>
                <a:ea typeface="Calibri" panose="020F0502020204030204" pitchFamily="34" charset="0"/>
              </a:rPr>
              <a:t> 2 or 1</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b="1" dirty="0">
                <a:solidFill>
                  <a:srgbClr val="515967"/>
                </a:solidFill>
                <a:latin typeface="Helvetica" panose="020B0604020202020204" pitchFamily="34" charset="0"/>
                <a:ea typeface="Calibri" panose="020F0502020204030204" pitchFamily="34" charset="0"/>
              </a:rPr>
              <a:t>Same Gender Groups:</a:t>
            </a:r>
            <a:r>
              <a:rPr lang="en-US" sz="1200" dirty="0">
                <a:solidFill>
                  <a:srgbClr val="515967"/>
                </a:solidFill>
                <a:latin typeface="Helvetica" panose="020B0604020202020204" pitchFamily="34" charset="0"/>
                <a:ea typeface="Calibri" panose="020F0502020204030204" pitchFamily="34" charset="0"/>
              </a:rPr>
              <a:t>  Same Note: Male teams can select from other </a:t>
            </a:r>
            <a:r>
              <a:rPr lang="en-US" sz="1200" dirty="0" smtClean="0">
                <a:solidFill>
                  <a:srgbClr val="515967"/>
                </a:solidFill>
                <a:latin typeface="Helvetica" panose="020B0604020202020204" pitchFamily="34" charset="0"/>
                <a:ea typeface="Calibri" panose="020F0502020204030204" pitchFamily="34" charset="0"/>
              </a:rPr>
              <a:t>Male or Female </a:t>
            </a:r>
            <a:r>
              <a:rPr lang="en-US" sz="1200" dirty="0">
                <a:solidFill>
                  <a:srgbClr val="515967"/>
                </a:solidFill>
                <a:latin typeface="Helvetica" panose="020B0604020202020204" pitchFamily="34" charset="0"/>
                <a:ea typeface="Calibri" panose="020F0502020204030204" pitchFamily="34" charset="0"/>
              </a:rPr>
              <a:t>teams, Female from Female </a:t>
            </a:r>
            <a:r>
              <a:rPr lang="en-US" sz="1200" dirty="0" smtClean="0">
                <a:solidFill>
                  <a:srgbClr val="515967"/>
                </a:solidFill>
                <a:latin typeface="Helvetica" panose="020B0604020202020204" pitchFamily="34" charset="0"/>
                <a:ea typeface="Calibri" panose="020F0502020204030204" pitchFamily="34" charset="0"/>
              </a:rPr>
              <a:t>teams only.</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b="1" dirty="0">
                <a:solidFill>
                  <a:srgbClr val="515967"/>
                </a:solidFill>
                <a:latin typeface="Helvetica" panose="020B0604020202020204" pitchFamily="34" charset="0"/>
                <a:ea typeface="Calibri" panose="020F0502020204030204" pitchFamily="34" charset="0"/>
              </a:rPr>
              <a:t>Player Restrictions:</a:t>
            </a:r>
            <a:r>
              <a:rPr lang="en-US" sz="1200" dirty="0">
                <a:solidFill>
                  <a:srgbClr val="515967"/>
                </a:solidFill>
                <a:latin typeface="Helvetica" panose="020B0604020202020204" pitchFamily="34" charset="0"/>
                <a:ea typeface="Calibri" panose="020F0502020204030204" pitchFamily="34" charset="0"/>
              </a:rPr>
              <a:t> Note: Cannot exceed max roster size requirement</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b="1" dirty="0">
                <a:solidFill>
                  <a:srgbClr val="515967"/>
                </a:solidFill>
                <a:latin typeface="Helvetica" panose="020B0604020202020204" pitchFamily="34" charset="0"/>
                <a:ea typeface="Calibri" panose="020F0502020204030204" pitchFamily="34" charset="0"/>
              </a:rPr>
              <a:t>Max Players selected per game</a:t>
            </a:r>
            <a:r>
              <a:rPr lang="en-US" sz="1200" dirty="0">
                <a:solidFill>
                  <a:srgbClr val="515967"/>
                </a:solidFill>
                <a:latin typeface="Helvetica" panose="020B0604020202020204" pitchFamily="34" charset="0"/>
                <a:ea typeface="Calibri" panose="020F0502020204030204" pitchFamily="34" charset="0"/>
              </a:rPr>
              <a:t>:  4 </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b="1" dirty="0">
                <a:solidFill>
                  <a:srgbClr val="515967"/>
                </a:solidFill>
                <a:latin typeface="Helvetica" panose="020B0604020202020204" pitchFamily="34" charset="0"/>
                <a:ea typeface="Calibri" panose="020F0502020204030204" pitchFamily="34" charset="0"/>
              </a:rPr>
              <a:t>Max Team Size Restriction:</a:t>
            </a:r>
            <a:r>
              <a:rPr lang="en-US" sz="1200" dirty="0">
                <a:solidFill>
                  <a:srgbClr val="515967"/>
                </a:solidFill>
                <a:latin typeface="Helvetica" panose="020B0604020202020204" pitchFamily="34" charset="0"/>
                <a:ea typeface="Calibri" panose="020F0502020204030204" pitchFamily="34" charset="0"/>
              </a:rPr>
              <a:t>  Cannot exceed max roster size requirement</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b="1" dirty="0">
                <a:solidFill>
                  <a:srgbClr val="515967"/>
                </a:solidFill>
                <a:latin typeface="Helvetica" panose="020B0604020202020204" pitchFamily="34" charset="0"/>
                <a:ea typeface="Calibri" panose="020F0502020204030204" pitchFamily="34" charset="0"/>
              </a:rPr>
              <a:t>Players selected per team:</a:t>
            </a:r>
            <a:r>
              <a:rPr lang="en-US" sz="1200" dirty="0">
                <a:solidFill>
                  <a:srgbClr val="515967"/>
                </a:solidFill>
                <a:latin typeface="Helvetica" panose="020B0604020202020204" pitchFamily="34" charset="0"/>
                <a:ea typeface="Calibri" panose="020F0502020204030204" pitchFamily="34" charset="0"/>
              </a:rPr>
              <a:t>  3   (A player can be a guest player up to 3 times for a team)</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b="1" dirty="0">
                <a:solidFill>
                  <a:srgbClr val="515967"/>
                </a:solidFill>
                <a:latin typeface="Helvetica" panose="020B0604020202020204" pitchFamily="34" charset="0"/>
                <a:ea typeface="Calibri" panose="020F0502020204030204" pitchFamily="34" charset="0"/>
              </a:rPr>
              <a:t>Max Guest Games per Player:</a:t>
            </a:r>
            <a:r>
              <a:rPr lang="en-US" sz="1200" dirty="0">
                <a:solidFill>
                  <a:srgbClr val="515967"/>
                </a:solidFill>
                <a:latin typeface="Helvetica" panose="020B0604020202020204" pitchFamily="34" charset="0"/>
                <a:ea typeface="Calibri" panose="020F0502020204030204" pitchFamily="34" charset="0"/>
              </a:rPr>
              <a:t>  6  (A player can guest play up to 6 times per season)</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b="1" dirty="0">
                <a:solidFill>
                  <a:srgbClr val="515967"/>
                </a:solidFill>
                <a:latin typeface="Helvetica" panose="020B0604020202020204" pitchFamily="34" charset="0"/>
                <a:ea typeface="Calibri" panose="020F0502020204030204" pitchFamily="34" charset="0"/>
              </a:rPr>
              <a:t>Max Games per day:</a:t>
            </a:r>
            <a:r>
              <a:rPr lang="en-US" sz="1200" dirty="0">
                <a:solidFill>
                  <a:srgbClr val="515967"/>
                </a:solidFill>
                <a:latin typeface="Helvetica" panose="020B0604020202020204" pitchFamily="34" charset="0"/>
                <a:ea typeface="Calibri" panose="020F0502020204030204" pitchFamily="34" charset="0"/>
              </a:rPr>
              <a:t>  2  (A  guest player cannot exceed 2 games per day, their own team plus a guest team)</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dirty="0" smtClean="0">
                <a:solidFill>
                  <a:srgbClr val="515967"/>
                </a:solidFill>
                <a:latin typeface="Helvetica" panose="020B0604020202020204" pitchFamily="34" charset="0"/>
                <a:ea typeface="Calibri" panose="020F0502020204030204" pitchFamily="34" charset="0"/>
              </a:rPr>
              <a:t>Please </a:t>
            </a:r>
            <a:r>
              <a:rPr lang="en-US" sz="1200" dirty="0">
                <a:solidFill>
                  <a:srgbClr val="515967"/>
                </a:solidFill>
                <a:latin typeface="Helvetica" panose="020B0604020202020204" pitchFamily="34" charset="0"/>
                <a:ea typeface="Calibri" panose="020F0502020204030204" pitchFamily="34" charset="0"/>
              </a:rPr>
              <a:t>note: The current team the player is on and the games they are scheduled for will take priority. Player Pass games must end an hour before or start an hour after existing team games.</a:t>
            </a:r>
            <a:endParaRPr lang="en-US" sz="1200" dirty="0">
              <a:solidFill>
                <a:prstClr val="black"/>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8061517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82729"/>
          </a:xfrm>
        </p:spPr>
        <p:txBody>
          <a:bodyPr>
            <a:normAutofit fontScale="90000"/>
          </a:bodyPr>
          <a:lstStyle/>
          <a:p>
            <a:pPr algn="ctr"/>
            <a:r>
              <a:rPr lang="en-US" dirty="0"/>
              <a:t>Lightening/Severe Weather Conditions</a:t>
            </a:r>
          </a:p>
        </p:txBody>
      </p:sp>
      <p:sp>
        <p:nvSpPr>
          <p:cNvPr id="3" name="Content Placeholder 2"/>
          <p:cNvSpPr>
            <a:spLocks noGrp="1"/>
          </p:cNvSpPr>
          <p:nvPr>
            <p:ph idx="1"/>
          </p:nvPr>
        </p:nvSpPr>
        <p:spPr>
          <a:xfrm>
            <a:off x="289931" y="947854"/>
            <a:ext cx="11519209" cy="5653668"/>
          </a:xfrm>
        </p:spPr>
        <p:txBody>
          <a:bodyPr>
            <a:normAutofit fontScale="70000" lnSpcReduction="20000"/>
          </a:bodyPr>
          <a:lstStyle/>
          <a:p>
            <a:r>
              <a:rPr lang="en-US" dirty="0"/>
              <a:t>1. Lightning </a:t>
            </a:r>
          </a:p>
          <a:p>
            <a:pPr lvl="1"/>
            <a:r>
              <a:rPr lang="en-US" sz="2600" dirty="0"/>
              <a:t>a. Recognizing the threat (1) Apply the 30-30 rule When you </a:t>
            </a:r>
            <a:r>
              <a:rPr lang="en-US" sz="2600" i="1" u="sng" dirty="0"/>
              <a:t>see</a:t>
            </a:r>
            <a:r>
              <a:rPr lang="en-US" sz="2600" dirty="0"/>
              <a:t> lightning, count the time until you hear thunder.  If this time is 30 seconds or less, seek proper shelter.  If you can't see the lightning, just hearing the thunder is a good back-up rule. Wait 30 minutes or more after hearing the last thunder before leaving shelter. (2) Know and heed warning systems and community rules Many communities or park systems have lightning detection and warning systems.  Use this information and obey the rules established by the community or park system. (3) Know and apply the rules or procedures established by the competition authority (4) Minimize the risk of being struck Protect the safety of all participants by stopping game activities quickly, so that participants and spectators may retire to a safer place before the lightning threat becomes significant. Remember, if you can hear the thunder, you are within reach of lightning. </a:t>
            </a:r>
          </a:p>
          <a:p>
            <a:pPr lvl="1"/>
            <a:r>
              <a:rPr lang="en-US" sz="2600" dirty="0"/>
              <a:t>b. Seeking proper shelter (1) No place outside is safe near thunderstorms (2) The best shelter is a large, fully enclosed, substantially constructed building. A vehicle with a solid metal roof and metal sides is a reasonable second choice. </a:t>
            </a:r>
          </a:p>
          <a:p>
            <a:pPr lvl="1"/>
            <a:r>
              <a:rPr lang="en-US" sz="2600" dirty="0"/>
              <a:t>c. If there is no proper shelter, avoid the most dangerous locations: Higher elevations; wide open areas, including fields; tall isolated objects, such as trees, poles, or light posts; unprotected open buildings; rain shelters; bus stops; metal fences and metal bleachers.</a:t>
            </a:r>
          </a:p>
          <a:p>
            <a:pPr lvl="1"/>
            <a:r>
              <a:rPr lang="en-US" sz="2600" dirty="0"/>
              <a:t>d. If you cannot avoid these locations, crouch down on the balls of your feet, with your head tucked into your chest and your hands over your ears. If someone is hit, remember that all deaths from lightning result from cardiac arrest and stopped breathing.  CPR and mouth-to-mouth resuscitation, respectively, are the recommended first aid. Referees should become involved in such assistance only if they have proper training. e. Remain calm.  A calm official will often be able to prevent panic by young players.</a:t>
            </a:r>
          </a:p>
          <a:p>
            <a:r>
              <a:rPr lang="en-US" dirty="0"/>
              <a:t>2. Other types of severe weather For all other types of severe storms, such as tornadoes, hurricanes, and hail, obey local rules and heed warnings.  Clear the field and seek proper shelter immediately – see above.  Remember, according to standard weather warning terminology a "warning" represents a more immediately likely occurrence than a "watch."</a:t>
            </a:r>
          </a:p>
        </p:txBody>
      </p:sp>
    </p:spTree>
    <p:extLst>
      <p:ext uri="{BB962C8B-B14F-4D97-AF65-F5344CB8AC3E}">
        <p14:creationId xmlns:p14="http://schemas.microsoft.com/office/powerpoint/2010/main" val="42049098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38485"/>
          </a:xfrm>
        </p:spPr>
        <p:txBody>
          <a:bodyPr>
            <a:normAutofit fontScale="90000"/>
          </a:bodyPr>
          <a:lstStyle/>
          <a:p>
            <a:pPr algn="ctr"/>
            <a:r>
              <a:rPr lang="en-US" dirty="0"/>
              <a:t>U10 Rules - </a:t>
            </a:r>
            <a:r>
              <a:rPr lang="en-US" dirty="0" smtClean="0"/>
              <a:t>Reminders</a:t>
            </a:r>
            <a:endParaRPr lang="en-US" dirty="0"/>
          </a:p>
        </p:txBody>
      </p:sp>
      <p:sp>
        <p:nvSpPr>
          <p:cNvPr id="3" name="Content Placeholder 2"/>
          <p:cNvSpPr>
            <a:spLocks noGrp="1"/>
          </p:cNvSpPr>
          <p:nvPr>
            <p:ph idx="1"/>
          </p:nvPr>
        </p:nvSpPr>
        <p:spPr>
          <a:xfrm>
            <a:off x="356839" y="1003610"/>
            <a:ext cx="11496907" cy="5698273"/>
          </a:xfrm>
        </p:spPr>
        <p:txBody>
          <a:bodyPr>
            <a:normAutofit/>
          </a:bodyPr>
          <a:lstStyle/>
          <a:p>
            <a:r>
              <a:rPr lang="en-US" dirty="0" smtClean="0"/>
              <a:t>Rules </a:t>
            </a:r>
            <a:r>
              <a:rPr lang="en-US" dirty="0"/>
              <a:t>for U10s</a:t>
            </a:r>
          </a:p>
          <a:p>
            <a:pPr lvl="1"/>
            <a:r>
              <a:rPr lang="en-US" dirty="0"/>
              <a:t>U10’s</a:t>
            </a:r>
          </a:p>
          <a:p>
            <a:pPr lvl="2"/>
            <a:r>
              <a:rPr lang="en-US" dirty="0"/>
              <a:t>A match is played by two teams, each consisting of not more than seven (7) players </a:t>
            </a:r>
            <a:r>
              <a:rPr lang="en-US" b="1" dirty="0"/>
              <a:t>(7V7)</a:t>
            </a:r>
            <a:r>
              <a:rPr lang="en-US" dirty="0"/>
              <a:t>, one of whom is the goalkeeper. A match may not start, or continue, if either team consists of fewer than five (5) players who are able to play.</a:t>
            </a:r>
          </a:p>
          <a:p>
            <a:pPr lvl="2"/>
            <a:r>
              <a:rPr lang="en-US" dirty="0"/>
              <a:t>The </a:t>
            </a:r>
            <a:r>
              <a:rPr lang="en-US" b="1" dirty="0"/>
              <a:t>Offside</a:t>
            </a:r>
            <a:r>
              <a:rPr lang="en-US" dirty="0"/>
              <a:t> rule will apply in an under-10 match</a:t>
            </a:r>
          </a:p>
          <a:p>
            <a:pPr lvl="2"/>
            <a:r>
              <a:rPr lang="en-US" dirty="0"/>
              <a:t>Keeper distributions (</a:t>
            </a:r>
            <a:r>
              <a:rPr lang="en-US" b="1" dirty="0"/>
              <a:t>punts, drop kicks and throws</a:t>
            </a:r>
            <a:r>
              <a:rPr lang="en-US" dirty="0"/>
              <a:t>) may not travel in the air over the halfway line. An Indirect free kick from midfield is awarded to the other team if this happens.</a:t>
            </a:r>
          </a:p>
          <a:p>
            <a:pPr lvl="2"/>
            <a:r>
              <a:rPr lang="en-US" b="1" dirty="0"/>
              <a:t>The Goal Kick</a:t>
            </a:r>
            <a:r>
              <a:rPr lang="en-US" dirty="0"/>
              <a:t> - Opposition players to retreat into their own half of the playing field on goal kicks. The team taking the goal kick does not have to wait for the opposition to retreat and has the option to restart the game beforehand should they so choose. The ball is in play when it is kicked directly out of the penalty area.</a:t>
            </a:r>
          </a:p>
          <a:p>
            <a:pPr lvl="2"/>
            <a:r>
              <a:rPr lang="en-US" b="1" dirty="0" smtClean="0"/>
              <a:t>A good </a:t>
            </a:r>
            <a:r>
              <a:rPr lang="en-US" b="1" dirty="0"/>
              <a:t>rule to understand</a:t>
            </a:r>
            <a:r>
              <a:rPr lang="en-US" dirty="0"/>
              <a:t>: No penalty kicks shall be awarded to or taken by either team. All fouls committed inside the penalty area that would normally result in a penalty kick will be moved outside the penalty area to the point parallel to the goal line closest to where the foul was committed and a direct free kick awarded.</a:t>
            </a:r>
          </a:p>
          <a:p>
            <a:pPr lvl="2"/>
            <a:r>
              <a:rPr lang="en-US" dirty="0"/>
              <a:t>Please remember – NO HEADING</a:t>
            </a:r>
          </a:p>
          <a:p>
            <a:pPr lvl="2"/>
            <a:endParaRPr lang="en-US" dirty="0"/>
          </a:p>
        </p:txBody>
      </p:sp>
    </p:spTree>
    <p:extLst>
      <p:ext uri="{BB962C8B-B14F-4D97-AF65-F5344CB8AC3E}">
        <p14:creationId xmlns:p14="http://schemas.microsoft.com/office/powerpoint/2010/main" val="23528900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28055"/>
          </a:xfrm>
        </p:spPr>
        <p:txBody>
          <a:bodyPr/>
          <a:lstStyle/>
          <a:p>
            <a:pPr algn="ctr"/>
            <a:r>
              <a:rPr lang="en-US" dirty="0"/>
              <a:t>Concussion Awareness</a:t>
            </a:r>
          </a:p>
        </p:txBody>
      </p:sp>
      <p:sp>
        <p:nvSpPr>
          <p:cNvPr id="3" name="Content Placeholder 2"/>
          <p:cNvSpPr>
            <a:spLocks noGrp="1"/>
          </p:cNvSpPr>
          <p:nvPr>
            <p:ph idx="1"/>
          </p:nvPr>
        </p:nvSpPr>
        <p:spPr>
          <a:xfrm>
            <a:off x="591015" y="1393902"/>
            <a:ext cx="11195824" cy="5163015"/>
          </a:xfrm>
        </p:spPr>
        <p:txBody>
          <a:bodyPr/>
          <a:lstStyle/>
          <a:p>
            <a:r>
              <a:rPr lang="en-US" dirty="0"/>
              <a:t>MYSL strongly encourages all coaches to take an online concussion course to further educate oneself to recognize, respond to, and minimize the risk of concussion or other serious brain injury.</a:t>
            </a:r>
          </a:p>
          <a:p>
            <a:r>
              <a:rPr lang="en-US" dirty="0"/>
              <a:t>Coaches and Parents</a:t>
            </a:r>
          </a:p>
          <a:p>
            <a:pPr lvl="1"/>
            <a:r>
              <a:rPr lang="en-US" dirty="0">
                <a:hlinkClick r:id="rId2"/>
              </a:rPr>
              <a:t>http://www.mayouthsoccer.org/coaches/concussions/</a:t>
            </a:r>
            <a:r>
              <a:rPr lang="en-US" dirty="0"/>
              <a:t> </a:t>
            </a:r>
          </a:p>
          <a:p>
            <a:r>
              <a:rPr lang="en-US" dirty="0"/>
              <a:t>Concussions are a serious health concern in youth sports. We’re committed to the safety of our players and to educate our players, parents, coaches, referees and administrators in the dangers of concussion-related injuries.</a:t>
            </a:r>
          </a:p>
          <a:p>
            <a:pPr lvl="1"/>
            <a:r>
              <a:rPr lang="en-US" dirty="0">
                <a:hlinkClick r:id="rId3"/>
              </a:rPr>
              <a:t>http://www.cdc.gov/headsup/index.html</a:t>
            </a:r>
            <a:r>
              <a:rPr lang="en-US" dirty="0"/>
              <a:t> </a:t>
            </a:r>
          </a:p>
          <a:p>
            <a:pPr marL="457200" lvl="1" indent="0">
              <a:buNone/>
            </a:pPr>
            <a:endParaRPr lang="en-US" dirty="0"/>
          </a:p>
        </p:txBody>
      </p:sp>
    </p:spTree>
    <p:extLst>
      <p:ext uri="{BB962C8B-B14F-4D97-AF65-F5344CB8AC3E}">
        <p14:creationId xmlns:p14="http://schemas.microsoft.com/office/powerpoint/2010/main" val="4220807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Introduction</a:t>
            </a:r>
          </a:p>
        </p:txBody>
      </p:sp>
      <p:sp>
        <p:nvSpPr>
          <p:cNvPr id="3" name="Content Placeholder 2"/>
          <p:cNvSpPr>
            <a:spLocks noGrp="1"/>
          </p:cNvSpPr>
          <p:nvPr>
            <p:ph idx="1"/>
          </p:nvPr>
        </p:nvSpPr>
        <p:spPr/>
        <p:txBody>
          <a:bodyPr>
            <a:normAutofit/>
          </a:bodyPr>
          <a:lstStyle/>
          <a:p>
            <a:r>
              <a:rPr lang="en-US" dirty="0"/>
              <a:t>Welcome all coaches</a:t>
            </a:r>
          </a:p>
          <a:p>
            <a:pPr lvl="1"/>
            <a:r>
              <a:rPr lang="en-US" dirty="0"/>
              <a:t>U10-U14 Season starts </a:t>
            </a:r>
            <a:r>
              <a:rPr lang="en-US" dirty="0" smtClean="0"/>
              <a:t>9/9 </a:t>
            </a:r>
            <a:r>
              <a:rPr lang="en-US" dirty="0"/>
              <a:t>and ends on </a:t>
            </a:r>
            <a:r>
              <a:rPr lang="en-US" dirty="0" smtClean="0"/>
              <a:t>11/4 </a:t>
            </a:r>
            <a:r>
              <a:rPr lang="en-US" dirty="0"/>
              <a:t>- </a:t>
            </a:r>
            <a:r>
              <a:rPr lang="en-US" dirty="0" smtClean="0"/>
              <a:t>(</a:t>
            </a:r>
            <a:r>
              <a:rPr lang="en-US" dirty="0"/>
              <a:t>9</a:t>
            </a:r>
            <a:r>
              <a:rPr lang="en-US" dirty="0" smtClean="0"/>
              <a:t> </a:t>
            </a:r>
            <a:r>
              <a:rPr lang="en-US" dirty="0"/>
              <a:t>game schedule)</a:t>
            </a:r>
          </a:p>
          <a:p>
            <a:r>
              <a:rPr lang="en-US" dirty="0" smtClean="0"/>
              <a:t>The 2017/2018 </a:t>
            </a:r>
            <a:r>
              <a:rPr lang="en-US" dirty="0"/>
              <a:t>MYSL Rule book is also available online at </a:t>
            </a:r>
            <a:r>
              <a:rPr lang="en-US" u="sng" dirty="0">
                <a:hlinkClick r:id="rId2"/>
              </a:rPr>
              <a:t>www.middlesexsoccer.org</a:t>
            </a:r>
            <a:r>
              <a:rPr lang="en-US" dirty="0"/>
              <a:t> under [Forms/Docs/Files] tab</a:t>
            </a:r>
          </a:p>
          <a:p>
            <a:r>
              <a:rPr lang="en-US" dirty="0"/>
              <a:t>CORI/MYSA Registration – Every adult associated with all organizations who may have the opportunity to have direct and unmonitored access to children is required by state law to complete the CORI certification process.</a:t>
            </a:r>
            <a:br>
              <a:rPr lang="en-US" dirty="0"/>
            </a:br>
            <a:r>
              <a:rPr lang="en-US" dirty="0">
                <a:hlinkClick r:id="rId3"/>
              </a:rPr>
              <a:t>http://www.mayouthsoccer.org/programs/cori/</a:t>
            </a:r>
            <a:r>
              <a:rPr lang="en-US" dirty="0"/>
              <a:t> </a:t>
            </a:r>
          </a:p>
          <a:p>
            <a:endParaRPr lang="en-US" dirty="0"/>
          </a:p>
        </p:txBody>
      </p:sp>
    </p:spTree>
    <p:extLst>
      <p:ext uri="{BB962C8B-B14F-4D97-AF65-F5344CB8AC3E}">
        <p14:creationId xmlns:p14="http://schemas.microsoft.com/office/powerpoint/2010/main" val="38047907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Other Notes</a:t>
            </a:r>
          </a:p>
        </p:txBody>
      </p:sp>
      <p:sp>
        <p:nvSpPr>
          <p:cNvPr id="3" name="Content Placeholder 2"/>
          <p:cNvSpPr>
            <a:spLocks noGrp="1"/>
          </p:cNvSpPr>
          <p:nvPr>
            <p:ph idx="1"/>
          </p:nvPr>
        </p:nvSpPr>
        <p:spPr/>
        <p:txBody>
          <a:bodyPr/>
          <a:lstStyle/>
          <a:p>
            <a:pPr lvl="0"/>
            <a:r>
              <a:rPr lang="en-US" dirty="0"/>
              <a:t>Understand the league and competition level</a:t>
            </a:r>
          </a:p>
          <a:p>
            <a:endParaRPr lang="en-US" dirty="0"/>
          </a:p>
          <a:p>
            <a:r>
              <a:rPr lang="en-US" dirty="0"/>
              <a:t>Download and </a:t>
            </a:r>
            <a:r>
              <a:rPr lang="en-US" u="sng" dirty="0"/>
              <a:t>Read</a:t>
            </a:r>
            <a:r>
              <a:rPr lang="en-US" dirty="0"/>
              <a:t> the MYSL Rule Book – It can be found at </a:t>
            </a:r>
            <a:r>
              <a:rPr lang="en-US" u="sng" dirty="0">
                <a:hlinkClick r:id="rId2"/>
              </a:rPr>
              <a:t>www.middlesexsoccer.org</a:t>
            </a:r>
            <a:r>
              <a:rPr lang="en-US" dirty="0"/>
              <a:t> under [Forms/Docs/Files] tab.</a:t>
            </a:r>
          </a:p>
          <a:p>
            <a:endParaRPr lang="en-US" dirty="0"/>
          </a:p>
          <a:p>
            <a:r>
              <a:rPr lang="en-US" dirty="0"/>
              <a:t>If there is one take away we want you to carry with you and that is:</a:t>
            </a:r>
            <a:endParaRPr lang="en-US" sz="4400" dirty="0"/>
          </a:p>
          <a:p>
            <a:pPr lvl="1"/>
            <a:r>
              <a:rPr lang="en-US" sz="4400" b="1" dirty="0"/>
              <a:t>Communication is key</a:t>
            </a:r>
          </a:p>
        </p:txBody>
      </p:sp>
    </p:spTree>
    <p:extLst>
      <p:ext uri="{BB962C8B-B14F-4D97-AF65-F5344CB8AC3E}">
        <p14:creationId xmlns:p14="http://schemas.microsoft.com/office/powerpoint/2010/main" val="2168720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05753"/>
          </a:xfrm>
        </p:spPr>
        <p:txBody>
          <a:bodyPr/>
          <a:lstStyle/>
          <a:p>
            <a:pPr algn="ctr"/>
            <a:r>
              <a:rPr lang="en-US" dirty="0"/>
              <a:t>Schedule/Rosters/Identification</a:t>
            </a:r>
          </a:p>
        </p:txBody>
      </p:sp>
      <p:sp>
        <p:nvSpPr>
          <p:cNvPr id="3" name="Content Placeholder 2"/>
          <p:cNvSpPr>
            <a:spLocks noGrp="1"/>
          </p:cNvSpPr>
          <p:nvPr>
            <p:ph idx="1"/>
          </p:nvPr>
        </p:nvSpPr>
        <p:spPr>
          <a:xfrm>
            <a:off x="323385" y="1059365"/>
            <a:ext cx="11563815" cy="5674921"/>
          </a:xfrm>
        </p:spPr>
        <p:txBody>
          <a:bodyPr>
            <a:normAutofit/>
          </a:bodyPr>
          <a:lstStyle/>
          <a:p>
            <a:pPr lvl="0"/>
            <a:r>
              <a:rPr lang="en-US" dirty="0" smtClean="0"/>
              <a:t>Fall Game </a:t>
            </a:r>
            <a:r>
              <a:rPr lang="en-US" dirty="0"/>
              <a:t>Schedule </a:t>
            </a:r>
            <a:r>
              <a:rPr lang="en-US" dirty="0" smtClean="0"/>
              <a:t>goes live tonight, on August 30</a:t>
            </a:r>
            <a:r>
              <a:rPr lang="en-US" baseline="30000" dirty="0" smtClean="0"/>
              <a:t>th</a:t>
            </a:r>
            <a:endParaRPr lang="en-US" dirty="0"/>
          </a:p>
          <a:p>
            <a:pPr lvl="1"/>
            <a:r>
              <a:rPr lang="en-US" dirty="0"/>
              <a:t>Scheduled Mid-Week games</a:t>
            </a:r>
          </a:p>
          <a:p>
            <a:pPr lvl="2"/>
            <a:r>
              <a:rPr lang="en-US" dirty="0"/>
              <a:t>Mid-week games are </a:t>
            </a:r>
            <a:r>
              <a:rPr lang="en-US" i="1" u="sng" dirty="0"/>
              <a:t>placeholders</a:t>
            </a:r>
            <a:r>
              <a:rPr lang="en-US" dirty="0"/>
              <a:t> only – these games MUST be treated as canceled games and coaches shall use the make-up game process to reschedule the match (see Rule 11).</a:t>
            </a:r>
          </a:p>
          <a:p>
            <a:r>
              <a:rPr lang="en-US" dirty="0" smtClean="0"/>
              <a:t>MYSL </a:t>
            </a:r>
            <a:r>
              <a:rPr lang="en-US" dirty="0"/>
              <a:t>Rule </a:t>
            </a:r>
            <a:r>
              <a:rPr lang="en-US" dirty="0" smtClean="0"/>
              <a:t>17 (FALL SEASON)</a:t>
            </a:r>
            <a:endParaRPr lang="en-US" dirty="0"/>
          </a:p>
          <a:p>
            <a:pPr lvl="1"/>
            <a:r>
              <a:rPr lang="en-US" dirty="0"/>
              <a:t>A certified roster shall be that roster approved by the appropriate Commissioner’s, have “APPROVED” in the title and a watermark diagonally across the page.</a:t>
            </a:r>
          </a:p>
          <a:p>
            <a:pPr lvl="1"/>
            <a:r>
              <a:rPr lang="en-US" dirty="0"/>
              <a:t>All adult coaches, assistant coaches, town/league Board members </a:t>
            </a:r>
            <a:r>
              <a:rPr lang="en-US" dirty="0" smtClean="0"/>
              <a:t>(18 years old and older) that </a:t>
            </a:r>
            <a:r>
              <a:rPr lang="en-US" dirty="0"/>
              <a:t>will be on the team’s sideline </a:t>
            </a:r>
            <a:r>
              <a:rPr lang="en-US" b="1" u="sng" dirty="0"/>
              <a:t>MUST</a:t>
            </a:r>
            <a:r>
              <a:rPr lang="en-US" dirty="0"/>
              <a:t> display a valid </a:t>
            </a:r>
            <a:r>
              <a:rPr lang="en-US" dirty="0" smtClean="0"/>
              <a:t>2017/2018 Mass </a:t>
            </a:r>
            <a:r>
              <a:rPr lang="en-US" dirty="0"/>
              <a:t>Youth identification on a lanyard. The match referee shall remove all other observers to the parents sideline or bleachers.</a:t>
            </a:r>
          </a:p>
          <a:p>
            <a:pPr lvl="1"/>
            <a:r>
              <a:rPr lang="en-US" dirty="0" smtClean="0"/>
              <a:t>ALL coach(</a:t>
            </a:r>
            <a:r>
              <a:rPr lang="en-US" dirty="0" err="1" smtClean="0"/>
              <a:t>es</a:t>
            </a:r>
            <a:r>
              <a:rPr lang="en-US" dirty="0" smtClean="0"/>
              <a:t>) </a:t>
            </a:r>
            <a:r>
              <a:rPr lang="en-US" dirty="0"/>
              <a:t>and assistant </a:t>
            </a:r>
            <a:r>
              <a:rPr lang="en-US" dirty="0" smtClean="0"/>
              <a:t>coach(</a:t>
            </a:r>
            <a:r>
              <a:rPr lang="en-US" dirty="0" err="1" smtClean="0"/>
              <a:t>es</a:t>
            </a:r>
            <a:r>
              <a:rPr lang="en-US" dirty="0"/>
              <a:t>) will have in their possession a </a:t>
            </a:r>
            <a:r>
              <a:rPr lang="en-US" dirty="0" smtClean="0"/>
              <a:t>2017/2018 town </a:t>
            </a:r>
            <a:r>
              <a:rPr lang="en-US" dirty="0"/>
              <a:t>passcard for themselves </a:t>
            </a:r>
            <a:r>
              <a:rPr lang="en-US" dirty="0" smtClean="0"/>
              <a:t>approved </a:t>
            </a:r>
            <a:r>
              <a:rPr lang="en-US" dirty="0"/>
              <a:t>by the appropriate Commissioner. </a:t>
            </a:r>
            <a:r>
              <a:rPr lang="en-US" dirty="0" smtClean="0"/>
              <a:t> Passcards </a:t>
            </a:r>
            <a:r>
              <a:rPr lang="en-US" dirty="0"/>
              <a:t>shall be made available to the referee. </a:t>
            </a:r>
          </a:p>
          <a:p>
            <a:pPr marL="0" indent="0">
              <a:buNone/>
            </a:pPr>
            <a:endParaRPr lang="en-US" dirty="0"/>
          </a:p>
        </p:txBody>
      </p:sp>
    </p:spTree>
    <p:extLst>
      <p:ext uri="{BB962C8B-B14F-4D97-AF65-F5344CB8AC3E}">
        <p14:creationId xmlns:p14="http://schemas.microsoft.com/office/powerpoint/2010/main" val="1066687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Roles and Responsibilities</a:t>
            </a:r>
          </a:p>
        </p:txBody>
      </p:sp>
      <p:sp>
        <p:nvSpPr>
          <p:cNvPr id="3" name="Content Placeholder 2"/>
          <p:cNvSpPr>
            <a:spLocks noGrp="1"/>
          </p:cNvSpPr>
          <p:nvPr>
            <p:ph idx="1"/>
          </p:nvPr>
        </p:nvSpPr>
        <p:spPr/>
        <p:txBody>
          <a:bodyPr>
            <a:normAutofit/>
          </a:bodyPr>
          <a:lstStyle/>
          <a:p>
            <a:pPr lvl="0"/>
            <a:r>
              <a:rPr lang="en-US" dirty="0"/>
              <a:t>Role of Age Director </a:t>
            </a:r>
          </a:p>
          <a:p>
            <a:pPr lvl="1"/>
            <a:r>
              <a:rPr lang="en-US" dirty="0"/>
              <a:t>Let them know if you having any issues at the games</a:t>
            </a:r>
          </a:p>
          <a:p>
            <a:pPr lvl="1"/>
            <a:r>
              <a:rPr lang="en-US" dirty="0"/>
              <a:t>Talk to them prior to canceling games</a:t>
            </a:r>
          </a:p>
          <a:p>
            <a:pPr lvl="1"/>
            <a:r>
              <a:rPr lang="en-US" dirty="0"/>
              <a:t>Be prepared for cross over games</a:t>
            </a:r>
          </a:p>
          <a:p>
            <a:pPr lvl="0"/>
            <a:r>
              <a:rPr lang="en-US" dirty="0"/>
              <a:t>Role of Town Coordinator</a:t>
            </a:r>
          </a:p>
          <a:p>
            <a:pPr lvl="1"/>
            <a:r>
              <a:rPr lang="en-US" dirty="0"/>
              <a:t>They are the town’s liaison with League officials</a:t>
            </a:r>
          </a:p>
          <a:p>
            <a:pPr lvl="1"/>
            <a:r>
              <a:rPr lang="en-US" dirty="0"/>
              <a:t>The only ones that can Add and Remove players from teams/rosters</a:t>
            </a:r>
          </a:p>
          <a:p>
            <a:pPr lvl="1"/>
            <a:r>
              <a:rPr lang="en-US" dirty="0"/>
              <a:t>They will cancel games in Sportsmanager as needed</a:t>
            </a:r>
          </a:p>
          <a:p>
            <a:pPr lvl="0"/>
            <a:r>
              <a:rPr lang="en-US" dirty="0"/>
              <a:t>Role of the Local Referee Assignor  </a:t>
            </a:r>
            <a:r>
              <a:rPr lang="en-US" sz="2100" dirty="0" smtClean="0"/>
              <a:t>Fall </a:t>
            </a:r>
            <a:r>
              <a:rPr lang="en-US" sz="2100" dirty="0"/>
              <a:t>Season – assigns all </a:t>
            </a:r>
            <a:r>
              <a:rPr lang="en-US" sz="2100" dirty="0" smtClean="0"/>
              <a:t>U10-U14 </a:t>
            </a:r>
            <a:r>
              <a:rPr lang="en-US" sz="2100" dirty="0"/>
              <a:t>Center Referees and U10-U14 Assistant </a:t>
            </a:r>
            <a:r>
              <a:rPr lang="en-US" sz="2100" dirty="0" smtClean="0"/>
              <a:t>Referees</a:t>
            </a:r>
            <a:endParaRPr lang="en-US" sz="2100" dirty="0"/>
          </a:p>
        </p:txBody>
      </p:sp>
    </p:spTree>
    <p:extLst>
      <p:ext uri="{BB962C8B-B14F-4D97-AF65-F5344CB8AC3E}">
        <p14:creationId xmlns:p14="http://schemas.microsoft.com/office/powerpoint/2010/main" val="2389052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COMMUNICATION IS KEY</a:t>
            </a:r>
          </a:p>
        </p:txBody>
      </p:sp>
      <p:sp>
        <p:nvSpPr>
          <p:cNvPr id="3" name="Content Placeholder 2"/>
          <p:cNvSpPr>
            <a:spLocks noGrp="1"/>
          </p:cNvSpPr>
          <p:nvPr>
            <p:ph idx="1"/>
          </p:nvPr>
        </p:nvSpPr>
        <p:spPr/>
        <p:txBody>
          <a:bodyPr>
            <a:normAutofit lnSpcReduction="10000"/>
          </a:bodyPr>
          <a:lstStyle/>
          <a:p>
            <a:pPr lvl="0"/>
            <a:r>
              <a:rPr lang="en-US" dirty="0"/>
              <a:t>Coach to Coach  (phone calls and emails)</a:t>
            </a:r>
          </a:p>
          <a:p>
            <a:pPr lvl="1"/>
            <a:r>
              <a:rPr lang="en-US" dirty="0"/>
              <a:t>about games - date, time and verify field location</a:t>
            </a:r>
          </a:p>
          <a:p>
            <a:r>
              <a:rPr lang="en-US" dirty="0"/>
              <a:t>Coach to Parents  (pre-season meeting)</a:t>
            </a:r>
          </a:p>
          <a:p>
            <a:pPr lvl="1"/>
            <a:r>
              <a:rPr lang="en-US" dirty="0"/>
              <a:t>Your expectations - Game Day,  Practices</a:t>
            </a:r>
          </a:p>
          <a:p>
            <a:pPr lvl="1"/>
            <a:r>
              <a:rPr lang="en-US" dirty="0"/>
              <a:t>Code of Conduct</a:t>
            </a:r>
          </a:p>
          <a:p>
            <a:r>
              <a:rPr lang="en-US" dirty="0"/>
              <a:t>Coach to Players</a:t>
            </a:r>
          </a:p>
          <a:p>
            <a:pPr lvl="1"/>
            <a:r>
              <a:rPr lang="en-US" dirty="0"/>
              <a:t>Expectations</a:t>
            </a:r>
          </a:p>
          <a:p>
            <a:pPr lvl="1"/>
            <a:r>
              <a:rPr lang="en-US" dirty="0"/>
              <a:t>Code of Conduct</a:t>
            </a:r>
          </a:p>
          <a:p>
            <a:r>
              <a:rPr lang="en-US" dirty="0"/>
              <a:t>Coach to Referee</a:t>
            </a:r>
          </a:p>
          <a:p>
            <a:pPr lvl="1"/>
            <a:r>
              <a:rPr lang="en-US" dirty="0"/>
              <a:t>NO COMMUNICATION – Rule 21 </a:t>
            </a:r>
          </a:p>
          <a:p>
            <a:pPr lvl="2"/>
            <a:r>
              <a:rPr lang="en-US" dirty="0"/>
              <a:t>except to indication a safety issue on the field or substitution </a:t>
            </a:r>
          </a:p>
          <a:p>
            <a:endParaRPr lang="en-US" dirty="0"/>
          </a:p>
        </p:txBody>
      </p:sp>
    </p:spTree>
    <p:extLst>
      <p:ext uri="{BB962C8B-B14F-4D97-AF65-F5344CB8AC3E}">
        <p14:creationId xmlns:p14="http://schemas.microsoft.com/office/powerpoint/2010/main" val="2591253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05392"/>
          </a:xfrm>
        </p:spPr>
        <p:txBody>
          <a:bodyPr/>
          <a:lstStyle/>
          <a:p>
            <a:pPr algn="ctr"/>
            <a:r>
              <a:rPr lang="en-US" dirty="0"/>
              <a:t>Code of Conduct</a:t>
            </a:r>
          </a:p>
        </p:txBody>
      </p:sp>
      <p:sp>
        <p:nvSpPr>
          <p:cNvPr id="3" name="Content Placeholder 2"/>
          <p:cNvSpPr>
            <a:spLocks noGrp="1"/>
          </p:cNvSpPr>
          <p:nvPr>
            <p:ph idx="1"/>
          </p:nvPr>
        </p:nvSpPr>
        <p:spPr>
          <a:xfrm>
            <a:off x="457199" y="1070518"/>
            <a:ext cx="11162371" cy="5531004"/>
          </a:xfrm>
        </p:spPr>
        <p:txBody>
          <a:bodyPr>
            <a:normAutofit/>
          </a:bodyPr>
          <a:lstStyle/>
          <a:p>
            <a:r>
              <a:rPr lang="en-US" dirty="0"/>
              <a:t>Coaches Code of Conduct &amp; Parents and Players Guide to a Great Experience can be found online at </a:t>
            </a:r>
            <a:r>
              <a:rPr lang="en-US" u="sng" dirty="0">
                <a:hlinkClick r:id="rId2"/>
              </a:rPr>
              <a:t>www.middlesexsoccer.org</a:t>
            </a:r>
            <a:r>
              <a:rPr lang="en-US" dirty="0"/>
              <a:t> under [Forms/Docs/Files] tab.</a:t>
            </a:r>
          </a:p>
          <a:p>
            <a:pPr lvl="1"/>
            <a:endParaRPr lang="en-US" dirty="0"/>
          </a:p>
        </p:txBody>
      </p:sp>
    </p:spTree>
    <p:extLst>
      <p:ext uri="{BB962C8B-B14F-4D97-AF65-F5344CB8AC3E}">
        <p14:creationId xmlns:p14="http://schemas.microsoft.com/office/powerpoint/2010/main" val="2953496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61148"/>
          </a:xfrm>
        </p:spPr>
        <p:txBody>
          <a:bodyPr/>
          <a:lstStyle/>
          <a:p>
            <a:pPr algn="ctr"/>
            <a:r>
              <a:rPr lang="en-US" dirty="0"/>
              <a:t>Rescheduling Games </a:t>
            </a:r>
          </a:p>
        </p:txBody>
      </p:sp>
      <p:sp>
        <p:nvSpPr>
          <p:cNvPr id="3" name="Content Placeholder 2"/>
          <p:cNvSpPr>
            <a:spLocks noGrp="1"/>
          </p:cNvSpPr>
          <p:nvPr>
            <p:ph idx="1"/>
          </p:nvPr>
        </p:nvSpPr>
        <p:spPr>
          <a:xfrm>
            <a:off x="412595" y="1126274"/>
            <a:ext cx="11496907" cy="5542155"/>
          </a:xfrm>
        </p:spPr>
        <p:txBody>
          <a:bodyPr>
            <a:normAutofit/>
          </a:bodyPr>
          <a:lstStyle/>
          <a:p>
            <a:pPr lvl="0"/>
            <a:r>
              <a:rPr lang="en-US" dirty="0"/>
              <a:t>Causes and what qualifies  (Rule 11)</a:t>
            </a:r>
          </a:p>
          <a:p>
            <a:pPr lvl="2" fontAlgn="base" hangingPunct="0"/>
            <a:r>
              <a:rPr lang="en-US" dirty="0"/>
              <a:t>i) A coach should know his/her players’ availability for the whole season; ignorance will not be accepted as an excuse.  Legitimate reasons may include, but not be limited to:</a:t>
            </a:r>
            <a:endParaRPr lang="en-US" sz="3200" dirty="0"/>
          </a:p>
          <a:p>
            <a:pPr lvl="3" fontAlgn="base" hangingPunct="0"/>
            <a:r>
              <a:rPr lang="en-US" dirty="0"/>
              <a:t>graduation,</a:t>
            </a:r>
            <a:endParaRPr lang="en-US" sz="3000" dirty="0"/>
          </a:p>
          <a:p>
            <a:pPr lvl="3" fontAlgn="base" hangingPunct="0"/>
            <a:r>
              <a:rPr lang="en-US" dirty="0"/>
              <a:t>sanctioned invitational tournament</a:t>
            </a:r>
            <a:r>
              <a:rPr lang="en-US" dirty="0" smtClean="0"/>
              <a:t>, (Columbus Day Weekend tournaments for example)</a:t>
            </a:r>
            <a:endParaRPr lang="en-US" sz="3000" dirty="0"/>
          </a:p>
          <a:p>
            <a:pPr lvl="3" fontAlgn="base" hangingPunct="0"/>
            <a:r>
              <a:rPr lang="en-US" dirty="0"/>
              <a:t>school trip, or</a:t>
            </a:r>
            <a:endParaRPr lang="en-US" sz="3000" dirty="0"/>
          </a:p>
          <a:p>
            <a:pPr lvl="3" fontAlgn="base" hangingPunct="0"/>
            <a:r>
              <a:rPr lang="en-US" dirty="0"/>
              <a:t>religious activity.</a:t>
            </a:r>
            <a:endParaRPr lang="en-US" sz="3000" dirty="0"/>
          </a:p>
          <a:p>
            <a:pPr lvl="2" fontAlgn="base" hangingPunct="0"/>
            <a:r>
              <a:rPr lang="en-US" dirty="0"/>
              <a:t>ii) Lack of players due to a vacation is not a legitimate reason to reschedule a game.</a:t>
            </a:r>
            <a:endParaRPr lang="en-US" sz="3200" dirty="0"/>
          </a:p>
          <a:p>
            <a:pPr lvl="0"/>
            <a:r>
              <a:rPr lang="en-US" dirty="0"/>
              <a:t>Rain Outs - Who is authorized to cancel games or close a field  (Rule 12)</a:t>
            </a:r>
          </a:p>
          <a:p>
            <a:pPr lvl="2"/>
            <a:r>
              <a:rPr lang="en-US" dirty="0"/>
              <a:t>Initial responsibility for determining the above lies with the home team’s administration (not the coach).  A town organization (club or park’s department) can close a field or all of its fields for the full day up to when the referee starts the match or determines that the field is unplayable.</a:t>
            </a:r>
          </a:p>
          <a:p>
            <a:pPr lvl="2"/>
            <a:r>
              <a:rPr lang="en-US" dirty="0"/>
              <a:t>After this, it is each game’s assigned referee’s responsibility to determine if a game can be played or continued</a:t>
            </a:r>
          </a:p>
          <a:p>
            <a:pPr lvl="2"/>
            <a:r>
              <a:rPr lang="en-US" dirty="0"/>
              <a:t>Once a field is declared unplayable, it is closed for the day.  </a:t>
            </a:r>
          </a:p>
        </p:txBody>
      </p:sp>
    </p:spTree>
    <p:extLst>
      <p:ext uri="{BB962C8B-B14F-4D97-AF65-F5344CB8AC3E}">
        <p14:creationId xmlns:p14="http://schemas.microsoft.com/office/powerpoint/2010/main" val="2052204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94241"/>
          </a:xfrm>
        </p:spPr>
        <p:txBody>
          <a:bodyPr>
            <a:noAutofit/>
          </a:bodyPr>
          <a:lstStyle/>
          <a:p>
            <a:pPr algn="ctr"/>
            <a:r>
              <a:rPr lang="en-US" dirty="0"/>
              <a:t>Rescheduling Games</a:t>
            </a:r>
          </a:p>
        </p:txBody>
      </p:sp>
      <p:sp>
        <p:nvSpPr>
          <p:cNvPr id="3" name="Content Placeholder 2"/>
          <p:cNvSpPr>
            <a:spLocks noGrp="1"/>
          </p:cNvSpPr>
          <p:nvPr>
            <p:ph idx="1"/>
          </p:nvPr>
        </p:nvSpPr>
        <p:spPr>
          <a:xfrm>
            <a:off x="468351" y="1237785"/>
            <a:ext cx="11318488" cy="5296830"/>
          </a:xfrm>
        </p:spPr>
        <p:txBody>
          <a:bodyPr>
            <a:normAutofit/>
          </a:bodyPr>
          <a:lstStyle/>
          <a:p>
            <a:r>
              <a:rPr lang="en-US" dirty="0"/>
              <a:t>Rescheduling Process   (Rule 13)</a:t>
            </a:r>
          </a:p>
          <a:p>
            <a:pPr lvl="2" fontAlgn="base" hangingPunct="0"/>
            <a:r>
              <a:rPr lang="en-US" dirty="0"/>
              <a:t>The home team coach must give the opposing coach three (3) reasonable dates, within seven (7) days of the original game date, on which the game may be made up.  The make-up scheduling process in SportsManager is preferred or the home team coach will confirm the date, time and place for the make-up game by calling both the Age Director and the opposing coach at least three (3) days prior to the scheduled make-up date.</a:t>
            </a:r>
            <a:endParaRPr lang="en-US" sz="3200" dirty="0"/>
          </a:p>
          <a:p>
            <a:pPr lvl="2" fontAlgn="base" hangingPunct="0"/>
            <a:r>
              <a:rPr lang="en-US" dirty="0"/>
              <a:t>In cases where both coaches cannot agree on a make-up date, the Age Director will have the authority to set the date, time and place of the make-up game.</a:t>
            </a:r>
            <a:endParaRPr lang="en-US" sz="3200" dirty="0"/>
          </a:p>
          <a:p>
            <a:pPr lvl="2" fontAlgn="base" hangingPunct="0"/>
            <a:r>
              <a:rPr lang="en-US" dirty="0"/>
              <a:t>Games played without the prior knowledge and consent of the Age Director could result in a forfeit to both teams.  Games not made up before the last weekend of the season will be ruled a forfeit for one or both teams as determined by the Age Director.</a:t>
            </a:r>
          </a:p>
          <a:p>
            <a:pPr fontAlgn="base" hangingPunct="0"/>
            <a:r>
              <a:rPr lang="en-US" dirty="0"/>
              <a:t>The Rescheduling procedure can be found on </a:t>
            </a:r>
            <a:r>
              <a:rPr lang="en-US" u="sng" dirty="0">
                <a:hlinkClick r:id="rId2"/>
              </a:rPr>
              <a:t>www.middlesexsoccer.org</a:t>
            </a:r>
            <a:r>
              <a:rPr lang="en-US" dirty="0"/>
              <a:t> under [Forms/Docs/Files] tab.</a:t>
            </a:r>
          </a:p>
          <a:p>
            <a:pPr lvl="2"/>
            <a:endParaRPr lang="en-US" dirty="0"/>
          </a:p>
        </p:txBody>
      </p:sp>
    </p:spTree>
    <p:extLst>
      <p:ext uri="{BB962C8B-B14F-4D97-AF65-F5344CB8AC3E}">
        <p14:creationId xmlns:p14="http://schemas.microsoft.com/office/powerpoint/2010/main" val="586654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38846"/>
          </a:xfrm>
        </p:spPr>
        <p:txBody>
          <a:bodyPr/>
          <a:lstStyle/>
          <a:p>
            <a:pPr algn="ctr"/>
            <a:r>
              <a:rPr lang="en-US" dirty="0"/>
              <a:t>Reporting score after your game</a:t>
            </a:r>
          </a:p>
        </p:txBody>
      </p:sp>
      <p:sp>
        <p:nvSpPr>
          <p:cNvPr id="3" name="Content Placeholder 2"/>
          <p:cNvSpPr>
            <a:spLocks noGrp="1"/>
          </p:cNvSpPr>
          <p:nvPr>
            <p:ph idx="1"/>
          </p:nvPr>
        </p:nvSpPr>
        <p:spPr>
          <a:xfrm>
            <a:off x="434897" y="1103972"/>
            <a:ext cx="11407697" cy="5519852"/>
          </a:xfrm>
        </p:spPr>
        <p:txBody>
          <a:bodyPr/>
          <a:lstStyle/>
          <a:p>
            <a:r>
              <a:rPr lang="en-US" dirty="0"/>
              <a:t>Process  (Rule 26)</a:t>
            </a:r>
          </a:p>
          <a:p>
            <a:pPr lvl="1"/>
            <a:r>
              <a:rPr lang="en-US" dirty="0"/>
              <a:t>The home and visiting team coaches and the match referee shall enter the results of each game in SportsManager (or call the Age Director if necessary within two (2) days of the completion of the match) to report the game results.</a:t>
            </a:r>
          </a:p>
          <a:p>
            <a:r>
              <a:rPr lang="en-US" dirty="0"/>
              <a:t>Wrong Score Entered?</a:t>
            </a:r>
          </a:p>
          <a:p>
            <a:pPr lvl="1"/>
            <a:r>
              <a:rPr lang="en-US" dirty="0"/>
              <a:t>Contact your Age Director</a:t>
            </a:r>
          </a:p>
          <a:p>
            <a:pPr lvl="1"/>
            <a:r>
              <a:rPr lang="en-US" dirty="0"/>
              <a:t>Once you input and save the score – coaches cannot change it</a:t>
            </a:r>
          </a:p>
          <a:p>
            <a:r>
              <a:rPr lang="en-US" dirty="0"/>
              <a:t>Age Directors</a:t>
            </a:r>
          </a:p>
          <a:p>
            <a:pPr lvl="1"/>
            <a:r>
              <a:rPr lang="en-US" dirty="0"/>
              <a:t>The Age Director shall review the results posted on the websites and resolve any discrepancies.  They are the </a:t>
            </a:r>
            <a:r>
              <a:rPr lang="en-US" u="sng" dirty="0"/>
              <a:t>only</a:t>
            </a:r>
            <a:r>
              <a:rPr lang="en-US" dirty="0"/>
              <a:t> ones that can change/update a score.  In cases where there is a discrepancy between coaches input – the referee’s score will take precedence.</a:t>
            </a:r>
          </a:p>
        </p:txBody>
      </p:sp>
    </p:spTree>
    <p:extLst>
      <p:ext uri="{BB962C8B-B14F-4D97-AF65-F5344CB8AC3E}">
        <p14:creationId xmlns:p14="http://schemas.microsoft.com/office/powerpoint/2010/main" val="21479593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493</TotalTime>
  <Words>2449</Words>
  <Application>Microsoft Office PowerPoint</Application>
  <PresentationFormat>Widescreen</PresentationFormat>
  <Paragraphs>155</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Helvetica</vt:lpstr>
      <vt:lpstr>Times New Roman</vt:lpstr>
      <vt:lpstr>Office Theme</vt:lpstr>
      <vt:lpstr>MYSL Coaches Meeting</vt:lpstr>
      <vt:lpstr>Introduction</vt:lpstr>
      <vt:lpstr>Schedule/Rosters/Identification</vt:lpstr>
      <vt:lpstr>Roles and Responsibilities</vt:lpstr>
      <vt:lpstr>COMMUNICATION IS KEY</vt:lpstr>
      <vt:lpstr>Code of Conduct</vt:lpstr>
      <vt:lpstr>Rescheduling Games </vt:lpstr>
      <vt:lpstr>Rescheduling Games</vt:lpstr>
      <vt:lpstr>Reporting score after your game</vt:lpstr>
      <vt:lpstr>Coaches Referee Evaluations</vt:lpstr>
      <vt:lpstr>Adding/Removing players from your team</vt:lpstr>
      <vt:lpstr>Game Day</vt:lpstr>
      <vt:lpstr>TOWN PLAYER PASS</vt:lpstr>
      <vt:lpstr>PowerPoint Presentation</vt:lpstr>
      <vt:lpstr>PowerPoint Presentation</vt:lpstr>
      <vt:lpstr>PowerPoint Presentation</vt:lpstr>
      <vt:lpstr>Lightening/Severe Weather Conditions</vt:lpstr>
      <vt:lpstr>U10 Rules - Reminders</vt:lpstr>
      <vt:lpstr>Concussion Awareness</vt:lpstr>
      <vt:lpstr>Other Notes</vt:lpstr>
    </vt:vector>
  </TitlesOfParts>
  <Company>USDOT-Volpe Center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MYSL Coached Meeting</dc:title>
  <dc:creator>Buonopane, Michael (VOLPE)</dc:creator>
  <cp:lastModifiedBy>Buonopane, Michael (VOLPE)</cp:lastModifiedBy>
  <cp:revision>44</cp:revision>
  <dcterms:created xsi:type="dcterms:W3CDTF">2016-08-23T11:40:03Z</dcterms:created>
  <dcterms:modified xsi:type="dcterms:W3CDTF">2017-08-30T14:14:27Z</dcterms:modified>
</cp:coreProperties>
</file>