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sldIdLst>
    <p:sldId id="256" r:id="rId2"/>
    <p:sldId id="261" r:id="rId3"/>
    <p:sldId id="267" r:id="rId4"/>
    <p:sldId id="257" r:id="rId5"/>
    <p:sldId id="262" r:id="rId6"/>
    <p:sldId id="268" r:id="rId7"/>
    <p:sldId id="264" r:id="rId8"/>
    <p:sldId id="269" r:id="rId9"/>
    <p:sldId id="258" r:id="rId10"/>
    <p:sldId id="270" r:id="rId11"/>
    <p:sldId id="266" r:id="rId12"/>
    <p:sldId id="25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791438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63509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473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146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72518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24585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676734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433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1686345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0487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645618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23463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4054F-5C65-4843-8A40-358F9089C24D}" type="datetimeFigureOut">
              <a:rPr lang="en-US" smtClean="0"/>
              <a:t>8/19/2019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10368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45838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8386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69597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963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t>8/19/2019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t>‹#›</a:t>
            </a:fld>
            <a:endParaRPr lang="en-US"/>
          </a:p>
        </p:txBody>
      </p:sp>
    </p:spTree>
    <p:extLst>
      <p:ext uri="{BB962C8B-B14F-4D97-AF65-F5344CB8AC3E}">
        <p14:creationId xmlns:p14="http://schemas.microsoft.com/office/powerpoint/2010/main" val="160141509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learning.ussoccer.com/coach/courses/available/21/details/5" TargetMode="External"/><Relationship Id="rId2" Type="http://schemas.openxmlformats.org/officeDocument/2006/relationships/hyperlink" Target="https://learning.ussoccer.com/coach/courses/available/21/details/5073"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s://learning.ussoccer.com/coach/courses/available/21/details/509" TargetMode="External"/><Relationship Id="rId4" Type="http://schemas.openxmlformats.org/officeDocument/2006/relationships/hyperlink" Target="https://learning.ussoccer.com/coach/courses/available/21/details/5100"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maldenu9soccer.blogspot.com/" TargetMode="External"/><Relationship Id="rId2" Type="http://schemas.openxmlformats.org/officeDocument/2006/relationships/hyperlink" Target="http://maldensocceru7.blogspot.com/" TargetMode="External"/><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hyperlink" Target="mailto:nicoledoucette1@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Malden Youth Soccer Association</a:t>
            </a:r>
          </a:p>
        </p:txBody>
      </p:sp>
      <p:sp>
        <p:nvSpPr>
          <p:cNvPr id="3" name="Subtitle 2">
            <a:extLst>
              <a:ext uri="{FF2B5EF4-FFF2-40B4-BE49-F238E27FC236}">
                <a16:creationId xmlns:a16="http://schemas.microsoft.com/office/drawing/2014/main" id="{8F040B50-189E-4E43-94C0-F0C5566F3F21}"/>
              </a:ext>
            </a:extLst>
          </p:cNvPr>
          <p:cNvSpPr>
            <a:spLocks noGrp="1"/>
          </p:cNvSpPr>
          <p:nvPr>
            <p:ph type="subTitle" idx="1"/>
          </p:nvPr>
        </p:nvSpPr>
        <p:spPr/>
        <p:txBody>
          <a:bodyPr>
            <a:normAutofit/>
          </a:bodyPr>
          <a:lstStyle/>
          <a:p>
            <a:r>
              <a:rPr lang="en-US" dirty="0">
                <a:solidFill>
                  <a:srgbClr val="FFE209"/>
                </a:solidFill>
              </a:rPr>
              <a:t>U7 &amp; U9 Coaches meeting</a:t>
            </a:r>
          </a:p>
          <a:p>
            <a:r>
              <a:rPr lang="en-US" dirty="0">
                <a:solidFill>
                  <a:srgbClr val="FFE209"/>
                </a:solidFill>
              </a:rPr>
              <a:t>August 20, 2019</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99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Development</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37351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Coaches Training Sessions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863417"/>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August 24, 2019</a:t>
            </a:r>
          </a:p>
          <a:p>
            <a:pPr marL="742950" lvl="1" indent="-285750">
              <a:buFont typeface="Wingdings" panose="05000000000000000000" pitchFamily="2" charset="2"/>
              <a:buChar char="Ø"/>
            </a:pPr>
            <a:r>
              <a:rPr lang="en-US" sz="2000" dirty="0">
                <a:solidFill>
                  <a:srgbClr val="002060"/>
                </a:solidFill>
              </a:rPr>
              <a:t>What:  7 v 7</a:t>
            </a:r>
          </a:p>
          <a:p>
            <a:pPr marL="742950" lvl="1" indent="-285750">
              <a:buFont typeface="Wingdings" panose="05000000000000000000" pitchFamily="2" charset="2"/>
              <a:buChar char="Ø"/>
            </a:pPr>
            <a:r>
              <a:rPr lang="en-US" sz="2000" dirty="0">
                <a:solidFill>
                  <a:srgbClr val="002060"/>
                </a:solidFill>
              </a:rPr>
              <a:t>Where:  Community Room, Malden Police Station</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dirty="0">
                <a:solidFill>
                  <a:srgbClr val="002060"/>
                </a:solidFill>
                <a:latin typeface="Calibri" panose="020F0502020204030204" pitchFamily="34" charset="0"/>
              </a:rPr>
              <a:t> </a:t>
            </a:r>
            <a:r>
              <a:rPr lang="en-US" altLang="en-US" sz="2000" u="sng" dirty="0">
                <a:solidFill>
                  <a:srgbClr val="002060"/>
                </a:solidFill>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https://learning.ussoccer.com/coach/courses/available/21/details/5073</a:t>
            </a:r>
            <a:r>
              <a:rPr lang="en-US" altLang="en-US" sz="1400" dirty="0">
                <a:solidFill>
                  <a:srgbClr val="002060"/>
                </a:solidFill>
              </a:rPr>
              <a:t> </a:t>
            </a:r>
            <a:endParaRPr lang="en-US" altLang="en-US" sz="3600" dirty="0">
              <a:solidFill>
                <a:srgbClr val="002060"/>
              </a:solidFill>
              <a:latin typeface="Arial" panose="020B0604020202020204" pitchFamily="34" charset="0"/>
            </a:endParaRPr>
          </a:p>
          <a:p>
            <a:pPr marL="285750" indent="-285750">
              <a:buFont typeface="Wingdings" panose="05000000000000000000" pitchFamily="2" charset="2"/>
              <a:buChar char="Ø"/>
            </a:pPr>
            <a:r>
              <a:rPr lang="en-US" sz="2000" b="1" dirty="0">
                <a:solidFill>
                  <a:srgbClr val="002060"/>
                </a:solidFill>
              </a:rPr>
              <a:t>September 7, 2019</a:t>
            </a:r>
          </a:p>
          <a:p>
            <a:pPr marL="742950" lvl="1" indent="-285750">
              <a:buFont typeface="Wingdings" panose="05000000000000000000" pitchFamily="2" charset="2"/>
              <a:buChar char="Ø"/>
            </a:pPr>
            <a:r>
              <a:rPr lang="en-US" sz="2000" dirty="0">
                <a:solidFill>
                  <a:srgbClr val="002060"/>
                </a:solidFill>
              </a:rPr>
              <a:t>What:  4 v 4</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u="sng"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https://learning.ussoccer.com/coach/courses/available/21/details/5</a:t>
            </a:r>
            <a:r>
              <a:rPr lang="en-US" altLang="en-US" sz="2000" u="sng" dirty="0">
                <a:solidFill>
                  <a:srgbClr val="002060"/>
                </a:solidFill>
                <a:latin typeface="Arial" panose="020B0604020202020204" pitchFamily="34" charset="0"/>
                <a:cs typeface="Arial" panose="020B0604020202020204" pitchFamily="34" charset="0"/>
              </a:rPr>
              <a:t>101 </a:t>
            </a:r>
            <a:r>
              <a:rPr lang="en-US" altLang="en-US" sz="2000" dirty="0">
                <a:solidFill>
                  <a:srgbClr val="002060"/>
                </a:solidFill>
              </a:rPr>
              <a:t> </a:t>
            </a:r>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September 8, 2019</a:t>
            </a:r>
          </a:p>
          <a:p>
            <a:pPr marL="742950" lvl="1" indent="-285750">
              <a:buFont typeface="Wingdings" panose="05000000000000000000" pitchFamily="2" charset="2"/>
              <a:buChar char="Ø"/>
            </a:pPr>
            <a:r>
              <a:rPr lang="en-US" sz="2000" dirty="0">
                <a:solidFill>
                  <a:srgbClr val="002060"/>
                </a:solidFill>
              </a:rPr>
              <a:t>What:  9 v 9 / 11 v 11</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 v 9:  9am to 1:30pm / 11v 11: 2:30pm to 6:30pm</a:t>
            </a:r>
          </a:p>
          <a:p>
            <a:pPr marL="742950" lvl="1" indent="-285750">
              <a:buFont typeface="Wingdings" panose="05000000000000000000" pitchFamily="2" charset="2"/>
              <a:buChar char="Ø"/>
            </a:pPr>
            <a:r>
              <a:rPr lang="en-US" sz="2000" dirty="0">
                <a:solidFill>
                  <a:srgbClr val="002060"/>
                </a:solidFill>
              </a:rPr>
              <a:t>Registration Link 9 v 9: </a:t>
            </a:r>
            <a:r>
              <a:rPr lang="en-US" altLang="en-US" sz="2000" u="sng"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https://learning.ussoccer.com/coach/courses/available/21/details/5100</a:t>
            </a:r>
            <a:endParaRPr lang="en-US" altLang="en-US" sz="2000" u="sng" dirty="0">
              <a:solidFill>
                <a:srgbClr val="002060"/>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en-US" altLang="en-US" sz="2000" u="sng" dirty="0">
                <a:solidFill>
                  <a:srgbClr val="002060"/>
                </a:solidFill>
                <a:latin typeface="Arial" panose="020B0604020202020204" pitchFamily="34" charset="0"/>
                <a:cs typeface="Arial" panose="020B0604020202020204" pitchFamily="34" charset="0"/>
              </a:rPr>
              <a:t>Registration Link 11 v 11: </a:t>
            </a:r>
            <a:r>
              <a:rPr lang="en-US" altLang="en-US" sz="2000" u="sng"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https://learning.ussoccer.com/coach/courses/available/21/details/509</a:t>
            </a:r>
            <a:r>
              <a:rPr lang="en-US" altLang="en-US" sz="2000" u="sng" dirty="0">
                <a:solidFill>
                  <a:srgbClr val="002060"/>
                </a:solidFill>
                <a:latin typeface="Arial" panose="020B0604020202020204" pitchFamily="34" charset="0"/>
                <a:cs typeface="Arial" panose="020B0604020202020204" pitchFamily="34" charset="0"/>
              </a:rPr>
              <a:t>9</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470056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U7 &amp; U9 ALL Girls Partnership</a:t>
            </a:r>
          </a:p>
        </p:txBody>
      </p:sp>
      <p:sp>
        <p:nvSpPr>
          <p:cNvPr id="4" name="TextBox 3">
            <a:extLst>
              <a:ext uri="{FF2B5EF4-FFF2-40B4-BE49-F238E27FC236}">
                <a16:creationId xmlns:a16="http://schemas.microsoft.com/office/drawing/2014/main" id="{CA8013B1-2E6E-4F3E-A564-C72C8CA45F0B}"/>
              </a:ext>
            </a:extLst>
          </p:cNvPr>
          <p:cNvSpPr txBox="1"/>
          <p:nvPr/>
        </p:nvSpPr>
        <p:spPr>
          <a:xfrm>
            <a:off x="603332" y="1485163"/>
            <a:ext cx="10985336" cy="4401205"/>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Tri-City Partnership – Malden, Everett, Mystic United (Chelsea)</a:t>
            </a:r>
          </a:p>
          <a:p>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Format:</a:t>
            </a:r>
          </a:p>
          <a:p>
            <a:pPr marL="742950" lvl="1" indent="-285750">
              <a:buFont typeface="Wingdings" panose="05000000000000000000" pitchFamily="2" charset="2"/>
              <a:buChar char="Ø"/>
            </a:pPr>
            <a:r>
              <a:rPr lang="en-US" sz="2000" dirty="0">
                <a:solidFill>
                  <a:srgbClr val="002060"/>
                </a:solidFill>
              </a:rPr>
              <a:t>Every Sunday from September 8 through November 3 (9 weeks)</a:t>
            </a:r>
          </a:p>
          <a:p>
            <a:pPr marL="742950" lvl="1" indent="-285750">
              <a:buFont typeface="Wingdings" panose="05000000000000000000" pitchFamily="2" charset="2"/>
              <a:buChar char="Ø"/>
            </a:pPr>
            <a:r>
              <a:rPr lang="en-US" sz="2000" dirty="0">
                <a:solidFill>
                  <a:srgbClr val="002060"/>
                </a:solidFill>
              </a:rPr>
              <a:t>90 minute session – Training &amp; scrimmage</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New England </a:t>
            </a:r>
            <a:r>
              <a:rPr lang="en-US" sz="2000" b="1" dirty="0" err="1">
                <a:solidFill>
                  <a:srgbClr val="002060"/>
                </a:solidFill>
              </a:rPr>
              <a:t>Futbol</a:t>
            </a:r>
            <a:r>
              <a:rPr lang="en-US" sz="2000" b="1" dirty="0">
                <a:solidFill>
                  <a:srgbClr val="002060"/>
                </a:solidFill>
              </a:rPr>
              <a:t> Club (NEFC)</a:t>
            </a:r>
          </a:p>
          <a:p>
            <a:pPr marL="742950" lvl="1" indent="-285750">
              <a:buFont typeface="Wingdings" panose="05000000000000000000" pitchFamily="2" charset="2"/>
              <a:buChar char="Ø"/>
            </a:pPr>
            <a:r>
              <a:rPr lang="en-US" sz="2000" dirty="0">
                <a:solidFill>
                  <a:srgbClr val="002060"/>
                </a:solidFill>
              </a:rPr>
              <a:t>Two coaches from NEFC will be running it</a:t>
            </a:r>
          </a:p>
          <a:p>
            <a:pPr marL="742950" lvl="1" indent="-285750">
              <a:buFont typeface="Wingdings" panose="05000000000000000000" pitchFamily="2" charset="2"/>
              <a:buChar char="Ø"/>
            </a:pPr>
            <a:r>
              <a:rPr lang="en-US" sz="2000" dirty="0">
                <a:solidFill>
                  <a:srgbClr val="002060"/>
                </a:solidFill>
              </a:rPr>
              <a:t>Providing content for training, leadership and development</a:t>
            </a:r>
          </a:p>
          <a:p>
            <a:pPr marL="742950" lvl="1" indent="-285750">
              <a:buFont typeface="Wingdings" panose="05000000000000000000" pitchFamily="2" charset="2"/>
              <a:buChar char="Ø"/>
            </a:pPr>
            <a:r>
              <a:rPr lang="en-US" sz="2000" dirty="0">
                <a:solidFill>
                  <a:srgbClr val="002060"/>
                </a:solidFill>
              </a:rPr>
              <a:t>Great opportunity for new coaches to gain hands-on support from professional coaching staff</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2595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1000"/>
                                        <p:tgtEl>
                                          <p:spTgt spid="4">
                                            <p:txEl>
                                              <p:pRg st="3" end="3"/>
                                            </p:txEl>
                                          </p:spTgt>
                                        </p:tgtEl>
                                      </p:cBhvr>
                                    </p:animEffect>
                                    <p:anim calcmode="lin" valueType="num">
                                      <p:cBhvr>
                                        <p:cTn id="1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1000"/>
                                        <p:tgtEl>
                                          <p:spTgt spid="4">
                                            <p:txEl>
                                              <p:pRg st="4" end="4"/>
                                            </p:txEl>
                                          </p:spTgt>
                                        </p:tgtEl>
                                      </p:cBhvr>
                                    </p:animEffect>
                                    <p:anim calcmode="lin" valueType="num">
                                      <p:cBhvr>
                                        <p:cTn id="2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1000"/>
                                        <p:tgtEl>
                                          <p:spTgt spid="4">
                                            <p:txEl>
                                              <p:pRg st="6" end="6"/>
                                            </p:txEl>
                                          </p:spTgt>
                                        </p:tgtEl>
                                      </p:cBhvr>
                                    </p:animEffect>
                                    <p:anim calcmode="lin" valueType="num">
                                      <p:cBhvr>
                                        <p:cTn id="3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fade">
                                      <p:cBhvr>
                                        <p:cTn id="36" dur="1000"/>
                                        <p:tgtEl>
                                          <p:spTgt spid="4">
                                            <p:txEl>
                                              <p:pRg st="7" end="7"/>
                                            </p:txEl>
                                          </p:spTgt>
                                        </p:tgtEl>
                                      </p:cBhvr>
                                    </p:animEffect>
                                    <p:anim calcmode="lin" valueType="num">
                                      <p:cBhvr>
                                        <p:cTn id="3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fade">
                                      <p:cBhvr>
                                        <p:cTn id="43" dur="1000"/>
                                        <p:tgtEl>
                                          <p:spTgt spid="4">
                                            <p:txEl>
                                              <p:pRg st="8" end="8"/>
                                            </p:txEl>
                                          </p:spTgt>
                                        </p:tgtEl>
                                      </p:cBhvr>
                                    </p:animEffect>
                                    <p:anim calcmode="lin" valueType="num">
                                      <p:cBhvr>
                                        <p:cTn id="4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9" end="9"/>
                                            </p:txEl>
                                          </p:spTgt>
                                        </p:tgtEl>
                                        <p:attrNameLst>
                                          <p:attrName>style.visibility</p:attrName>
                                        </p:attrNameLst>
                                      </p:cBhvr>
                                      <p:to>
                                        <p:strVal val="visible"/>
                                      </p:to>
                                    </p:set>
                                    <p:animEffect transition="in" filter="fade">
                                      <p:cBhvr>
                                        <p:cTn id="50" dur="1000"/>
                                        <p:tgtEl>
                                          <p:spTgt spid="4">
                                            <p:txEl>
                                              <p:pRg st="9" end="9"/>
                                            </p:txEl>
                                          </p:spTgt>
                                        </p:tgtEl>
                                      </p:cBhvr>
                                    </p:animEffect>
                                    <p:anim calcmode="lin" valueType="num">
                                      <p:cBhvr>
                                        <p:cTn id="5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Agenda</a:t>
            </a:r>
          </a:p>
        </p:txBody>
      </p:sp>
      <p:sp>
        <p:nvSpPr>
          <p:cNvPr id="4" name="TextBox 3">
            <a:extLst>
              <a:ext uri="{FF2B5EF4-FFF2-40B4-BE49-F238E27FC236}">
                <a16:creationId xmlns:a16="http://schemas.microsoft.com/office/drawing/2014/main" id="{CA8013B1-2E6E-4F3E-A564-C72C8CA45F0B}"/>
              </a:ext>
            </a:extLst>
          </p:cNvPr>
          <p:cNvSpPr txBox="1"/>
          <p:nvPr/>
        </p:nvSpPr>
        <p:spPr>
          <a:xfrm>
            <a:off x="604684" y="1530883"/>
            <a:ext cx="10982632" cy="3785652"/>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Administrative</a:t>
            </a:r>
          </a:p>
          <a:p>
            <a:pPr marL="742950" lvl="1" indent="-285750">
              <a:buFont typeface="Wingdings" panose="05000000000000000000" pitchFamily="2" charset="2"/>
              <a:buChar char="Ø"/>
            </a:pPr>
            <a:r>
              <a:rPr lang="en-US" sz="2000" dirty="0">
                <a:solidFill>
                  <a:srgbClr val="002060"/>
                </a:solidFill>
              </a:rPr>
              <a:t>CORI/Concussion Training/Abuse Training</a:t>
            </a:r>
          </a:p>
          <a:p>
            <a:pPr marL="742950" lvl="1" indent="-285750">
              <a:buFont typeface="Wingdings" panose="05000000000000000000" pitchFamily="2" charset="2"/>
              <a:buChar char="Ø"/>
            </a:pPr>
            <a:r>
              <a:rPr lang="en-US" sz="2000" dirty="0">
                <a:solidFill>
                  <a:srgbClr val="002060"/>
                </a:solidFill>
              </a:rPr>
              <a:t>Zero Tolerance Policy</a:t>
            </a:r>
          </a:p>
          <a:p>
            <a:pPr lvl="1"/>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Events</a:t>
            </a:r>
          </a:p>
          <a:p>
            <a:pPr marL="742950" lvl="1" indent="-285750">
              <a:buFont typeface="Wingdings" panose="05000000000000000000" pitchFamily="2" charset="2"/>
              <a:buChar char="Ø"/>
            </a:pPr>
            <a:r>
              <a:rPr lang="en-US" sz="2000" dirty="0">
                <a:solidFill>
                  <a:srgbClr val="002060"/>
                </a:solidFill>
              </a:rPr>
              <a:t>Malden Night at the Revolution</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err="1">
                <a:solidFill>
                  <a:srgbClr val="002060"/>
                </a:solidFill>
              </a:rPr>
              <a:t>Sportsmanager</a:t>
            </a:r>
            <a:r>
              <a:rPr lang="en-US" sz="2000" b="1" dirty="0">
                <a:solidFill>
                  <a:srgbClr val="002060"/>
                </a:solidFill>
              </a:rPr>
              <a:t> &amp; Blog Overview</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Development</a:t>
            </a:r>
          </a:p>
          <a:p>
            <a:pPr marL="742950" lvl="1" indent="-285750">
              <a:buFont typeface="Wingdings" panose="05000000000000000000" pitchFamily="2" charset="2"/>
              <a:buChar char="Ø"/>
            </a:pPr>
            <a:r>
              <a:rPr lang="en-US" sz="2000" dirty="0">
                <a:solidFill>
                  <a:srgbClr val="002060"/>
                </a:solidFill>
              </a:rPr>
              <a:t>Coaches Training</a:t>
            </a:r>
          </a:p>
          <a:p>
            <a:pPr marL="742950" lvl="1" indent="-285750">
              <a:buFont typeface="Wingdings" panose="05000000000000000000" pitchFamily="2" charset="2"/>
              <a:buChar char="Ø"/>
            </a:pPr>
            <a:r>
              <a:rPr lang="en-US" sz="2000" dirty="0">
                <a:solidFill>
                  <a:srgbClr val="002060"/>
                </a:solidFill>
              </a:rPr>
              <a:t>U7 &amp; U9 Girls Tri-City Partnership</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4333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1000"/>
                                        <p:tgtEl>
                                          <p:spTgt spid="4">
                                            <p:txEl>
                                              <p:pRg st="4" end="4"/>
                                            </p:txEl>
                                          </p:spTgt>
                                        </p:tgtEl>
                                      </p:cBhvr>
                                    </p:animEffect>
                                    <p:anim calcmode="lin" valueType="num">
                                      <p:cBhvr>
                                        <p:cTn id="2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000"/>
                                        <p:tgtEl>
                                          <p:spTgt spid="4">
                                            <p:txEl>
                                              <p:pRg st="11" end="11"/>
                                            </p:txEl>
                                          </p:spTgt>
                                        </p:tgtEl>
                                      </p:cBhvr>
                                    </p:animEffect>
                                    <p:anim calcmode="lin" valueType="num">
                                      <p:cBhvr>
                                        <p:cTn id="4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Administrative Topics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7232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CORI/Concussion &amp; Abuse Training</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224676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Online through Stack Sports Connect – email link from Helen Murphy/Registrar</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Mandatory to complete before start of season – takes approx. 2 hours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CORI badges from Spring 2019 will be used until new badges can be printed at the end of September.  New coaches will receive a coaches card with a green sticker on the bottom – must display that at all games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89680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Zero Tolerance Policy (Rule 21 MYSL)</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234441"/>
            <a:ext cx="10982632" cy="5632311"/>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It is the responsibility of ALL coaches to maintain the highest standards of conduct for themselves, their players and spectators (supporters) in all matches. Abusive and obscene language, violent play, violent conduct, fighting, harassment, intimidation/ taunting, racial or ethnic slurs and other behavior detrimental to the game will not be tolerated. A coach’s responsibility for referee support and spectator control includes the times prior to, during and after the game at the field and surrounding areas. Failure to do so will undermine the referee's authority and has the potential of creating a hostile environment for players, the referee and all other participants and spectators</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Therefore, the basic policy is that persons responsible for a team and spectators will not address the referee at all during the play of the game.</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persons responsible for a team (Coaches and Assistant Coaches) During the game:</a:t>
            </a:r>
          </a:p>
          <a:p>
            <a:pPr marL="1200150" lvl="2" indent="-285750">
              <a:buFont typeface="Wingdings" panose="05000000000000000000" pitchFamily="2" charset="2"/>
              <a:buChar char="Ø"/>
            </a:pPr>
            <a:r>
              <a:rPr lang="en-US" dirty="0">
                <a:solidFill>
                  <a:srgbClr val="002060"/>
                </a:solidFill>
              </a:rPr>
              <a:t>Responding to a referee initiating communication</a:t>
            </a:r>
          </a:p>
          <a:p>
            <a:pPr marL="1200150" lvl="2" indent="-285750">
              <a:buFont typeface="Wingdings" panose="05000000000000000000" pitchFamily="2" charset="2"/>
              <a:buChar char="Ø"/>
            </a:pPr>
            <a:r>
              <a:rPr lang="en-US" dirty="0">
                <a:solidFill>
                  <a:srgbClr val="002060"/>
                </a:solidFill>
              </a:rPr>
              <a:t>Making Substitutions</a:t>
            </a:r>
          </a:p>
          <a:p>
            <a:pPr marL="1200150" lvl="2" indent="-285750">
              <a:buFont typeface="Wingdings" panose="05000000000000000000" pitchFamily="2" charset="2"/>
              <a:buChar char="Ø"/>
            </a:pPr>
            <a:r>
              <a:rPr lang="en-US" dirty="0">
                <a:solidFill>
                  <a:srgbClr val="002060"/>
                </a:solidFill>
              </a:rPr>
              <a:t>Pointing out emergencies or safety issues</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Spectators: During the game:</a:t>
            </a:r>
          </a:p>
          <a:p>
            <a:pPr marL="1200150" lvl="2" indent="-285750">
              <a:buFont typeface="Wingdings" panose="05000000000000000000" pitchFamily="2" charset="2"/>
              <a:buChar char="Ø"/>
            </a:pPr>
            <a:r>
              <a:rPr lang="en-US" dirty="0">
                <a:solidFill>
                  <a:srgbClr val="002060"/>
                </a:solidFill>
              </a:rPr>
              <a:t>Pointing out emergencies or safety issues </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90761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anim calcmode="lin" valueType="num">
                                      <p:cBhvr>
                                        <p:cTn id="2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Events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463719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MYSA Night at the Revs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pic>
        <p:nvPicPr>
          <p:cNvPr id="3" name="Picture 2">
            <a:extLst>
              <a:ext uri="{FF2B5EF4-FFF2-40B4-BE49-F238E27FC236}">
                <a16:creationId xmlns:a16="http://schemas.microsoft.com/office/drawing/2014/main" id="{B45CAB99-F7B3-4344-960B-32D9786AAC01}"/>
              </a:ext>
            </a:extLst>
          </p:cNvPr>
          <p:cNvPicPr>
            <a:picLocks noChangeAspect="1"/>
          </p:cNvPicPr>
          <p:nvPr/>
        </p:nvPicPr>
        <p:blipFill>
          <a:blip r:embed="rId3"/>
          <a:stretch>
            <a:fillRect/>
          </a:stretch>
        </p:blipFill>
        <p:spPr>
          <a:xfrm>
            <a:off x="2475548" y="1234441"/>
            <a:ext cx="7662862" cy="5612130"/>
          </a:xfrm>
          <a:prstGeom prst="rect">
            <a:avLst/>
          </a:prstGeom>
        </p:spPr>
      </p:pic>
    </p:spTree>
    <p:extLst>
      <p:ext uri="{BB962C8B-B14F-4D97-AF65-F5344CB8AC3E}">
        <p14:creationId xmlns:p14="http://schemas.microsoft.com/office/powerpoint/2010/main" val="2055588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err="1"/>
              <a:t>Sportsmanager</a:t>
            </a:r>
            <a:r>
              <a:rPr lang="en-US" dirty="0"/>
              <a:t> Overview</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149886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err="1">
                <a:solidFill>
                  <a:srgbClr val="002060"/>
                </a:solidFill>
              </a:rPr>
              <a:t>Sportsmanager</a:t>
            </a:r>
            <a:r>
              <a:rPr lang="en-US" dirty="0">
                <a:solidFill>
                  <a:srgbClr val="002060"/>
                </a:solidFill>
              </a:rPr>
              <a:t> &amp; Blog Overview</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532453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Can be used to communicate with your team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Becomes more useful with schedules and game reports for travel league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Blog site for U7:  </a:t>
            </a:r>
            <a:r>
              <a:rPr lang="en-US" sz="2000" dirty="0">
                <a:solidFill>
                  <a:srgbClr val="002060"/>
                </a:solidFill>
                <a:hlinkClick r:id="rId2">
                  <a:extLst>
                    <a:ext uri="{A12FA001-AC4F-418D-AE19-62706E023703}">
                      <ahyp:hlinkClr xmlns:ahyp="http://schemas.microsoft.com/office/drawing/2018/hyperlinkcolor" val="tx"/>
                    </a:ext>
                  </a:extLst>
                </a:hlinkClick>
              </a:rPr>
              <a:t>http://maldensocceru7.blogspot.com/</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Blog site for U9:  </a:t>
            </a:r>
            <a:r>
              <a:rPr lang="en-US" sz="2000" dirty="0">
                <a:solidFill>
                  <a:srgbClr val="002060"/>
                </a:solidFill>
                <a:hlinkClick r:id="rId3">
                  <a:extLst>
                    <a:ext uri="{A12FA001-AC4F-418D-AE19-62706E023703}">
                      <ahyp:hlinkClr xmlns:ahyp="http://schemas.microsoft.com/office/drawing/2018/hyperlinkcolor" val="tx"/>
                    </a:ext>
                  </a:extLst>
                </a:hlinkClick>
              </a:rPr>
              <a:t>http://maldenu9soccer.blogspot.com/</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Blog contains up to date information for U7 &amp; U9 schedule, league happenings, etc.</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Nicole Doucette – U7 &amp; U9 Coordinator</a:t>
            </a:r>
          </a:p>
          <a:p>
            <a:pPr marL="742950" lvl="1" indent="-285750">
              <a:buFont typeface="Wingdings" panose="05000000000000000000" pitchFamily="2" charset="2"/>
              <a:buChar char="Ø"/>
            </a:pPr>
            <a:r>
              <a:rPr lang="en-US" sz="2000" dirty="0">
                <a:solidFill>
                  <a:srgbClr val="002060"/>
                </a:solidFill>
              </a:rPr>
              <a:t>Email:  </a:t>
            </a:r>
            <a:r>
              <a:rPr lang="en-US" sz="2000" dirty="0">
                <a:solidFill>
                  <a:srgbClr val="002060"/>
                </a:solidFill>
                <a:hlinkClick r:id="rId4">
                  <a:extLst>
                    <a:ext uri="{A12FA001-AC4F-418D-AE19-62706E023703}">
                      <ahyp:hlinkClr xmlns:ahyp="http://schemas.microsoft.com/office/drawing/2018/hyperlinkcolor" val="tx"/>
                    </a:ext>
                  </a:extLst>
                </a:hlinkClick>
              </a:rPr>
              <a:t>nicoledoucette1@gmail.com</a:t>
            </a:r>
            <a:endParaRPr lang="en-US" sz="2000" dirty="0">
              <a:solidFill>
                <a:srgbClr val="002060"/>
              </a:solidFill>
            </a:endParaRPr>
          </a:p>
          <a:p>
            <a:pPr marL="742950" lvl="1" indent="-285750">
              <a:buFont typeface="Wingdings" panose="05000000000000000000" pitchFamily="2" charset="2"/>
              <a:buChar char="Ø"/>
            </a:pPr>
            <a:r>
              <a:rPr lang="en-US" sz="2000" dirty="0">
                <a:solidFill>
                  <a:srgbClr val="002060"/>
                </a:solidFill>
              </a:rPr>
              <a:t>Phone:  781-389-2168</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338394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342</TotalTime>
  <Words>514</Words>
  <Application>Microsoft Office PowerPoint</Application>
  <PresentationFormat>Widescreen</PresentationFormat>
  <Paragraphs>86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Wingdings</vt:lpstr>
      <vt:lpstr>Wingdings 3</vt:lpstr>
      <vt:lpstr>Ion</vt:lpstr>
      <vt:lpstr>Malden Youth Soccer Association</vt:lpstr>
      <vt:lpstr>Agenda</vt:lpstr>
      <vt:lpstr>Administrative Topics</vt:lpstr>
      <vt:lpstr>CORI/Concussion &amp; Abuse Training</vt:lpstr>
      <vt:lpstr>Zero Tolerance Policy (Rule 21 MYSL)</vt:lpstr>
      <vt:lpstr>Events</vt:lpstr>
      <vt:lpstr>MYSA Night at the Revs</vt:lpstr>
      <vt:lpstr>Sportsmanager Overview</vt:lpstr>
      <vt:lpstr>Sportsmanager &amp; Blog Overview</vt:lpstr>
      <vt:lpstr>Development</vt:lpstr>
      <vt:lpstr>Coaches Training Sessions</vt:lpstr>
      <vt:lpstr>U7 &amp; U9 ALL Girls Partnership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Malden Youth Soccer Association</dc:title>
  <dc:creator>Hamelin, Jason</dc:creator>
  <cp:lastModifiedBy>Hamelin, Jason</cp:lastModifiedBy>
  <cp:revision>26</cp:revision>
  <dcterms:created xsi:type="dcterms:W3CDTF">2019-07-25T19:50:44Z</dcterms:created>
  <dcterms:modified xsi:type="dcterms:W3CDTF">2019-08-20T02:26:52Z</dcterms:modified>
</cp:coreProperties>
</file>