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7" r:id="rId1"/>
  </p:sldMasterIdLst>
  <p:sldIdLst>
    <p:sldId id="256" r:id="rId2"/>
    <p:sldId id="261" r:id="rId3"/>
    <p:sldId id="267" r:id="rId4"/>
    <p:sldId id="257" r:id="rId5"/>
    <p:sldId id="262" r:id="rId6"/>
    <p:sldId id="263" r:id="rId7"/>
    <p:sldId id="268" r:id="rId8"/>
    <p:sldId id="264" r:id="rId9"/>
    <p:sldId id="269" r:id="rId10"/>
    <p:sldId id="258" r:id="rId11"/>
    <p:sldId id="270" r:id="rId12"/>
    <p:sldId id="266" r:id="rId13"/>
    <p:sldId id="271"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20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0" d="100"/>
          <a:sy n="90" d="100"/>
        </p:scale>
        <p:origin x="57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104054F-5C65-4843-8A40-358F9089C24D}" type="datetimeFigureOut">
              <a:rPr lang="en-US" smtClean="0"/>
              <a:t>8/19/2019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379143834"/>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04054F-5C65-4843-8A40-358F9089C24D}" type="datetimeFigureOut">
              <a:rPr lang="en-US" smtClean="0"/>
              <a:t>8/19/2019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635091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104054F-5C65-4843-8A40-358F9089C24D}" type="datetimeFigureOut">
              <a:rPr lang="en-US" smtClean="0"/>
              <a:t>8/19/2019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47313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104054F-5C65-4843-8A40-358F9089C24D}" type="datetimeFigureOut">
              <a:rPr lang="en-US" smtClean="0"/>
              <a:t>8/19/2019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2814657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04054F-5C65-4843-8A40-358F9089C24D}" type="datetimeFigureOut">
              <a:rPr lang="en-US" smtClean="0"/>
              <a:t>8/19/2019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7251820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04054F-5C65-4843-8A40-358F9089C24D}" type="datetimeFigureOut">
              <a:rPr lang="en-US" smtClean="0"/>
              <a:t>8/19/2019</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22458508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04054F-5C65-4843-8A40-358F9089C24D}" type="datetimeFigureOut">
              <a:rPr lang="en-US" smtClean="0"/>
              <a:t>8/19/2019</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26767342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4054F-5C65-4843-8A40-358F9089C24D}" type="datetimeFigureOut">
              <a:rPr lang="en-US" smtClean="0"/>
              <a:t>8/19/2019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6433673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4054F-5C65-4843-8A40-358F9089C24D}" type="datetimeFigureOut">
              <a:rPr lang="en-US" smtClean="0"/>
              <a:t>8/19/2019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168634586"/>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4054F-5C65-4843-8A40-358F9089C24D}" type="datetimeFigureOut">
              <a:rPr lang="en-US" smtClean="0"/>
              <a:t>8/19/2019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2048729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04054F-5C65-4843-8A40-358F9089C24D}" type="datetimeFigureOut">
              <a:rPr lang="en-US" smtClean="0"/>
              <a:t>8/19/2019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364561898"/>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104054F-5C65-4843-8A40-358F9089C24D}" type="datetimeFigureOut">
              <a:rPr lang="en-US" smtClean="0"/>
              <a:t>8/19/2019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3234635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104054F-5C65-4843-8A40-358F9089C24D}" type="datetimeFigureOut">
              <a:rPr lang="en-US" smtClean="0"/>
              <a:t>8/19/2019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31036832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6104054F-5C65-4843-8A40-358F9089C24D}" type="datetimeFigureOut">
              <a:rPr lang="en-US" smtClean="0"/>
              <a:t>8/19/2019</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458388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104054F-5C65-4843-8A40-358F9089C24D}" type="datetimeFigureOut">
              <a:rPr lang="en-US" smtClean="0"/>
              <a:t>8/19/2019</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838647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6104054F-5C65-4843-8A40-358F9089C24D}" type="datetimeFigureOut">
              <a:rPr lang="en-US" smtClean="0"/>
              <a:t>8/19/2019</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36959735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04054F-5C65-4843-8A40-358F9089C24D}" type="datetimeFigureOut">
              <a:rPr lang="en-US" smtClean="0"/>
              <a:t>8/19/2019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89FE44-C784-47E2-9C2A-D65E56966868}" type="slidenum">
              <a:rPr lang="en-US" smtClean="0"/>
              <a:t>‹#›</a:t>
            </a:fld>
            <a:endParaRPr lang="en-US"/>
          </a:p>
        </p:txBody>
      </p:sp>
    </p:spTree>
    <p:extLst>
      <p:ext uri="{BB962C8B-B14F-4D97-AF65-F5344CB8AC3E}">
        <p14:creationId xmlns:p14="http://schemas.microsoft.com/office/powerpoint/2010/main" val="16963491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6104054F-5C65-4843-8A40-358F9089C24D}" type="datetimeFigureOut">
              <a:rPr lang="en-US" smtClean="0"/>
              <a:t>8/19/2019</a:t>
            </a:fld>
            <a:endParaRPr lang="en-US"/>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E89FE44-C784-47E2-9C2A-D65E56966868}" type="slidenum">
              <a:rPr lang="en-US" smtClean="0"/>
              <a:t>‹#›</a:t>
            </a:fld>
            <a:endParaRPr lang="en-US"/>
          </a:p>
        </p:txBody>
      </p:sp>
    </p:spTree>
    <p:extLst>
      <p:ext uri="{BB962C8B-B14F-4D97-AF65-F5344CB8AC3E}">
        <p14:creationId xmlns:p14="http://schemas.microsoft.com/office/powerpoint/2010/main" val="1601415098"/>
      </p:ext>
    </p:extLst>
  </p:cSld>
  <p:clrMap bg1="dk1" tx1="lt1" bg2="dk2" tx2="lt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 id="2147483791" r:id="rId14"/>
    <p:sldLayoutId id="2147483792" r:id="rId15"/>
    <p:sldLayoutId id="2147483793" r:id="rId16"/>
    <p:sldLayoutId id="2147483794"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learning.ussoccer.com/coach/courses/available/21/details/5" TargetMode="External"/><Relationship Id="rId2" Type="http://schemas.openxmlformats.org/officeDocument/2006/relationships/hyperlink" Target="https://learning.ussoccer.com/coach/courses/available/21/details/5073" TargetMode="External"/><Relationship Id="rId1" Type="http://schemas.openxmlformats.org/officeDocument/2006/relationships/slideLayout" Target="../slideLayouts/slideLayout6.xml"/><Relationship Id="rId6" Type="http://schemas.openxmlformats.org/officeDocument/2006/relationships/image" Target="../media/image6.jpg"/><Relationship Id="rId5" Type="http://schemas.openxmlformats.org/officeDocument/2006/relationships/hyperlink" Target="https://learning.ussoccer.com/coach/courses/available/21/details/509" TargetMode="External"/><Relationship Id="rId4" Type="http://schemas.openxmlformats.org/officeDocument/2006/relationships/hyperlink" Target="https://learning.ussoccer.com/coach/courses/available/21/details/5100"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32B2F-5AB4-437B-B37B-B5C48E009D77}"/>
              </a:ext>
            </a:extLst>
          </p:cNvPr>
          <p:cNvSpPr>
            <a:spLocks noGrp="1"/>
          </p:cNvSpPr>
          <p:nvPr>
            <p:ph type="ctrTitle"/>
          </p:nvPr>
        </p:nvSpPr>
        <p:spPr/>
        <p:txBody>
          <a:bodyPr>
            <a:normAutofit/>
          </a:bodyPr>
          <a:lstStyle/>
          <a:p>
            <a:r>
              <a:rPr lang="en-US" dirty="0"/>
              <a:t>Malden Youth Soccer Association</a:t>
            </a:r>
          </a:p>
        </p:txBody>
      </p:sp>
      <p:sp>
        <p:nvSpPr>
          <p:cNvPr id="3" name="Subtitle 2">
            <a:extLst>
              <a:ext uri="{FF2B5EF4-FFF2-40B4-BE49-F238E27FC236}">
                <a16:creationId xmlns:a16="http://schemas.microsoft.com/office/drawing/2014/main" id="{8F040B50-189E-4E43-94C0-F0C5566F3F21}"/>
              </a:ext>
            </a:extLst>
          </p:cNvPr>
          <p:cNvSpPr>
            <a:spLocks noGrp="1"/>
          </p:cNvSpPr>
          <p:nvPr>
            <p:ph type="subTitle" idx="1"/>
          </p:nvPr>
        </p:nvSpPr>
        <p:spPr/>
        <p:txBody>
          <a:bodyPr>
            <a:normAutofit/>
          </a:bodyPr>
          <a:lstStyle/>
          <a:p>
            <a:r>
              <a:rPr lang="en-US" dirty="0">
                <a:solidFill>
                  <a:srgbClr val="FFE209"/>
                </a:solidFill>
              </a:rPr>
              <a:t>Coaches meeting</a:t>
            </a:r>
          </a:p>
          <a:p>
            <a:r>
              <a:rPr lang="en-US">
                <a:solidFill>
                  <a:srgbClr val="FFE209"/>
                </a:solidFill>
              </a:rPr>
              <a:t>August 22</a:t>
            </a:r>
            <a:r>
              <a:rPr lang="en-US" dirty="0">
                <a:solidFill>
                  <a:srgbClr val="FFE209"/>
                </a:solidFill>
              </a:rPr>
              <a:t>, 2019</a:t>
            </a:r>
          </a:p>
        </p:txBody>
      </p:sp>
      <p:pic>
        <p:nvPicPr>
          <p:cNvPr id="6" name="Picture 5">
            <a:extLst>
              <a:ext uri="{FF2B5EF4-FFF2-40B4-BE49-F238E27FC236}">
                <a16:creationId xmlns:a16="http://schemas.microsoft.com/office/drawing/2014/main" id="{05C2B9D3-989D-4CC6-9048-CCAC988FF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70991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dirty="0" err="1">
                <a:solidFill>
                  <a:srgbClr val="002060"/>
                </a:solidFill>
              </a:rPr>
              <a:t>Sportsmanager</a:t>
            </a:r>
            <a:r>
              <a:rPr lang="en-US" dirty="0">
                <a:solidFill>
                  <a:srgbClr val="002060"/>
                </a:solidFill>
              </a:rPr>
              <a:t> Overview</a:t>
            </a:r>
          </a:p>
        </p:txBody>
      </p:sp>
      <p:sp>
        <p:nvSpPr>
          <p:cNvPr id="4" name="TextBox 3">
            <a:extLst>
              <a:ext uri="{FF2B5EF4-FFF2-40B4-BE49-F238E27FC236}">
                <a16:creationId xmlns:a16="http://schemas.microsoft.com/office/drawing/2014/main" id="{CA8013B1-2E6E-4F3E-A564-C72C8CA45F0B}"/>
              </a:ext>
            </a:extLst>
          </p:cNvPr>
          <p:cNvSpPr txBox="1"/>
          <p:nvPr/>
        </p:nvSpPr>
        <p:spPr>
          <a:xfrm>
            <a:off x="613184" y="1225986"/>
            <a:ext cx="10985336" cy="3170099"/>
          </a:xfrm>
          <a:prstGeom prst="rect">
            <a:avLst/>
          </a:prstGeom>
          <a:noFill/>
        </p:spPr>
        <p:txBody>
          <a:bodyPr wrap="square" rtlCol="0">
            <a:spAutoFit/>
          </a:bodyPr>
          <a:lstStyle/>
          <a:p>
            <a:pPr marL="285750" indent="-285750">
              <a:buFont typeface="Wingdings" panose="05000000000000000000" pitchFamily="2" charset="2"/>
              <a:buChar char="Ø"/>
            </a:pPr>
            <a:r>
              <a:rPr lang="en-US" sz="2000" dirty="0">
                <a:solidFill>
                  <a:srgbClr val="002060"/>
                </a:solidFill>
              </a:rPr>
              <a:t>Player/Parent contact information</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Emailing</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Schedule</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Game Scoring and Referee Report</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endParaRPr lang="en-US" sz="2000" dirty="0">
              <a:solidFill>
                <a:srgbClr val="002060"/>
              </a:solidFill>
            </a:endParaRPr>
          </a:p>
          <a:p>
            <a:pPr marL="742950" lvl="1" indent="-285750">
              <a:buFont typeface="Wingdings" panose="05000000000000000000" pitchFamily="2" charset="2"/>
              <a:buChar char="Ø"/>
            </a:pPr>
            <a:endParaRPr lang="en-US" sz="2000" dirty="0">
              <a:solidFill>
                <a:srgbClr val="002060"/>
              </a:solidFill>
            </a:endParaRP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3383944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32B2F-5AB4-437B-B37B-B5C48E009D77}"/>
              </a:ext>
            </a:extLst>
          </p:cNvPr>
          <p:cNvSpPr>
            <a:spLocks noGrp="1"/>
          </p:cNvSpPr>
          <p:nvPr>
            <p:ph type="ctrTitle"/>
          </p:nvPr>
        </p:nvSpPr>
        <p:spPr/>
        <p:txBody>
          <a:bodyPr>
            <a:normAutofit/>
          </a:bodyPr>
          <a:lstStyle/>
          <a:p>
            <a:r>
              <a:rPr lang="en-US" dirty="0"/>
              <a:t>Development</a:t>
            </a:r>
          </a:p>
        </p:txBody>
      </p:sp>
      <p:pic>
        <p:nvPicPr>
          <p:cNvPr id="6" name="Picture 5">
            <a:extLst>
              <a:ext uri="{FF2B5EF4-FFF2-40B4-BE49-F238E27FC236}">
                <a16:creationId xmlns:a16="http://schemas.microsoft.com/office/drawing/2014/main" id="{05C2B9D3-989D-4CC6-9048-CCAC988FF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2373518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dirty="0">
                <a:solidFill>
                  <a:srgbClr val="002060"/>
                </a:solidFill>
              </a:rPr>
              <a:t>Coaches Training Sessions</a:t>
            </a:r>
          </a:p>
        </p:txBody>
      </p:sp>
      <p:sp>
        <p:nvSpPr>
          <p:cNvPr id="4" name="TextBox 3">
            <a:extLst>
              <a:ext uri="{FF2B5EF4-FFF2-40B4-BE49-F238E27FC236}">
                <a16:creationId xmlns:a16="http://schemas.microsoft.com/office/drawing/2014/main" id="{CA8013B1-2E6E-4F3E-A564-C72C8CA45F0B}"/>
              </a:ext>
            </a:extLst>
          </p:cNvPr>
          <p:cNvSpPr txBox="1"/>
          <p:nvPr/>
        </p:nvSpPr>
        <p:spPr>
          <a:xfrm>
            <a:off x="613184" y="1225986"/>
            <a:ext cx="10985336" cy="6555641"/>
          </a:xfrm>
          <a:prstGeom prst="rect">
            <a:avLst/>
          </a:prstGeom>
          <a:noFill/>
        </p:spPr>
        <p:txBody>
          <a:bodyPr wrap="square" rtlCol="0">
            <a:spAutoFit/>
          </a:bodyPr>
          <a:lstStyle/>
          <a:p>
            <a:pPr marL="285750" indent="-285750">
              <a:buFont typeface="Wingdings" panose="05000000000000000000" pitchFamily="2" charset="2"/>
              <a:buChar char="Ø"/>
            </a:pPr>
            <a:r>
              <a:rPr lang="en-US" sz="2000" b="1" dirty="0">
                <a:solidFill>
                  <a:srgbClr val="002060"/>
                </a:solidFill>
              </a:rPr>
              <a:t>August 24, 2019</a:t>
            </a:r>
          </a:p>
          <a:p>
            <a:pPr marL="742950" lvl="1" indent="-285750">
              <a:buFont typeface="Wingdings" panose="05000000000000000000" pitchFamily="2" charset="2"/>
              <a:buChar char="Ø"/>
            </a:pPr>
            <a:r>
              <a:rPr lang="en-US" sz="2000" dirty="0">
                <a:solidFill>
                  <a:srgbClr val="002060"/>
                </a:solidFill>
              </a:rPr>
              <a:t>What:  7 v 7</a:t>
            </a:r>
          </a:p>
          <a:p>
            <a:pPr marL="742950" lvl="1" indent="-285750">
              <a:buFont typeface="Wingdings" panose="05000000000000000000" pitchFamily="2" charset="2"/>
              <a:buChar char="Ø"/>
            </a:pPr>
            <a:r>
              <a:rPr lang="en-US" sz="2000" dirty="0">
                <a:solidFill>
                  <a:srgbClr val="002060"/>
                </a:solidFill>
              </a:rPr>
              <a:t>Where:  Community Room, Malden Police Station</a:t>
            </a:r>
          </a:p>
          <a:p>
            <a:pPr marL="742950" lvl="1" indent="-285750">
              <a:buFont typeface="Wingdings" panose="05000000000000000000" pitchFamily="2" charset="2"/>
              <a:buChar char="Ø"/>
            </a:pPr>
            <a:r>
              <a:rPr lang="en-US" sz="2000" dirty="0">
                <a:solidFill>
                  <a:srgbClr val="002060"/>
                </a:solidFill>
              </a:rPr>
              <a:t>Time:  9am to 1:30pm</a:t>
            </a:r>
          </a:p>
          <a:p>
            <a:pPr marL="742950" lvl="1" indent="-285750">
              <a:buFont typeface="Wingdings" panose="05000000000000000000" pitchFamily="2" charset="2"/>
              <a:buChar char="Ø"/>
            </a:pPr>
            <a:r>
              <a:rPr lang="en-US" sz="2000" dirty="0">
                <a:solidFill>
                  <a:srgbClr val="002060"/>
                </a:solidFill>
              </a:rPr>
              <a:t>Registration Link:  </a:t>
            </a:r>
            <a:r>
              <a:rPr lang="en-US" altLang="en-US" sz="2000" dirty="0">
                <a:solidFill>
                  <a:srgbClr val="002060"/>
                </a:solidFill>
                <a:latin typeface="Calibri" panose="020F0502020204030204" pitchFamily="34" charset="0"/>
              </a:rPr>
              <a:t> </a:t>
            </a:r>
            <a:r>
              <a:rPr lang="en-US" altLang="en-US" sz="2000" u="sng" dirty="0">
                <a:solidFill>
                  <a:srgbClr val="002060"/>
                </a:solidFill>
                <a:latin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https://learning.ussoccer.com/coach/courses/available/21/details/5073</a:t>
            </a:r>
            <a:r>
              <a:rPr lang="en-US" altLang="en-US" sz="1400" dirty="0">
                <a:solidFill>
                  <a:srgbClr val="002060"/>
                </a:solidFill>
              </a:rPr>
              <a:t> </a:t>
            </a:r>
            <a:endParaRPr lang="en-US" altLang="en-US" sz="3600" dirty="0">
              <a:solidFill>
                <a:srgbClr val="002060"/>
              </a:solidFill>
              <a:latin typeface="Arial" panose="020B0604020202020204" pitchFamily="34" charset="0"/>
            </a:endParaRPr>
          </a:p>
          <a:p>
            <a:pPr marL="285750" indent="-285750">
              <a:buFont typeface="Wingdings" panose="05000000000000000000" pitchFamily="2" charset="2"/>
              <a:buChar char="Ø"/>
            </a:pPr>
            <a:r>
              <a:rPr lang="en-US" sz="2000" b="1" dirty="0">
                <a:solidFill>
                  <a:srgbClr val="002060"/>
                </a:solidFill>
              </a:rPr>
              <a:t>September 7, 2019</a:t>
            </a:r>
          </a:p>
          <a:p>
            <a:pPr marL="742950" lvl="1" indent="-285750">
              <a:buFont typeface="Wingdings" panose="05000000000000000000" pitchFamily="2" charset="2"/>
              <a:buChar char="Ø"/>
            </a:pPr>
            <a:r>
              <a:rPr lang="en-US" sz="2000" dirty="0">
                <a:solidFill>
                  <a:srgbClr val="002060"/>
                </a:solidFill>
              </a:rPr>
              <a:t>What:  4 v 4</a:t>
            </a:r>
          </a:p>
          <a:p>
            <a:pPr marL="742950" lvl="1" indent="-285750">
              <a:buFont typeface="Wingdings" panose="05000000000000000000" pitchFamily="2" charset="2"/>
              <a:buChar char="Ø"/>
            </a:pPr>
            <a:r>
              <a:rPr lang="en-US" sz="2000" dirty="0">
                <a:solidFill>
                  <a:srgbClr val="002060"/>
                </a:solidFill>
              </a:rPr>
              <a:t>Where:  Linden School</a:t>
            </a:r>
          </a:p>
          <a:p>
            <a:pPr marL="742950" lvl="1" indent="-285750">
              <a:buFont typeface="Wingdings" panose="05000000000000000000" pitchFamily="2" charset="2"/>
              <a:buChar char="Ø"/>
            </a:pPr>
            <a:r>
              <a:rPr lang="en-US" sz="2000" dirty="0">
                <a:solidFill>
                  <a:srgbClr val="002060"/>
                </a:solidFill>
              </a:rPr>
              <a:t>Time:  9am to 1:30pm</a:t>
            </a:r>
          </a:p>
          <a:p>
            <a:pPr marL="742950" lvl="1" indent="-285750">
              <a:buFont typeface="Wingdings" panose="05000000000000000000" pitchFamily="2" charset="2"/>
              <a:buChar char="Ø"/>
            </a:pPr>
            <a:r>
              <a:rPr lang="en-US" sz="2000" dirty="0">
                <a:solidFill>
                  <a:srgbClr val="002060"/>
                </a:solidFill>
              </a:rPr>
              <a:t>Registration Link: </a:t>
            </a:r>
            <a:r>
              <a:rPr lang="en-US" altLang="en-US" sz="2000" u="sng" dirty="0">
                <a:solidFill>
                  <a:srgbClr val="002060"/>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https://learning.ussoccer.com/coach/courses/available/21/details/5</a:t>
            </a:r>
            <a:r>
              <a:rPr lang="en-US" altLang="en-US" sz="2000" u="sng" dirty="0">
                <a:solidFill>
                  <a:srgbClr val="002060"/>
                </a:solidFill>
                <a:latin typeface="Arial" panose="020B0604020202020204" pitchFamily="34" charset="0"/>
                <a:cs typeface="Arial" panose="020B0604020202020204" pitchFamily="34" charset="0"/>
              </a:rPr>
              <a:t>101 </a:t>
            </a:r>
            <a:r>
              <a:rPr lang="en-US" altLang="en-US" sz="2000" dirty="0">
                <a:solidFill>
                  <a:srgbClr val="002060"/>
                </a:solidFill>
              </a:rPr>
              <a:t> </a:t>
            </a:r>
            <a:endParaRPr lang="en-US" sz="2000" dirty="0">
              <a:solidFill>
                <a:srgbClr val="002060"/>
              </a:solidFill>
            </a:endParaRPr>
          </a:p>
          <a:p>
            <a:pPr marL="285750" indent="-285750">
              <a:buFont typeface="Wingdings" panose="05000000000000000000" pitchFamily="2" charset="2"/>
              <a:buChar char="Ø"/>
            </a:pPr>
            <a:r>
              <a:rPr lang="en-US" sz="2000" b="1" dirty="0">
                <a:solidFill>
                  <a:srgbClr val="002060"/>
                </a:solidFill>
              </a:rPr>
              <a:t>September 8, 2019</a:t>
            </a:r>
          </a:p>
          <a:p>
            <a:pPr marL="742950" lvl="1" indent="-285750">
              <a:buFont typeface="Wingdings" panose="05000000000000000000" pitchFamily="2" charset="2"/>
              <a:buChar char="Ø"/>
            </a:pPr>
            <a:r>
              <a:rPr lang="en-US" sz="2000" dirty="0">
                <a:solidFill>
                  <a:srgbClr val="002060"/>
                </a:solidFill>
              </a:rPr>
              <a:t>What:  9 v 9 / 11 v 11</a:t>
            </a:r>
          </a:p>
          <a:p>
            <a:pPr marL="742950" lvl="1" indent="-285750">
              <a:buFont typeface="Wingdings" panose="05000000000000000000" pitchFamily="2" charset="2"/>
              <a:buChar char="Ø"/>
            </a:pPr>
            <a:r>
              <a:rPr lang="en-US" sz="2000" dirty="0">
                <a:solidFill>
                  <a:srgbClr val="002060"/>
                </a:solidFill>
              </a:rPr>
              <a:t>Where:  Linden School</a:t>
            </a:r>
          </a:p>
          <a:p>
            <a:pPr marL="742950" lvl="1" indent="-285750">
              <a:buFont typeface="Wingdings" panose="05000000000000000000" pitchFamily="2" charset="2"/>
              <a:buChar char="Ø"/>
            </a:pPr>
            <a:r>
              <a:rPr lang="en-US" sz="2000" dirty="0">
                <a:solidFill>
                  <a:srgbClr val="002060"/>
                </a:solidFill>
              </a:rPr>
              <a:t>Time:  9 v 9:  9am to 1:30pm / 11v 11: 2:30pm to 6:30pm</a:t>
            </a:r>
          </a:p>
          <a:p>
            <a:pPr marL="742950" lvl="1" indent="-285750">
              <a:buFont typeface="Wingdings" panose="05000000000000000000" pitchFamily="2" charset="2"/>
              <a:buChar char="Ø"/>
            </a:pPr>
            <a:r>
              <a:rPr lang="en-US" sz="2000" dirty="0">
                <a:solidFill>
                  <a:srgbClr val="002060"/>
                </a:solidFill>
              </a:rPr>
              <a:t>Registration Link 9 v 9: </a:t>
            </a:r>
            <a:r>
              <a:rPr lang="en-US" altLang="en-US" sz="2000" u="sng" dirty="0">
                <a:solidFill>
                  <a:srgbClr val="002060"/>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https://learning.ussoccer.com/coach/courses/available/21/details/5100</a:t>
            </a:r>
            <a:endParaRPr lang="en-US" altLang="en-US" sz="2000" u="sng" dirty="0">
              <a:solidFill>
                <a:srgbClr val="002060"/>
              </a:solidFill>
              <a:latin typeface="Arial" panose="020B0604020202020204" pitchFamily="34" charset="0"/>
              <a:cs typeface="Arial" panose="020B0604020202020204" pitchFamily="34" charset="0"/>
            </a:endParaRPr>
          </a:p>
          <a:p>
            <a:pPr marL="742950" lvl="1" indent="-285750">
              <a:buFont typeface="Wingdings" panose="05000000000000000000" pitchFamily="2" charset="2"/>
              <a:buChar char="Ø"/>
            </a:pPr>
            <a:r>
              <a:rPr lang="en-US" altLang="en-US" sz="2000" u="sng" dirty="0">
                <a:solidFill>
                  <a:srgbClr val="002060"/>
                </a:solidFill>
                <a:latin typeface="Arial" panose="020B0604020202020204" pitchFamily="34" charset="0"/>
                <a:cs typeface="Arial" panose="020B0604020202020204" pitchFamily="34" charset="0"/>
              </a:rPr>
              <a:t>Registration Link 11 v 11: </a:t>
            </a:r>
            <a:r>
              <a:rPr lang="en-US" altLang="en-US" sz="2000" u="sng" dirty="0">
                <a:solidFill>
                  <a:srgbClr val="002060"/>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https://learning.ussoccer.com/coach/courses/available/21/details/509</a:t>
            </a:r>
            <a:r>
              <a:rPr lang="en-US" altLang="en-US" sz="2000" u="sng" dirty="0">
                <a:solidFill>
                  <a:srgbClr val="002060"/>
                </a:solidFill>
                <a:latin typeface="Arial" panose="020B0604020202020204" pitchFamily="34" charset="0"/>
                <a:cs typeface="Arial" panose="020B0604020202020204" pitchFamily="34" charset="0"/>
              </a:rPr>
              <a:t>9</a:t>
            </a:r>
            <a:endParaRPr lang="en-US" sz="2000" dirty="0">
              <a:solidFill>
                <a:srgbClr val="002060"/>
              </a:solidFill>
            </a:endParaRP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endParaRPr lang="en-US" sz="2000" dirty="0">
              <a:solidFill>
                <a:srgbClr val="002060"/>
              </a:solidFill>
            </a:endParaRPr>
          </a:p>
          <a:p>
            <a:pPr marL="742950" lvl="1" indent="-285750">
              <a:buFont typeface="Wingdings" panose="05000000000000000000" pitchFamily="2" charset="2"/>
              <a:buChar char="Ø"/>
            </a:pPr>
            <a:endParaRPr lang="en-US" sz="2000" dirty="0">
              <a:solidFill>
                <a:srgbClr val="002060"/>
              </a:solidFill>
            </a:endParaRP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24700567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dirty="0">
                <a:solidFill>
                  <a:srgbClr val="002060"/>
                </a:solidFill>
              </a:rPr>
              <a:t>Friday Night Clinics (U10, U12, U14)</a:t>
            </a:r>
          </a:p>
        </p:txBody>
      </p:sp>
      <p:sp>
        <p:nvSpPr>
          <p:cNvPr id="4" name="TextBox 3">
            <a:extLst>
              <a:ext uri="{FF2B5EF4-FFF2-40B4-BE49-F238E27FC236}">
                <a16:creationId xmlns:a16="http://schemas.microsoft.com/office/drawing/2014/main" id="{CA8013B1-2E6E-4F3E-A564-C72C8CA45F0B}"/>
              </a:ext>
            </a:extLst>
          </p:cNvPr>
          <p:cNvSpPr txBox="1"/>
          <p:nvPr/>
        </p:nvSpPr>
        <p:spPr>
          <a:xfrm>
            <a:off x="613184" y="1225986"/>
            <a:ext cx="10985336" cy="6247864"/>
          </a:xfrm>
          <a:prstGeom prst="rect">
            <a:avLst/>
          </a:prstGeom>
          <a:noFill/>
        </p:spPr>
        <p:txBody>
          <a:bodyPr wrap="square" rtlCol="0">
            <a:spAutoFit/>
          </a:bodyPr>
          <a:lstStyle/>
          <a:p>
            <a:pPr marL="285750" indent="-285750">
              <a:buFont typeface="Wingdings" panose="05000000000000000000" pitchFamily="2" charset="2"/>
              <a:buChar char="Ø"/>
            </a:pPr>
            <a:r>
              <a:rPr lang="en-US" sz="2000" dirty="0">
                <a:solidFill>
                  <a:srgbClr val="002060"/>
                </a:solidFill>
              </a:rPr>
              <a:t>What:  Skills Clinics being run by New England </a:t>
            </a:r>
            <a:r>
              <a:rPr lang="en-US" sz="2000" dirty="0" err="1">
                <a:solidFill>
                  <a:srgbClr val="002060"/>
                </a:solidFill>
              </a:rPr>
              <a:t>Futbol</a:t>
            </a:r>
            <a:r>
              <a:rPr lang="en-US" sz="2000" dirty="0">
                <a:solidFill>
                  <a:srgbClr val="002060"/>
                </a:solidFill>
              </a:rPr>
              <a:t> Club (NEFC) with professional coach</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When:  Every Friday, September 6 – November 1</a:t>
            </a:r>
          </a:p>
          <a:p>
            <a:pPr marL="742950" lvl="1" indent="-285750">
              <a:buFont typeface="Wingdings" panose="05000000000000000000" pitchFamily="2" charset="2"/>
              <a:buChar char="Ø"/>
            </a:pPr>
            <a:r>
              <a:rPr lang="en-US" sz="2000" dirty="0">
                <a:solidFill>
                  <a:srgbClr val="002060"/>
                </a:solidFill>
              </a:rPr>
              <a:t>U10:  6pm – 7pm</a:t>
            </a:r>
          </a:p>
          <a:p>
            <a:pPr marL="742950" lvl="1" indent="-285750">
              <a:buFont typeface="Wingdings" panose="05000000000000000000" pitchFamily="2" charset="2"/>
              <a:buChar char="Ø"/>
            </a:pPr>
            <a:r>
              <a:rPr lang="en-US" sz="2000" dirty="0">
                <a:solidFill>
                  <a:srgbClr val="002060"/>
                </a:solidFill>
              </a:rPr>
              <a:t>U12 – U14:  7pm – 8pm</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Where:  Linden School</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Content:  Various skills will be worked on during the 9 week clinic like striker, shooting, dribbling, defending, defending in groups, 1 v 1, 1 v 2, learning about different formations, etc. Players will walk away with a well rounded set of skills.</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Great compliment to regular weekly practices</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Good opportunity for coaches to come down and observe</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endParaRPr lang="en-US" sz="2000" dirty="0">
              <a:solidFill>
                <a:srgbClr val="002060"/>
              </a:solidFill>
            </a:endParaRPr>
          </a:p>
          <a:p>
            <a:pPr marL="742950" lvl="1" indent="-285750">
              <a:buFont typeface="Wingdings" panose="05000000000000000000" pitchFamily="2" charset="2"/>
              <a:buChar char="Ø"/>
            </a:pPr>
            <a:endParaRPr lang="en-US" sz="2000" dirty="0">
              <a:solidFill>
                <a:srgbClr val="002060"/>
              </a:solidFill>
            </a:endParaRP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801327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dirty="0">
                <a:solidFill>
                  <a:srgbClr val="002060"/>
                </a:solidFill>
              </a:rPr>
              <a:t>Agenda</a:t>
            </a:r>
          </a:p>
        </p:txBody>
      </p:sp>
      <p:sp>
        <p:nvSpPr>
          <p:cNvPr id="4" name="TextBox 3">
            <a:extLst>
              <a:ext uri="{FF2B5EF4-FFF2-40B4-BE49-F238E27FC236}">
                <a16:creationId xmlns:a16="http://schemas.microsoft.com/office/drawing/2014/main" id="{CA8013B1-2E6E-4F3E-A564-C72C8CA45F0B}"/>
              </a:ext>
            </a:extLst>
          </p:cNvPr>
          <p:cNvSpPr txBox="1"/>
          <p:nvPr/>
        </p:nvSpPr>
        <p:spPr>
          <a:xfrm>
            <a:off x="604684" y="1530883"/>
            <a:ext cx="10982632" cy="4093428"/>
          </a:xfrm>
          <a:prstGeom prst="rect">
            <a:avLst/>
          </a:prstGeom>
          <a:noFill/>
        </p:spPr>
        <p:txBody>
          <a:bodyPr wrap="square" rtlCol="0">
            <a:spAutoFit/>
          </a:bodyPr>
          <a:lstStyle/>
          <a:p>
            <a:pPr marL="285750" indent="-285750">
              <a:buFont typeface="Wingdings" panose="05000000000000000000" pitchFamily="2" charset="2"/>
              <a:buChar char="Ø"/>
            </a:pPr>
            <a:r>
              <a:rPr lang="en-US" sz="2000" b="1" dirty="0">
                <a:solidFill>
                  <a:srgbClr val="002060"/>
                </a:solidFill>
              </a:rPr>
              <a:t>Administrative</a:t>
            </a:r>
          </a:p>
          <a:p>
            <a:pPr marL="742950" lvl="1" indent="-285750">
              <a:buFont typeface="Wingdings" panose="05000000000000000000" pitchFamily="2" charset="2"/>
              <a:buChar char="Ø"/>
            </a:pPr>
            <a:r>
              <a:rPr lang="en-US" sz="2000" dirty="0">
                <a:solidFill>
                  <a:srgbClr val="002060"/>
                </a:solidFill>
              </a:rPr>
              <a:t>CORI/Concussion Training/Abuse Training</a:t>
            </a:r>
          </a:p>
          <a:p>
            <a:pPr marL="742950" lvl="1" indent="-285750">
              <a:buFont typeface="Wingdings" panose="05000000000000000000" pitchFamily="2" charset="2"/>
              <a:buChar char="Ø"/>
            </a:pPr>
            <a:r>
              <a:rPr lang="en-US" sz="2000" dirty="0">
                <a:solidFill>
                  <a:srgbClr val="002060"/>
                </a:solidFill>
              </a:rPr>
              <a:t>Zero Tolerance Policy</a:t>
            </a:r>
          </a:p>
          <a:p>
            <a:pPr marL="742950" lvl="1" indent="-285750">
              <a:buFont typeface="Wingdings" panose="05000000000000000000" pitchFamily="2" charset="2"/>
              <a:buChar char="Ø"/>
            </a:pPr>
            <a:r>
              <a:rPr lang="en-US" sz="2000" dirty="0">
                <a:solidFill>
                  <a:srgbClr val="002060"/>
                </a:solidFill>
              </a:rPr>
              <a:t>Middlesex Rule Changes</a:t>
            </a:r>
          </a:p>
          <a:p>
            <a:pPr lvl="1"/>
            <a:endParaRPr lang="en-US" sz="2000" b="1" dirty="0">
              <a:solidFill>
                <a:srgbClr val="002060"/>
              </a:solidFill>
            </a:endParaRPr>
          </a:p>
          <a:p>
            <a:pPr marL="285750" indent="-285750">
              <a:buFont typeface="Wingdings" panose="05000000000000000000" pitchFamily="2" charset="2"/>
              <a:buChar char="Ø"/>
            </a:pPr>
            <a:r>
              <a:rPr lang="en-US" sz="2000" b="1" dirty="0">
                <a:solidFill>
                  <a:srgbClr val="002060"/>
                </a:solidFill>
              </a:rPr>
              <a:t>Events</a:t>
            </a:r>
          </a:p>
          <a:p>
            <a:pPr marL="742950" lvl="1" indent="-285750">
              <a:buFont typeface="Wingdings" panose="05000000000000000000" pitchFamily="2" charset="2"/>
              <a:buChar char="Ø"/>
            </a:pPr>
            <a:r>
              <a:rPr lang="en-US" sz="2000" dirty="0">
                <a:solidFill>
                  <a:srgbClr val="002060"/>
                </a:solidFill>
              </a:rPr>
              <a:t>Malden Night at the Revolution</a:t>
            </a:r>
          </a:p>
          <a:p>
            <a:pPr marL="285750" indent="-285750">
              <a:buFont typeface="Wingdings" panose="05000000000000000000" pitchFamily="2" charset="2"/>
              <a:buChar char="Ø"/>
            </a:pPr>
            <a:endParaRPr lang="en-US" sz="2000" b="1" dirty="0">
              <a:solidFill>
                <a:srgbClr val="002060"/>
              </a:solidFill>
            </a:endParaRPr>
          </a:p>
          <a:p>
            <a:pPr marL="285750" indent="-285750">
              <a:buFont typeface="Wingdings" panose="05000000000000000000" pitchFamily="2" charset="2"/>
              <a:buChar char="Ø"/>
            </a:pPr>
            <a:r>
              <a:rPr lang="en-US" sz="2000" b="1" dirty="0" err="1">
                <a:solidFill>
                  <a:srgbClr val="002060"/>
                </a:solidFill>
              </a:rPr>
              <a:t>Sportsmanager</a:t>
            </a:r>
            <a:r>
              <a:rPr lang="en-US" sz="2000" b="1" dirty="0">
                <a:solidFill>
                  <a:srgbClr val="002060"/>
                </a:solidFill>
              </a:rPr>
              <a:t> Overview</a:t>
            </a:r>
          </a:p>
          <a:p>
            <a:pPr marL="285750" indent="-285750">
              <a:buFont typeface="Wingdings" panose="05000000000000000000" pitchFamily="2" charset="2"/>
              <a:buChar char="Ø"/>
            </a:pPr>
            <a:endParaRPr lang="en-US" sz="2000" b="1" dirty="0">
              <a:solidFill>
                <a:srgbClr val="002060"/>
              </a:solidFill>
            </a:endParaRPr>
          </a:p>
          <a:p>
            <a:pPr marL="285750" indent="-285750">
              <a:buFont typeface="Wingdings" panose="05000000000000000000" pitchFamily="2" charset="2"/>
              <a:buChar char="Ø"/>
            </a:pPr>
            <a:r>
              <a:rPr lang="en-US" sz="2000" b="1" dirty="0">
                <a:solidFill>
                  <a:srgbClr val="002060"/>
                </a:solidFill>
              </a:rPr>
              <a:t>Development</a:t>
            </a:r>
          </a:p>
          <a:p>
            <a:pPr marL="742950" lvl="1" indent="-285750">
              <a:buFont typeface="Wingdings" panose="05000000000000000000" pitchFamily="2" charset="2"/>
              <a:buChar char="Ø"/>
            </a:pPr>
            <a:r>
              <a:rPr lang="en-US" sz="2000" dirty="0">
                <a:solidFill>
                  <a:srgbClr val="002060"/>
                </a:solidFill>
              </a:rPr>
              <a:t>Coaches Training</a:t>
            </a:r>
          </a:p>
          <a:p>
            <a:pPr marL="742950" lvl="1" indent="-285750">
              <a:buFont typeface="Wingdings" panose="05000000000000000000" pitchFamily="2" charset="2"/>
              <a:buChar char="Ø"/>
            </a:pPr>
            <a:r>
              <a:rPr lang="en-US" sz="2000" dirty="0">
                <a:solidFill>
                  <a:srgbClr val="002060"/>
                </a:solidFill>
              </a:rPr>
              <a:t>Friday night Clinics (U10, U12, U14)</a:t>
            </a: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433389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anim calcmode="lin" valueType="num">
                                      <p:cBhvr>
                                        <p:cTn id="1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1000"/>
                                        <p:tgtEl>
                                          <p:spTgt spid="4">
                                            <p:txEl>
                                              <p:pRg st="3" end="3"/>
                                            </p:txEl>
                                          </p:spTgt>
                                        </p:tgtEl>
                                      </p:cBhvr>
                                    </p:animEffect>
                                    <p:anim calcmode="lin" valueType="num">
                                      <p:cBhvr>
                                        <p:cTn id="23"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4">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1000"/>
                                        <p:tgtEl>
                                          <p:spTgt spid="4">
                                            <p:txEl>
                                              <p:pRg st="5" end="5"/>
                                            </p:txEl>
                                          </p:spTgt>
                                        </p:tgtEl>
                                      </p:cBhvr>
                                    </p:animEffect>
                                    <p:anim calcmode="lin" valueType="num">
                                      <p:cBhvr>
                                        <p:cTn id="28"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5" end="5"/>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Effect transition="in" filter="fade">
                                      <p:cBhvr>
                                        <p:cTn id="32" dur="1000"/>
                                        <p:tgtEl>
                                          <p:spTgt spid="4">
                                            <p:txEl>
                                              <p:pRg st="6" end="6"/>
                                            </p:txEl>
                                          </p:spTgt>
                                        </p:tgtEl>
                                      </p:cBhvr>
                                    </p:animEffect>
                                    <p:anim calcmode="lin" valueType="num">
                                      <p:cBhvr>
                                        <p:cTn id="3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4">
                                            <p:txEl>
                                              <p:pRg st="6" end="6"/>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4">
                                            <p:txEl>
                                              <p:pRg st="8" end="8"/>
                                            </p:txEl>
                                          </p:spTgt>
                                        </p:tgtEl>
                                        <p:attrNameLst>
                                          <p:attrName>style.visibility</p:attrName>
                                        </p:attrNameLst>
                                      </p:cBhvr>
                                      <p:to>
                                        <p:strVal val="visible"/>
                                      </p:to>
                                    </p:set>
                                    <p:animEffect transition="in" filter="fade">
                                      <p:cBhvr>
                                        <p:cTn id="37" dur="1000"/>
                                        <p:tgtEl>
                                          <p:spTgt spid="4">
                                            <p:txEl>
                                              <p:pRg st="8" end="8"/>
                                            </p:txEl>
                                          </p:spTgt>
                                        </p:tgtEl>
                                      </p:cBhvr>
                                    </p:animEffect>
                                    <p:anim calcmode="lin" valueType="num">
                                      <p:cBhvr>
                                        <p:cTn id="38"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39" dur="1000" fill="hold"/>
                                        <p:tgtEl>
                                          <p:spTgt spid="4">
                                            <p:txEl>
                                              <p:pRg st="8" end="8"/>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4">
                                            <p:txEl>
                                              <p:pRg st="10" end="10"/>
                                            </p:txEl>
                                          </p:spTgt>
                                        </p:tgtEl>
                                        <p:attrNameLst>
                                          <p:attrName>style.visibility</p:attrName>
                                        </p:attrNameLst>
                                      </p:cBhvr>
                                      <p:to>
                                        <p:strVal val="visible"/>
                                      </p:to>
                                    </p:set>
                                    <p:animEffect transition="in" filter="fade">
                                      <p:cBhvr>
                                        <p:cTn id="42" dur="1000"/>
                                        <p:tgtEl>
                                          <p:spTgt spid="4">
                                            <p:txEl>
                                              <p:pRg st="10" end="10"/>
                                            </p:txEl>
                                          </p:spTgt>
                                        </p:tgtEl>
                                      </p:cBhvr>
                                    </p:animEffect>
                                    <p:anim calcmode="lin" valueType="num">
                                      <p:cBhvr>
                                        <p:cTn id="43" dur="1000" fill="hold"/>
                                        <p:tgtEl>
                                          <p:spTgt spid="4">
                                            <p:txEl>
                                              <p:pRg st="10" end="10"/>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10" end="10"/>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4">
                                            <p:txEl>
                                              <p:pRg st="11" end="11"/>
                                            </p:txEl>
                                          </p:spTgt>
                                        </p:tgtEl>
                                        <p:attrNameLst>
                                          <p:attrName>style.visibility</p:attrName>
                                        </p:attrNameLst>
                                      </p:cBhvr>
                                      <p:to>
                                        <p:strVal val="visible"/>
                                      </p:to>
                                    </p:set>
                                    <p:animEffect transition="in" filter="fade">
                                      <p:cBhvr>
                                        <p:cTn id="47" dur="1000"/>
                                        <p:tgtEl>
                                          <p:spTgt spid="4">
                                            <p:txEl>
                                              <p:pRg st="11" end="11"/>
                                            </p:txEl>
                                          </p:spTgt>
                                        </p:tgtEl>
                                      </p:cBhvr>
                                    </p:animEffect>
                                    <p:anim calcmode="lin" valueType="num">
                                      <p:cBhvr>
                                        <p:cTn id="48" dur="1000" fill="hold"/>
                                        <p:tgtEl>
                                          <p:spTgt spid="4">
                                            <p:txEl>
                                              <p:pRg st="11" end="11"/>
                                            </p:txEl>
                                          </p:spTgt>
                                        </p:tgtEl>
                                        <p:attrNameLst>
                                          <p:attrName>ppt_x</p:attrName>
                                        </p:attrNameLst>
                                      </p:cBhvr>
                                      <p:tavLst>
                                        <p:tav tm="0">
                                          <p:val>
                                            <p:strVal val="#ppt_x"/>
                                          </p:val>
                                        </p:tav>
                                        <p:tav tm="100000">
                                          <p:val>
                                            <p:strVal val="#ppt_x"/>
                                          </p:val>
                                        </p:tav>
                                      </p:tavLst>
                                    </p:anim>
                                    <p:anim calcmode="lin" valueType="num">
                                      <p:cBhvr>
                                        <p:cTn id="49" dur="1000" fill="hold"/>
                                        <p:tgtEl>
                                          <p:spTgt spid="4">
                                            <p:txEl>
                                              <p:pRg st="11" end="11"/>
                                            </p:txEl>
                                          </p:spTgt>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4">
                                            <p:txEl>
                                              <p:pRg st="12" end="12"/>
                                            </p:txEl>
                                          </p:spTgt>
                                        </p:tgtEl>
                                        <p:attrNameLst>
                                          <p:attrName>style.visibility</p:attrName>
                                        </p:attrNameLst>
                                      </p:cBhvr>
                                      <p:to>
                                        <p:strVal val="visible"/>
                                      </p:to>
                                    </p:set>
                                    <p:animEffect transition="in" filter="fade">
                                      <p:cBhvr>
                                        <p:cTn id="52" dur="1000"/>
                                        <p:tgtEl>
                                          <p:spTgt spid="4">
                                            <p:txEl>
                                              <p:pRg st="12" end="12"/>
                                            </p:txEl>
                                          </p:spTgt>
                                        </p:tgtEl>
                                      </p:cBhvr>
                                    </p:animEffect>
                                    <p:anim calcmode="lin" valueType="num">
                                      <p:cBhvr>
                                        <p:cTn id="53" dur="1000" fill="hold"/>
                                        <p:tgtEl>
                                          <p:spTgt spid="4">
                                            <p:txEl>
                                              <p:pRg st="12" end="12"/>
                                            </p:txEl>
                                          </p:spTgt>
                                        </p:tgtEl>
                                        <p:attrNameLst>
                                          <p:attrName>ppt_x</p:attrName>
                                        </p:attrNameLst>
                                      </p:cBhvr>
                                      <p:tavLst>
                                        <p:tav tm="0">
                                          <p:val>
                                            <p:strVal val="#ppt_x"/>
                                          </p:val>
                                        </p:tav>
                                        <p:tav tm="100000">
                                          <p:val>
                                            <p:strVal val="#ppt_x"/>
                                          </p:val>
                                        </p:tav>
                                      </p:tavLst>
                                    </p:anim>
                                    <p:anim calcmode="lin" valueType="num">
                                      <p:cBhvr>
                                        <p:cTn id="54" dur="1000" fill="hold"/>
                                        <p:tgtEl>
                                          <p:spTgt spid="4">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32B2F-5AB4-437B-B37B-B5C48E009D77}"/>
              </a:ext>
            </a:extLst>
          </p:cNvPr>
          <p:cNvSpPr>
            <a:spLocks noGrp="1"/>
          </p:cNvSpPr>
          <p:nvPr>
            <p:ph type="ctrTitle"/>
          </p:nvPr>
        </p:nvSpPr>
        <p:spPr/>
        <p:txBody>
          <a:bodyPr>
            <a:normAutofit/>
          </a:bodyPr>
          <a:lstStyle/>
          <a:p>
            <a:r>
              <a:rPr lang="en-US" dirty="0"/>
              <a:t>Administrative Topics</a:t>
            </a:r>
          </a:p>
        </p:txBody>
      </p:sp>
      <p:pic>
        <p:nvPicPr>
          <p:cNvPr id="6" name="Picture 5">
            <a:extLst>
              <a:ext uri="{FF2B5EF4-FFF2-40B4-BE49-F238E27FC236}">
                <a16:creationId xmlns:a16="http://schemas.microsoft.com/office/drawing/2014/main" id="{05C2B9D3-989D-4CC6-9048-CCAC988FF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1723223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dirty="0">
                <a:solidFill>
                  <a:srgbClr val="002060"/>
                </a:solidFill>
              </a:rPr>
              <a:t>CORI/Concussion &amp; Abuse Training</a:t>
            </a:r>
          </a:p>
        </p:txBody>
      </p:sp>
      <p:sp>
        <p:nvSpPr>
          <p:cNvPr id="4" name="TextBox 3">
            <a:extLst>
              <a:ext uri="{FF2B5EF4-FFF2-40B4-BE49-F238E27FC236}">
                <a16:creationId xmlns:a16="http://schemas.microsoft.com/office/drawing/2014/main" id="{CA8013B1-2E6E-4F3E-A564-C72C8CA45F0B}"/>
              </a:ext>
            </a:extLst>
          </p:cNvPr>
          <p:cNvSpPr txBox="1"/>
          <p:nvPr/>
        </p:nvSpPr>
        <p:spPr>
          <a:xfrm>
            <a:off x="615888" y="1727766"/>
            <a:ext cx="10982632" cy="2246769"/>
          </a:xfrm>
          <a:prstGeom prst="rect">
            <a:avLst/>
          </a:prstGeom>
          <a:noFill/>
        </p:spPr>
        <p:txBody>
          <a:bodyPr wrap="square" rtlCol="0">
            <a:spAutoFit/>
          </a:bodyPr>
          <a:lstStyle/>
          <a:p>
            <a:pPr marL="285750" indent="-285750">
              <a:buFont typeface="Wingdings" panose="05000000000000000000" pitchFamily="2" charset="2"/>
              <a:buChar char="Ø"/>
            </a:pPr>
            <a:r>
              <a:rPr lang="en-US" sz="2000" dirty="0">
                <a:solidFill>
                  <a:srgbClr val="002060"/>
                </a:solidFill>
              </a:rPr>
              <a:t>Online through Stack Sports Connect – email link from Helen Murphy/Registrar</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Mandatory to complete before start of season – takes approx. 2 hours</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CORI badges from Spring 2019 will be used until new badges can be printed at the end of September.  New coaches will receive a coaches card with a green sticker on the bottom – must display that at all games</a:t>
            </a: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28968009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1000"/>
                                        <p:tgtEl>
                                          <p:spTgt spid="4">
                                            <p:txEl>
                                              <p:pRg st="2" end="2"/>
                                            </p:txEl>
                                          </p:spTgt>
                                        </p:tgtEl>
                                      </p:cBhvr>
                                    </p:animEffect>
                                    <p:anim calcmode="lin" valueType="num">
                                      <p:cBhvr>
                                        <p:cTn id="1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1000"/>
                                        <p:tgtEl>
                                          <p:spTgt spid="4">
                                            <p:txEl>
                                              <p:pRg st="4" end="4"/>
                                            </p:txEl>
                                          </p:spTgt>
                                        </p:tgtEl>
                                      </p:cBhvr>
                                    </p:animEffect>
                                    <p:anim calcmode="lin" valueType="num">
                                      <p:cBhvr>
                                        <p:cTn id="1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sz="4100" dirty="0">
                <a:solidFill>
                  <a:srgbClr val="002060"/>
                </a:solidFill>
              </a:rPr>
              <a:t>Zero Tolerance Policy (Rule 21 MYSL)</a:t>
            </a:r>
          </a:p>
        </p:txBody>
      </p:sp>
      <p:sp>
        <p:nvSpPr>
          <p:cNvPr id="4" name="TextBox 3">
            <a:extLst>
              <a:ext uri="{FF2B5EF4-FFF2-40B4-BE49-F238E27FC236}">
                <a16:creationId xmlns:a16="http://schemas.microsoft.com/office/drawing/2014/main" id="{CA8013B1-2E6E-4F3E-A564-C72C8CA45F0B}"/>
              </a:ext>
            </a:extLst>
          </p:cNvPr>
          <p:cNvSpPr txBox="1"/>
          <p:nvPr/>
        </p:nvSpPr>
        <p:spPr>
          <a:xfrm>
            <a:off x="615888" y="1234441"/>
            <a:ext cx="10982632" cy="5632311"/>
          </a:xfrm>
          <a:prstGeom prst="rect">
            <a:avLst/>
          </a:prstGeom>
          <a:noFill/>
        </p:spPr>
        <p:txBody>
          <a:bodyPr wrap="square" rtlCol="0">
            <a:spAutoFit/>
          </a:bodyPr>
          <a:lstStyle/>
          <a:p>
            <a:pPr marL="285750" indent="-285750">
              <a:buFont typeface="Wingdings" panose="05000000000000000000" pitchFamily="2" charset="2"/>
              <a:buChar char="Ø"/>
            </a:pPr>
            <a:r>
              <a:rPr lang="en-US" dirty="0">
                <a:solidFill>
                  <a:srgbClr val="002060"/>
                </a:solidFill>
              </a:rPr>
              <a:t>It is the responsibility of ALL coaches to maintain the highest standards of conduct for themselves, their players and spectators (supporters) in all matches. Abusive and obscene language, violent play, violent conduct, fighting, harassment, intimidation/ taunting, racial or ethnic slurs and other behavior detrimental to the game will not be tolerated. A coach’s responsibility for referee support and spectator control includes the times prior to, during and after the game at the field and surrounding areas. Failure to do so will undermine the referee's authority and has the potential of creating a hostile environment for players, the referee and all other participants and spectators</a:t>
            </a:r>
          </a:p>
          <a:p>
            <a:pPr marL="285750" indent="-285750">
              <a:buFont typeface="Wingdings" panose="05000000000000000000" pitchFamily="2" charset="2"/>
              <a:buChar char="Ø"/>
            </a:pPr>
            <a:endParaRPr lang="en-US" dirty="0">
              <a:solidFill>
                <a:srgbClr val="002060"/>
              </a:solidFill>
            </a:endParaRPr>
          </a:p>
          <a:p>
            <a:pPr marL="285750" indent="-285750">
              <a:buFont typeface="Wingdings" panose="05000000000000000000" pitchFamily="2" charset="2"/>
              <a:buChar char="Ø"/>
            </a:pPr>
            <a:r>
              <a:rPr lang="en-US" dirty="0">
                <a:solidFill>
                  <a:srgbClr val="002060"/>
                </a:solidFill>
              </a:rPr>
              <a:t>Therefore, the basic policy is that persons responsible for a team and spectators will not address the referee at all during the play of the game.</a:t>
            </a:r>
          </a:p>
          <a:p>
            <a:pPr marL="742950" lvl="1" indent="-285750">
              <a:buFont typeface="Wingdings" panose="05000000000000000000" pitchFamily="2" charset="2"/>
              <a:buChar char="Ø"/>
            </a:pPr>
            <a:endParaRPr lang="en-US" dirty="0">
              <a:solidFill>
                <a:srgbClr val="002060"/>
              </a:solidFill>
            </a:endParaRPr>
          </a:p>
          <a:p>
            <a:pPr marL="742950" lvl="1" indent="-285750">
              <a:buFont typeface="Wingdings" panose="05000000000000000000" pitchFamily="2" charset="2"/>
              <a:buChar char="Ø"/>
            </a:pPr>
            <a:r>
              <a:rPr lang="en-US" dirty="0">
                <a:solidFill>
                  <a:srgbClr val="002060"/>
                </a:solidFill>
              </a:rPr>
              <a:t>Exceptions for persons responsible for a team (Coaches and Assistant Coaches) During the game:</a:t>
            </a:r>
          </a:p>
          <a:p>
            <a:pPr marL="1200150" lvl="2" indent="-285750">
              <a:buFont typeface="Wingdings" panose="05000000000000000000" pitchFamily="2" charset="2"/>
              <a:buChar char="Ø"/>
            </a:pPr>
            <a:r>
              <a:rPr lang="en-US" dirty="0">
                <a:solidFill>
                  <a:srgbClr val="002060"/>
                </a:solidFill>
              </a:rPr>
              <a:t>Responding to a referee initiating communication</a:t>
            </a:r>
          </a:p>
          <a:p>
            <a:pPr marL="1200150" lvl="2" indent="-285750">
              <a:buFont typeface="Wingdings" panose="05000000000000000000" pitchFamily="2" charset="2"/>
              <a:buChar char="Ø"/>
            </a:pPr>
            <a:r>
              <a:rPr lang="en-US" dirty="0">
                <a:solidFill>
                  <a:srgbClr val="002060"/>
                </a:solidFill>
              </a:rPr>
              <a:t>Making Substitutions</a:t>
            </a:r>
          </a:p>
          <a:p>
            <a:pPr marL="1200150" lvl="2" indent="-285750">
              <a:buFont typeface="Wingdings" panose="05000000000000000000" pitchFamily="2" charset="2"/>
              <a:buChar char="Ø"/>
            </a:pPr>
            <a:r>
              <a:rPr lang="en-US" dirty="0">
                <a:solidFill>
                  <a:srgbClr val="002060"/>
                </a:solidFill>
              </a:rPr>
              <a:t>Pointing out emergencies or safety issues</a:t>
            </a:r>
          </a:p>
          <a:p>
            <a:pPr marL="742950" lvl="1" indent="-285750">
              <a:buFont typeface="Wingdings" panose="05000000000000000000" pitchFamily="2" charset="2"/>
              <a:buChar char="Ø"/>
            </a:pPr>
            <a:endParaRPr lang="en-US" dirty="0">
              <a:solidFill>
                <a:srgbClr val="002060"/>
              </a:solidFill>
            </a:endParaRPr>
          </a:p>
          <a:p>
            <a:pPr marL="742950" lvl="1" indent="-285750">
              <a:buFont typeface="Wingdings" panose="05000000000000000000" pitchFamily="2" charset="2"/>
              <a:buChar char="Ø"/>
            </a:pPr>
            <a:r>
              <a:rPr lang="en-US" dirty="0">
                <a:solidFill>
                  <a:srgbClr val="002060"/>
                </a:solidFill>
              </a:rPr>
              <a:t>Exceptions for Spectators: During the game:</a:t>
            </a:r>
          </a:p>
          <a:p>
            <a:pPr marL="1200150" lvl="2" indent="-285750">
              <a:buFont typeface="Wingdings" panose="05000000000000000000" pitchFamily="2" charset="2"/>
              <a:buChar char="Ø"/>
            </a:pPr>
            <a:r>
              <a:rPr lang="en-US" dirty="0">
                <a:solidFill>
                  <a:srgbClr val="002060"/>
                </a:solidFill>
              </a:rPr>
              <a:t>Pointing out emergencies or safety issues </a:t>
            </a: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9076105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1000"/>
                                        <p:tgtEl>
                                          <p:spTgt spid="4">
                                            <p:txEl>
                                              <p:pRg st="2" end="2"/>
                                            </p:txEl>
                                          </p:spTgt>
                                        </p:tgtEl>
                                      </p:cBhvr>
                                    </p:animEffect>
                                    <p:anim calcmode="lin" valueType="num">
                                      <p:cBhvr>
                                        <p:cTn id="1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1000"/>
                                        <p:tgtEl>
                                          <p:spTgt spid="4">
                                            <p:txEl>
                                              <p:pRg st="4" end="4"/>
                                            </p:txEl>
                                          </p:spTgt>
                                        </p:tgtEl>
                                      </p:cBhvr>
                                    </p:animEffect>
                                    <p:anim calcmode="lin" valueType="num">
                                      <p:cBhvr>
                                        <p:cTn id="18"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4" end="4"/>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1000"/>
                                        <p:tgtEl>
                                          <p:spTgt spid="4">
                                            <p:txEl>
                                              <p:pRg st="5" end="5"/>
                                            </p:txEl>
                                          </p:spTgt>
                                        </p:tgtEl>
                                      </p:cBhvr>
                                    </p:animEffect>
                                    <p:anim calcmode="lin" valueType="num">
                                      <p:cBhvr>
                                        <p:cTn id="23"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24" dur="1000" fill="hold"/>
                                        <p:tgtEl>
                                          <p:spTgt spid="4">
                                            <p:txEl>
                                              <p:pRg st="5" end="5"/>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fade">
                                      <p:cBhvr>
                                        <p:cTn id="27" dur="1000"/>
                                        <p:tgtEl>
                                          <p:spTgt spid="4">
                                            <p:txEl>
                                              <p:pRg st="6" end="6"/>
                                            </p:txEl>
                                          </p:spTgt>
                                        </p:tgtEl>
                                      </p:cBhvr>
                                    </p:animEffect>
                                    <p:anim calcmode="lin" valueType="num">
                                      <p:cBhvr>
                                        <p:cTn id="28"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6" end="6"/>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4">
                                            <p:txEl>
                                              <p:pRg st="7" end="7"/>
                                            </p:txEl>
                                          </p:spTgt>
                                        </p:tgtEl>
                                        <p:attrNameLst>
                                          <p:attrName>style.visibility</p:attrName>
                                        </p:attrNameLst>
                                      </p:cBhvr>
                                      <p:to>
                                        <p:strVal val="visible"/>
                                      </p:to>
                                    </p:set>
                                    <p:animEffect transition="in" filter="fade">
                                      <p:cBhvr>
                                        <p:cTn id="32" dur="1000"/>
                                        <p:tgtEl>
                                          <p:spTgt spid="4">
                                            <p:txEl>
                                              <p:pRg st="7" end="7"/>
                                            </p:txEl>
                                          </p:spTgt>
                                        </p:tgtEl>
                                      </p:cBhvr>
                                    </p:animEffect>
                                    <p:anim calcmode="lin" valueType="num">
                                      <p:cBhvr>
                                        <p:cTn id="33"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34" dur="1000" fill="hold"/>
                                        <p:tgtEl>
                                          <p:spTgt spid="4">
                                            <p:txEl>
                                              <p:pRg st="7" end="7"/>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4">
                                            <p:txEl>
                                              <p:pRg st="9" end="9"/>
                                            </p:txEl>
                                          </p:spTgt>
                                        </p:tgtEl>
                                        <p:attrNameLst>
                                          <p:attrName>style.visibility</p:attrName>
                                        </p:attrNameLst>
                                      </p:cBhvr>
                                      <p:to>
                                        <p:strVal val="visible"/>
                                      </p:to>
                                    </p:set>
                                    <p:animEffect transition="in" filter="fade">
                                      <p:cBhvr>
                                        <p:cTn id="37" dur="1000"/>
                                        <p:tgtEl>
                                          <p:spTgt spid="4">
                                            <p:txEl>
                                              <p:pRg st="9" end="9"/>
                                            </p:txEl>
                                          </p:spTgt>
                                        </p:tgtEl>
                                      </p:cBhvr>
                                    </p:animEffect>
                                    <p:anim calcmode="lin" valueType="num">
                                      <p:cBhvr>
                                        <p:cTn id="38" dur="1000" fill="hold"/>
                                        <p:tgtEl>
                                          <p:spTgt spid="4">
                                            <p:txEl>
                                              <p:pRg st="9" end="9"/>
                                            </p:txEl>
                                          </p:spTgt>
                                        </p:tgtEl>
                                        <p:attrNameLst>
                                          <p:attrName>ppt_x</p:attrName>
                                        </p:attrNameLst>
                                      </p:cBhvr>
                                      <p:tavLst>
                                        <p:tav tm="0">
                                          <p:val>
                                            <p:strVal val="#ppt_x"/>
                                          </p:val>
                                        </p:tav>
                                        <p:tav tm="100000">
                                          <p:val>
                                            <p:strVal val="#ppt_x"/>
                                          </p:val>
                                        </p:tav>
                                      </p:tavLst>
                                    </p:anim>
                                    <p:anim calcmode="lin" valueType="num">
                                      <p:cBhvr>
                                        <p:cTn id="39" dur="1000" fill="hold"/>
                                        <p:tgtEl>
                                          <p:spTgt spid="4">
                                            <p:txEl>
                                              <p:pRg st="9" end="9"/>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4">
                                            <p:txEl>
                                              <p:pRg st="10" end="10"/>
                                            </p:txEl>
                                          </p:spTgt>
                                        </p:tgtEl>
                                        <p:attrNameLst>
                                          <p:attrName>style.visibility</p:attrName>
                                        </p:attrNameLst>
                                      </p:cBhvr>
                                      <p:to>
                                        <p:strVal val="visible"/>
                                      </p:to>
                                    </p:set>
                                    <p:animEffect transition="in" filter="fade">
                                      <p:cBhvr>
                                        <p:cTn id="42" dur="1000"/>
                                        <p:tgtEl>
                                          <p:spTgt spid="4">
                                            <p:txEl>
                                              <p:pRg st="10" end="10"/>
                                            </p:txEl>
                                          </p:spTgt>
                                        </p:tgtEl>
                                      </p:cBhvr>
                                    </p:animEffect>
                                    <p:anim calcmode="lin" valueType="num">
                                      <p:cBhvr>
                                        <p:cTn id="43" dur="1000" fill="hold"/>
                                        <p:tgtEl>
                                          <p:spTgt spid="4">
                                            <p:txEl>
                                              <p:pRg st="10" end="10"/>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dirty="0">
                <a:solidFill>
                  <a:srgbClr val="002060"/>
                </a:solidFill>
              </a:rPr>
              <a:t>Middlesex Rule Changes</a:t>
            </a:r>
          </a:p>
        </p:txBody>
      </p:sp>
      <p:sp>
        <p:nvSpPr>
          <p:cNvPr id="4" name="TextBox 3">
            <a:extLst>
              <a:ext uri="{FF2B5EF4-FFF2-40B4-BE49-F238E27FC236}">
                <a16:creationId xmlns:a16="http://schemas.microsoft.com/office/drawing/2014/main" id="{CA8013B1-2E6E-4F3E-A564-C72C8CA45F0B}"/>
              </a:ext>
            </a:extLst>
          </p:cNvPr>
          <p:cNvSpPr txBox="1"/>
          <p:nvPr/>
        </p:nvSpPr>
        <p:spPr>
          <a:xfrm>
            <a:off x="615888" y="1727766"/>
            <a:ext cx="10982632" cy="1015663"/>
          </a:xfrm>
          <a:prstGeom prst="rect">
            <a:avLst/>
          </a:prstGeom>
          <a:noFill/>
        </p:spPr>
        <p:txBody>
          <a:bodyPr wrap="square" rtlCol="0">
            <a:spAutoFit/>
          </a:bodyPr>
          <a:lstStyle/>
          <a:p>
            <a:pPr marL="285750" indent="-285750">
              <a:buFont typeface="Wingdings" panose="05000000000000000000" pitchFamily="2" charset="2"/>
              <a:buChar char="Ø"/>
            </a:pPr>
            <a:r>
              <a:rPr lang="en-US" sz="2000" dirty="0">
                <a:solidFill>
                  <a:srgbClr val="002060"/>
                </a:solidFill>
              </a:rPr>
              <a:t>Substitutions can now be done on any stoppage in play</a:t>
            </a:r>
          </a:p>
          <a:p>
            <a:pPr marL="285750" indent="-285750">
              <a:buFont typeface="Wingdings" panose="05000000000000000000" pitchFamily="2" charset="2"/>
              <a:buChar char="Ø"/>
            </a:pPr>
            <a:endParaRPr lang="en-US" sz="2000" dirty="0">
              <a:solidFill>
                <a:srgbClr val="002060"/>
              </a:solidFill>
            </a:endParaRPr>
          </a:p>
          <a:p>
            <a:pPr marL="285750" indent="-285750">
              <a:buFont typeface="Wingdings" panose="05000000000000000000" pitchFamily="2" charset="2"/>
              <a:buChar char="Ø"/>
            </a:pPr>
            <a:r>
              <a:rPr lang="en-US" sz="2000" dirty="0">
                <a:solidFill>
                  <a:srgbClr val="002060"/>
                </a:solidFill>
              </a:rPr>
              <a:t>Middlesex Rule Book will be updated and available next week for the official wording</a:t>
            </a: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10423583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1000"/>
                                        <p:tgtEl>
                                          <p:spTgt spid="4">
                                            <p:txEl>
                                              <p:pRg st="2" end="2"/>
                                            </p:txEl>
                                          </p:spTgt>
                                        </p:tgtEl>
                                      </p:cBhvr>
                                    </p:animEffect>
                                    <p:anim calcmode="lin" valueType="num">
                                      <p:cBhvr>
                                        <p:cTn id="13"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32B2F-5AB4-437B-B37B-B5C48E009D77}"/>
              </a:ext>
            </a:extLst>
          </p:cNvPr>
          <p:cNvSpPr>
            <a:spLocks noGrp="1"/>
          </p:cNvSpPr>
          <p:nvPr>
            <p:ph type="ctrTitle"/>
          </p:nvPr>
        </p:nvSpPr>
        <p:spPr/>
        <p:txBody>
          <a:bodyPr>
            <a:normAutofit/>
          </a:bodyPr>
          <a:lstStyle/>
          <a:p>
            <a:r>
              <a:rPr lang="en-US" dirty="0"/>
              <a:t>Events</a:t>
            </a:r>
          </a:p>
        </p:txBody>
      </p:sp>
      <p:pic>
        <p:nvPicPr>
          <p:cNvPr id="6" name="Picture 5">
            <a:extLst>
              <a:ext uri="{FF2B5EF4-FFF2-40B4-BE49-F238E27FC236}">
                <a16:creationId xmlns:a16="http://schemas.microsoft.com/office/drawing/2014/main" id="{05C2B9D3-989D-4CC6-9048-CCAC988FF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463719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5DEED-ECFA-4F1E-92D8-007460E84065}"/>
              </a:ext>
            </a:extLst>
          </p:cNvPr>
          <p:cNvSpPr>
            <a:spLocks noGrp="1"/>
          </p:cNvSpPr>
          <p:nvPr>
            <p:ph type="title"/>
          </p:nvPr>
        </p:nvSpPr>
        <p:spPr/>
        <p:txBody>
          <a:bodyPr/>
          <a:lstStyle/>
          <a:p>
            <a:r>
              <a:rPr lang="en-US" dirty="0">
                <a:solidFill>
                  <a:srgbClr val="002060"/>
                </a:solidFill>
              </a:rPr>
              <a:t>MYSA Night at the Revs</a:t>
            </a:r>
          </a:p>
        </p:txBody>
      </p:sp>
      <p:pic>
        <p:nvPicPr>
          <p:cNvPr id="5" name="Picture 4">
            <a:extLst>
              <a:ext uri="{FF2B5EF4-FFF2-40B4-BE49-F238E27FC236}">
                <a16:creationId xmlns:a16="http://schemas.microsoft.com/office/drawing/2014/main" id="{ACC5F1FB-E75C-49B2-A438-A7FE9F375E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pic>
        <p:nvPicPr>
          <p:cNvPr id="3" name="Picture 2">
            <a:extLst>
              <a:ext uri="{FF2B5EF4-FFF2-40B4-BE49-F238E27FC236}">
                <a16:creationId xmlns:a16="http://schemas.microsoft.com/office/drawing/2014/main" id="{B45CAB99-F7B3-4344-960B-32D9786AAC01}"/>
              </a:ext>
            </a:extLst>
          </p:cNvPr>
          <p:cNvPicPr>
            <a:picLocks noChangeAspect="1"/>
          </p:cNvPicPr>
          <p:nvPr/>
        </p:nvPicPr>
        <p:blipFill>
          <a:blip r:embed="rId3"/>
          <a:stretch>
            <a:fillRect/>
          </a:stretch>
        </p:blipFill>
        <p:spPr>
          <a:xfrm>
            <a:off x="2475548" y="1234441"/>
            <a:ext cx="7662862" cy="5612130"/>
          </a:xfrm>
          <a:prstGeom prst="rect">
            <a:avLst/>
          </a:prstGeom>
        </p:spPr>
      </p:pic>
    </p:spTree>
    <p:extLst>
      <p:ext uri="{BB962C8B-B14F-4D97-AF65-F5344CB8AC3E}">
        <p14:creationId xmlns:p14="http://schemas.microsoft.com/office/powerpoint/2010/main" val="20555887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32B2F-5AB4-437B-B37B-B5C48E009D77}"/>
              </a:ext>
            </a:extLst>
          </p:cNvPr>
          <p:cNvSpPr>
            <a:spLocks noGrp="1"/>
          </p:cNvSpPr>
          <p:nvPr>
            <p:ph type="ctrTitle"/>
          </p:nvPr>
        </p:nvSpPr>
        <p:spPr/>
        <p:txBody>
          <a:bodyPr>
            <a:normAutofit/>
          </a:bodyPr>
          <a:lstStyle/>
          <a:p>
            <a:r>
              <a:rPr lang="en-US" dirty="0" err="1"/>
              <a:t>Sportsmanager</a:t>
            </a:r>
            <a:r>
              <a:rPr lang="en-US" dirty="0"/>
              <a:t> Overview</a:t>
            </a:r>
          </a:p>
        </p:txBody>
      </p:sp>
      <p:pic>
        <p:nvPicPr>
          <p:cNvPr id="6" name="Picture 5">
            <a:extLst>
              <a:ext uri="{FF2B5EF4-FFF2-40B4-BE49-F238E27FC236}">
                <a16:creationId xmlns:a16="http://schemas.microsoft.com/office/drawing/2014/main" id="{05C2B9D3-989D-4CC6-9048-CCAC988FF4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05039" y="1"/>
            <a:ext cx="1186962" cy="1234440"/>
          </a:xfrm>
          <a:prstGeom prst="rect">
            <a:avLst/>
          </a:prstGeom>
        </p:spPr>
      </p:pic>
    </p:spTree>
    <p:extLst>
      <p:ext uri="{BB962C8B-B14F-4D97-AF65-F5344CB8AC3E}">
        <p14:creationId xmlns:p14="http://schemas.microsoft.com/office/powerpoint/2010/main" val="31498868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330</TotalTime>
  <Words>520</Words>
  <Application>Microsoft Office PowerPoint</Application>
  <PresentationFormat>Widescreen</PresentationFormat>
  <Paragraphs>87</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Century Gothic</vt:lpstr>
      <vt:lpstr>Wingdings</vt:lpstr>
      <vt:lpstr>Wingdings 3</vt:lpstr>
      <vt:lpstr>Ion</vt:lpstr>
      <vt:lpstr>Malden Youth Soccer Association</vt:lpstr>
      <vt:lpstr>Agenda</vt:lpstr>
      <vt:lpstr>Administrative Topics</vt:lpstr>
      <vt:lpstr>CORI/Concussion &amp; Abuse Training</vt:lpstr>
      <vt:lpstr>Zero Tolerance Policy (Rule 21 MYSL)</vt:lpstr>
      <vt:lpstr>Middlesex Rule Changes</vt:lpstr>
      <vt:lpstr>Events</vt:lpstr>
      <vt:lpstr>MYSA Night at the Revs</vt:lpstr>
      <vt:lpstr>Sportsmanager Overview</vt:lpstr>
      <vt:lpstr>Sportsmanager Overview</vt:lpstr>
      <vt:lpstr>Development</vt:lpstr>
      <vt:lpstr>Coaches Training Sessions</vt:lpstr>
      <vt:lpstr>Friday Night Clinics (U10, U12, U14)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Malden Youth Soccer Association</dc:title>
  <dc:creator>Hamelin, Jason</dc:creator>
  <cp:lastModifiedBy>Hamelin, Jason</cp:lastModifiedBy>
  <cp:revision>28</cp:revision>
  <dcterms:created xsi:type="dcterms:W3CDTF">2019-07-25T19:50:44Z</dcterms:created>
  <dcterms:modified xsi:type="dcterms:W3CDTF">2019-08-20T02:29:37Z</dcterms:modified>
</cp:coreProperties>
</file>