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 id="2147483795" r:id="rId2"/>
  </p:sldMasterIdLst>
  <p:sldIdLst>
    <p:sldId id="256" r:id="rId3"/>
    <p:sldId id="261" r:id="rId4"/>
    <p:sldId id="267" r:id="rId5"/>
    <p:sldId id="257" r:id="rId6"/>
    <p:sldId id="262" r:id="rId7"/>
    <p:sldId id="263" r:id="rId8"/>
    <p:sldId id="268" r:id="rId9"/>
    <p:sldId id="264" r:id="rId10"/>
    <p:sldId id="265" r:id="rId11"/>
    <p:sldId id="269" r:id="rId12"/>
    <p:sldId id="273" r:id="rId13"/>
    <p:sldId id="272" r:id="rId14"/>
    <p:sldId id="274" r:id="rId15"/>
    <p:sldId id="275" r:id="rId16"/>
    <p:sldId id="276" r:id="rId17"/>
    <p:sldId id="277" r:id="rId18"/>
    <p:sldId id="278" r:id="rId19"/>
    <p:sldId id="279" r:id="rId20"/>
    <p:sldId id="280" r:id="rId21"/>
    <p:sldId id="258" r:id="rId22"/>
    <p:sldId id="270" r:id="rId23"/>
    <p:sldId id="266" r:id="rId24"/>
    <p:sldId id="27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2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37914383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4054F-5C65-4843-8A40-358F9089C24D}" type="datetimeFigureOut">
              <a:rPr lang="en-US" smtClean="0"/>
              <a:t>8/21/2019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635091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47313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81465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725182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04054F-5C65-4843-8A40-358F9089C24D}" type="datetimeFigureOut">
              <a:rPr lang="en-US" smtClean="0"/>
              <a:t>8/21/2019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245850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04054F-5C65-4843-8A40-358F9089C24D}" type="datetimeFigureOut">
              <a:rPr lang="en-US" smtClean="0"/>
              <a:t>8/21/2019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6767342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643367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16863458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104054F-5C65-4843-8A40-358F9089C24D}" type="datetimeFigureOut">
              <a:rPr lang="en-US" smtClean="0">
                <a:solidFill>
                  <a:prstClr val="white">
                    <a:tint val="75000"/>
                    <a:alpha val="60000"/>
                  </a:prstClr>
                </a:solidFill>
              </a:rPr>
              <a:pPr/>
              <a:t>8/21/2019</a:t>
            </a:fld>
            <a:endParaRPr lang="en-US">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CE89FE44-C784-47E2-9C2A-D65E56966868}"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8476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048729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36456189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4054F-5C65-4843-8A40-358F9089C24D}" type="datetimeFigureOut">
              <a:rPr lang="en-US" smtClean="0"/>
              <a:t>8/21/2019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23463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4054F-5C65-4843-8A40-358F9089C24D}" type="datetimeFigureOut">
              <a:rPr lang="en-US" smtClean="0"/>
              <a:t>8/21/2019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103683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104054F-5C65-4843-8A40-358F9089C24D}" type="datetimeFigureOut">
              <a:rPr lang="en-US" smtClean="0"/>
              <a:t>8/21/2019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458388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04054F-5C65-4843-8A40-358F9089C24D}" type="datetimeFigureOut">
              <a:rPr lang="en-US" smtClean="0"/>
              <a:t>8/21/2019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838647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104054F-5C65-4843-8A40-358F9089C24D}" type="datetimeFigureOut">
              <a:rPr lang="en-US" smtClean="0"/>
              <a:t>8/21/2019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69597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4054F-5C65-4843-8A40-358F9089C24D}" type="datetimeFigureOut">
              <a:rPr lang="en-US" smtClean="0"/>
              <a:t>8/21/2019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6963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04054F-5C65-4843-8A40-358F9089C24D}" type="datetimeFigureOut">
              <a:rPr lang="en-US" smtClean="0"/>
              <a:t>8/21/2019</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E89FE44-C784-47E2-9C2A-D65E56966868}" type="slidenum">
              <a:rPr lang="en-US" smtClean="0"/>
              <a:t>‹#›</a:t>
            </a:fld>
            <a:endParaRPr lang="en-US"/>
          </a:p>
        </p:txBody>
      </p:sp>
    </p:spTree>
    <p:extLst>
      <p:ext uri="{BB962C8B-B14F-4D97-AF65-F5344CB8AC3E}">
        <p14:creationId xmlns:p14="http://schemas.microsoft.com/office/powerpoint/2010/main" val="1601415098"/>
      </p:ext>
    </p:extLst>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04054F-5C65-4843-8A40-358F9089C24D}" type="datetimeFigureOut">
              <a:rPr lang="en-US" smtClean="0">
                <a:solidFill>
                  <a:prstClr val="white">
                    <a:tint val="75000"/>
                    <a:alpha val="60000"/>
                  </a:prstClr>
                </a:solidFill>
              </a:rPr>
              <a:pPr/>
              <a:t>8/21/2019</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E89FE44-C784-47E2-9C2A-D65E56966868}"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70224264"/>
      </p:ext>
    </p:extLst>
  </p:cSld>
  <p:clrMap bg1="dk1" tx1="lt1" bg2="dk2" tx2="lt2" accent1="accent1" accent2="accent2" accent3="accent3" accent4="accent4" accent5="accent5" accent6="accent6" hlink="hlink" folHlink="folHlink"/>
  <p:sldLayoutIdLst>
    <p:sldLayoutId id="2147483796"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learning.ussoccer.com/coach/courses/available/21/details/5" TargetMode="External"/><Relationship Id="rId2" Type="http://schemas.openxmlformats.org/officeDocument/2006/relationships/hyperlink" Target="https://learning.ussoccer.com/coach/courses/available/21/details/5073" TargetMode="External"/><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hyperlink" Target="https://learning.ussoccer.com/coach/courses/available/21/details/509" TargetMode="External"/><Relationship Id="rId4" Type="http://schemas.openxmlformats.org/officeDocument/2006/relationships/hyperlink" Target="https://learning.ussoccer.com/coach/courses/available/21/details/5100"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Malden Youth Soccer Association</a:t>
            </a:r>
          </a:p>
        </p:txBody>
      </p:sp>
      <p:sp>
        <p:nvSpPr>
          <p:cNvPr id="3" name="Subtitle 2">
            <a:extLst>
              <a:ext uri="{FF2B5EF4-FFF2-40B4-BE49-F238E27FC236}">
                <a16:creationId xmlns:a16="http://schemas.microsoft.com/office/drawing/2014/main" id="{8F040B50-189E-4E43-94C0-F0C5566F3F21}"/>
              </a:ext>
            </a:extLst>
          </p:cNvPr>
          <p:cNvSpPr>
            <a:spLocks noGrp="1"/>
          </p:cNvSpPr>
          <p:nvPr>
            <p:ph type="subTitle" idx="1"/>
          </p:nvPr>
        </p:nvSpPr>
        <p:spPr/>
        <p:txBody>
          <a:bodyPr>
            <a:normAutofit/>
          </a:bodyPr>
          <a:lstStyle/>
          <a:p>
            <a:r>
              <a:rPr lang="en-US" dirty="0">
                <a:solidFill>
                  <a:srgbClr val="FFE209"/>
                </a:solidFill>
              </a:rPr>
              <a:t>Coaches meeting</a:t>
            </a:r>
          </a:p>
          <a:p>
            <a:r>
              <a:rPr lang="en-US" dirty="0">
                <a:solidFill>
                  <a:srgbClr val="FFE209"/>
                </a:solidFill>
              </a:rPr>
              <a:t>August 22, 2019</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7099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fontScale="90000"/>
          </a:bodyPr>
          <a:lstStyle/>
          <a:p>
            <a:r>
              <a:rPr lang="en-US" dirty="0"/>
              <a:t>Logistics &amp; </a:t>
            </a:r>
            <a:r>
              <a:rPr lang="en-US" dirty="0" err="1"/>
              <a:t>Sportsmanager</a:t>
            </a:r>
            <a:r>
              <a:rPr lang="en-US" dirty="0"/>
              <a:t> Overview</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149886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a:xfrm>
            <a:off x="507538" y="215045"/>
            <a:ext cx="7136975" cy="868293"/>
          </a:xfrm>
        </p:spPr>
        <p:txBody>
          <a:bodyPr>
            <a:normAutofit/>
          </a:bodyPr>
          <a:lstStyle/>
          <a:p>
            <a:r>
              <a:rPr lang="en-US" sz="4400" b="1" dirty="0"/>
              <a:t>U14 Fall Season</a:t>
            </a:r>
            <a:endParaRPr lang="en-US" sz="2400" dirty="0"/>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
        <p:nvSpPr>
          <p:cNvPr id="4" name="TextBox 3"/>
          <p:cNvSpPr txBox="1"/>
          <p:nvPr/>
        </p:nvSpPr>
        <p:spPr>
          <a:xfrm>
            <a:off x="485563" y="2166664"/>
            <a:ext cx="10059878" cy="230832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1800" b="0" i="0" u="none" strike="noStrike" kern="1200" cap="none" spc="0" normalizeH="0" baseline="0" noProof="0" dirty="0">
                <a:ln>
                  <a:noFill/>
                </a:ln>
                <a:solidFill>
                  <a:prstClr val="white"/>
                </a:solidFill>
                <a:effectLst/>
                <a:uLnTx/>
                <a:uFillTx/>
                <a:latin typeface="Century Gothic"/>
                <a:ea typeface="+mn-ea"/>
                <a:cs typeface="+mn-cs"/>
              </a:rPr>
              <a:t> </a:t>
            </a:r>
            <a:r>
              <a:rPr kumimoji="0" lang="en-US" sz="2400" b="0" i="0" u="none" strike="noStrike" kern="1200" cap="none" spc="0" normalizeH="0" baseline="0" noProof="0" dirty="0">
                <a:ln>
                  <a:noFill/>
                </a:ln>
                <a:solidFill>
                  <a:prstClr val="white"/>
                </a:solidFill>
                <a:effectLst/>
                <a:uLnTx/>
                <a:uFillTx/>
                <a:latin typeface="Century Gothic"/>
                <a:ea typeface="+mn-ea"/>
                <a:cs typeface="+mn-cs"/>
              </a:rPr>
              <a:t>Good practices/Basic things to remember</a:t>
            </a:r>
            <a:br>
              <a:rPr kumimoji="0" lang="en-US" sz="2400" b="0" i="0" u="none" strike="noStrike" kern="1200" cap="none" spc="0" normalizeH="0" baseline="0" noProof="0" dirty="0">
                <a:ln>
                  <a:noFill/>
                </a:ln>
                <a:solidFill>
                  <a:prstClr val="white"/>
                </a:solidFill>
                <a:effectLst/>
                <a:uLnTx/>
                <a:uFillTx/>
                <a:latin typeface="Century Gothic"/>
                <a:ea typeface="+mn-ea"/>
                <a:cs typeface="+mn-cs"/>
              </a:rPr>
            </a:br>
            <a:endParaRPr kumimoji="0" lang="en-US" sz="2400" b="0" i="0" u="none" strike="noStrike" kern="1200" cap="none" spc="0" normalizeH="0" baseline="0" noProof="0" dirty="0">
              <a:ln>
                <a:noFill/>
              </a:ln>
              <a:solidFill>
                <a:prstClr val="white"/>
              </a:solidFill>
              <a:effectLst/>
              <a:uLnTx/>
              <a:uFillTx/>
              <a:latin typeface="Century Gothic"/>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400" b="0" i="0" u="none" strike="noStrike" kern="1200" cap="none" spc="0" normalizeH="0" baseline="0" noProof="0" dirty="0">
                <a:ln>
                  <a:noFill/>
                </a:ln>
                <a:solidFill>
                  <a:prstClr val="white"/>
                </a:solidFill>
                <a:effectLst/>
                <a:uLnTx/>
                <a:uFillTx/>
                <a:latin typeface="Century Gothic"/>
                <a:ea typeface="+mn-ea"/>
                <a:cs typeface="+mn-cs"/>
              </a:rPr>
              <a:t> Educating and helping our Parents understand</a:t>
            </a:r>
            <a:br>
              <a:rPr kumimoji="0" lang="en-US" sz="2400" b="0" i="0" u="none" strike="noStrike" kern="1200" cap="none" spc="0" normalizeH="0" baseline="0" noProof="0" dirty="0">
                <a:ln>
                  <a:noFill/>
                </a:ln>
                <a:solidFill>
                  <a:prstClr val="white"/>
                </a:solidFill>
                <a:effectLst/>
                <a:uLnTx/>
                <a:uFillTx/>
                <a:latin typeface="Century Gothic"/>
                <a:ea typeface="+mn-ea"/>
                <a:cs typeface="+mn-cs"/>
              </a:rPr>
            </a:br>
            <a:endParaRPr kumimoji="0" lang="en-US" sz="2400" b="0" i="0" u="none" strike="noStrike" kern="1200" cap="none" spc="0" normalizeH="0" baseline="0" noProof="0" dirty="0">
              <a:ln>
                <a:noFill/>
              </a:ln>
              <a:solidFill>
                <a:prstClr val="white"/>
              </a:solidFill>
              <a:effectLst/>
              <a:uLnTx/>
              <a:uFillTx/>
              <a:latin typeface="Century Gothic"/>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400" b="0" i="0" u="none" strike="noStrike" kern="1200" cap="none" spc="0" normalizeH="0" baseline="0" noProof="0" dirty="0">
                <a:ln>
                  <a:noFill/>
                </a:ln>
                <a:solidFill>
                  <a:prstClr val="white"/>
                </a:solidFill>
                <a:effectLst/>
                <a:uLnTx/>
                <a:uFillTx/>
                <a:latin typeface="Century Gothic"/>
                <a:ea typeface="+mn-ea"/>
                <a:cs typeface="+mn-cs"/>
              </a:rPr>
              <a:t> Developmental goals/ Upcoming Coaching Sessions take away</a:t>
            </a:r>
            <a:br>
              <a:rPr kumimoji="0" lang="en-US" sz="2400" b="0" i="0" u="none" strike="noStrike" kern="1200" cap="none" spc="0" normalizeH="0" baseline="0" noProof="0" dirty="0">
                <a:ln>
                  <a:noFill/>
                </a:ln>
                <a:solidFill>
                  <a:prstClr val="white"/>
                </a:solidFill>
                <a:effectLst/>
                <a:uLnTx/>
                <a:uFillTx/>
                <a:latin typeface="Century Gothic"/>
                <a:ea typeface="+mn-ea"/>
                <a:cs typeface="+mn-cs"/>
              </a:rPr>
            </a:br>
            <a:endParaRPr kumimoji="0" lang="en-US" sz="240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5" name="TextBox 4"/>
          <p:cNvSpPr txBox="1"/>
          <p:nvPr/>
        </p:nvSpPr>
        <p:spPr>
          <a:xfrm>
            <a:off x="4843186" y="585249"/>
            <a:ext cx="143178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entury Gothic"/>
                <a:ea typeface="+mn-ea"/>
                <a:cs typeface="+mn-cs"/>
              </a:rPr>
              <a:t>(Cam)</a:t>
            </a:r>
          </a:p>
        </p:txBody>
      </p:sp>
    </p:spTree>
    <p:extLst>
      <p:ext uri="{BB962C8B-B14F-4D97-AF65-F5344CB8AC3E}">
        <p14:creationId xmlns:p14="http://schemas.microsoft.com/office/powerpoint/2010/main" val="3273588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a:xfrm>
            <a:off x="359752" y="427812"/>
            <a:ext cx="11256418" cy="1400530"/>
          </a:xfrm>
        </p:spPr>
        <p:txBody>
          <a:bodyPr/>
          <a:lstStyle/>
          <a:p>
            <a:r>
              <a:rPr lang="en-US" sz="3200" dirty="0">
                <a:solidFill>
                  <a:srgbClr val="002060"/>
                </a:solidFill>
              </a:rPr>
              <a:t>Good practices/ basic things to remember</a:t>
            </a:r>
          </a:p>
        </p:txBody>
      </p:sp>
      <p:sp>
        <p:nvSpPr>
          <p:cNvPr id="4" name="TextBox 3">
            <a:extLst>
              <a:ext uri="{FF2B5EF4-FFF2-40B4-BE49-F238E27FC236}">
                <a16:creationId xmlns:a16="http://schemas.microsoft.com/office/drawing/2014/main" id="{CA8013B1-2E6E-4F3E-A564-C72C8CA45F0B}"/>
              </a:ext>
            </a:extLst>
          </p:cNvPr>
          <p:cNvSpPr txBox="1"/>
          <p:nvPr/>
        </p:nvSpPr>
        <p:spPr>
          <a:xfrm>
            <a:off x="625639" y="1400016"/>
            <a:ext cx="10985336" cy="163121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1" i="0" u="none" strike="noStrike" kern="1200" cap="none" spc="0" normalizeH="0" baseline="0" noProof="0" dirty="0">
                <a:ln>
                  <a:noFill/>
                </a:ln>
                <a:solidFill>
                  <a:srgbClr val="002060"/>
                </a:solidFill>
                <a:effectLst/>
                <a:uLnTx/>
                <a:uFillTx/>
                <a:latin typeface="Century Gothic"/>
                <a:ea typeface="+mn-ea"/>
                <a:cs typeface="+mn-cs"/>
              </a:rPr>
              <a:t>Practice</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Try to arrive before your players whenever possible</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Keep your practice organized, have your practice written down</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After practice, if no one is using the goals or box, lock everything down</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Cleanup after yourself</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8" y="0"/>
            <a:ext cx="1186962" cy="1234440"/>
          </a:xfrm>
          <a:prstGeom prst="rect">
            <a:avLst/>
          </a:prstGeom>
        </p:spPr>
      </p:pic>
      <p:sp>
        <p:nvSpPr>
          <p:cNvPr id="6" name="TextBox 5">
            <a:extLst>
              <a:ext uri="{FF2B5EF4-FFF2-40B4-BE49-F238E27FC236}">
                <a16:creationId xmlns:a16="http://schemas.microsoft.com/office/drawing/2014/main" id="{CA8013B1-2E6E-4F3E-A564-C72C8CA45F0B}"/>
              </a:ext>
            </a:extLst>
          </p:cNvPr>
          <p:cNvSpPr txBox="1"/>
          <p:nvPr/>
        </p:nvSpPr>
        <p:spPr>
          <a:xfrm>
            <a:off x="634965" y="3093801"/>
            <a:ext cx="10985336" cy="3170099"/>
          </a:xfrm>
          <a:prstGeom prst="rect">
            <a:avLst/>
          </a:prstGeom>
          <a:noFill/>
        </p:spPr>
        <p:txBody>
          <a:bodyPr wrap="square" rtlCol="0">
            <a:spAutoFit/>
          </a:bodyPr>
          <a:lstStyle/>
          <a:p>
            <a:pPr marL="742950" marR="0" lvl="1" indent="-28575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2060"/>
              </a:solidFill>
              <a:effectLst/>
              <a:uLnTx/>
              <a:uFillTx/>
              <a:latin typeface="Century Gothic"/>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1" i="0" u="none" strike="noStrike" kern="1200" cap="none" spc="0" normalizeH="0" baseline="0" noProof="0" dirty="0">
                <a:ln>
                  <a:noFill/>
                </a:ln>
                <a:solidFill>
                  <a:srgbClr val="002060"/>
                </a:solidFill>
                <a:effectLst/>
                <a:uLnTx/>
                <a:uFillTx/>
                <a:latin typeface="Century Gothic"/>
                <a:ea typeface="+mn-ea"/>
                <a:cs typeface="+mn-cs"/>
              </a:rPr>
              <a:t>Games: </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Ask your players to arrive 45 minutes prior to game start</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If playing home and opening the field, arrive at least 15 minutes earlier than your players, as you will need to setup the field.</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If closing, or have last game</a:t>
            </a:r>
            <a:r>
              <a:rPr kumimoji="0" lang="en-US" sz="2000" b="0" i="0" u="none" strike="noStrike" kern="1200" cap="none" spc="0" normalizeH="0" baseline="0" noProof="0" dirty="0">
                <a:ln>
                  <a:noFill/>
                </a:ln>
                <a:solidFill>
                  <a:srgbClr val="000000"/>
                </a:solidFill>
                <a:effectLst/>
                <a:uLnTx/>
                <a:uFillTx/>
                <a:latin typeface="Century Gothic"/>
                <a:ea typeface="+mn-ea"/>
                <a:cs typeface="+mn-cs"/>
              </a:rPr>
              <a:t>:  put away nets (lock against fence), sand bags, and corner flags. If you don’t see anyone, or other teams getting ready for the next game, especially your age group, you are the last team. </a:t>
            </a:r>
            <a:endParaRPr kumimoji="0" lang="en-US" sz="2000" b="1" i="0" u="none" strike="noStrike" kern="1200" cap="none" spc="0" normalizeH="0" baseline="0" noProof="0" dirty="0">
              <a:ln>
                <a:noFill/>
              </a:ln>
              <a:solidFill>
                <a:srgbClr val="000000"/>
              </a:solidFill>
              <a:effectLst/>
              <a:uLnTx/>
              <a:uFillTx/>
              <a:latin typeface="Century Gothic"/>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Century Gothic"/>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002060"/>
              </a:solidFill>
              <a:effectLst/>
              <a:uLnTx/>
              <a:uFillTx/>
              <a:latin typeface="Century Gothic"/>
              <a:ea typeface="+mn-ea"/>
              <a:cs typeface="+mn-cs"/>
            </a:endParaRPr>
          </a:p>
        </p:txBody>
      </p:sp>
    </p:spTree>
    <p:extLst>
      <p:ext uri="{BB962C8B-B14F-4D97-AF65-F5344CB8AC3E}">
        <p14:creationId xmlns:p14="http://schemas.microsoft.com/office/powerpoint/2010/main" val="16656466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v="urn:schemas-microsoft-com:mac:vml">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a:xfrm>
            <a:off x="334852" y="340651"/>
            <a:ext cx="11256418" cy="1400530"/>
          </a:xfrm>
        </p:spPr>
        <p:txBody>
          <a:bodyPr/>
          <a:lstStyle/>
          <a:p>
            <a:r>
              <a:rPr lang="en-US" sz="3200" dirty="0">
                <a:solidFill>
                  <a:srgbClr val="002060"/>
                </a:solidFill>
              </a:rPr>
              <a:t>Educating and helping our Parents understand</a:t>
            </a:r>
          </a:p>
        </p:txBody>
      </p:sp>
      <p:sp>
        <p:nvSpPr>
          <p:cNvPr id="4" name="TextBox 3">
            <a:extLst>
              <a:ext uri="{FF2B5EF4-FFF2-40B4-BE49-F238E27FC236}">
                <a16:creationId xmlns:a16="http://schemas.microsoft.com/office/drawing/2014/main" id="{CA8013B1-2E6E-4F3E-A564-C72C8CA45F0B}"/>
              </a:ext>
            </a:extLst>
          </p:cNvPr>
          <p:cNvSpPr txBox="1"/>
          <p:nvPr/>
        </p:nvSpPr>
        <p:spPr>
          <a:xfrm>
            <a:off x="289482" y="3871979"/>
            <a:ext cx="10985336" cy="163121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2060"/>
              </a:solidFill>
              <a:effectLst/>
              <a:uLnTx/>
              <a:uFillTx/>
              <a:latin typeface="Century Gothic"/>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League info</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Up coming events</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Weekly game and practice information</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change to the schedule and so on</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8" y="0"/>
            <a:ext cx="1186962" cy="1234440"/>
          </a:xfrm>
          <a:prstGeom prst="rect">
            <a:avLst/>
          </a:prstGeom>
        </p:spPr>
      </p:pic>
      <p:sp>
        <p:nvSpPr>
          <p:cNvPr id="7" name="TextBox 6"/>
          <p:cNvSpPr txBox="1"/>
          <p:nvPr/>
        </p:nvSpPr>
        <p:spPr>
          <a:xfrm>
            <a:off x="634967" y="1207855"/>
            <a:ext cx="9860673"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Century Gothic"/>
                <a:ea typeface="+mn-ea"/>
                <a:cs typeface="+mn-cs"/>
              </a:rPr>
              <a:t>How can we help our parents understand and cooperate with us?</a:t>
            </a:r>
            <a:endParaRPr kumimoji="0" lang="en-US" sz="200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TextBox 7">
            <a:extLst>
              <a:ext uri="{FF2B5EF4-FFF2-40B4-BE49-F238E27FC236}">
                <a16:creationId xmlns:a16="http://schemas.microsoft.com/office/drawing/2014/main" id="{CA8013B1-2E6E-4F3E-A564-C72C8CA45F0B}"/>
              </a:ext>
            </a:extLst>
          </p:cNvPr>
          <p:cNvSpPr txBox="1"/>
          <p:nvPr/>
        </p:nvSpPr>
        <p:spPr>
          <a:xfrm>
            <a:off x="473112" y="1469352"/>
            <a:ext cx="10985336" cy="193899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2060"/>
              </a:solidFill>
              <a:effectLst/>
              <a:uLnTx/>
              <a:uFillTx/>
              <a:latin typeface="Century Gothic"/>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Have a parents meeting if possible</a:t>
            </a:r>
          </a:p>
          <a:p>
            <a:pPr marL="742950" marR="0" lvl="1" indent="-28575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Get to meet your parents</a:t>
            </a:r>
          </a:p>
          <a:p>
            <a:pPr marL="742950" marR="0" lvl="1" indent="-28575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Let them know what to expect</a:t>
            </a:r>
          </a:p>
          <a:p>
            <a:pPr marL="742950" marR="0" lvl="1" indent="-28575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Learn about their expectation and goals</a:t>
            </a:r>
          </a:p>
          <a:p>
            <a:pPr marL="742950" marR="0" lvl="1" indent="-28575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Get them to understand your philosophy, approach and so on…</a:t>
            </a:r>
            <a:endParaRPr kumimoji="0" lang="en-US" sz="2000" b="1" i="0" u="none" strike="noStrike" kern="1200" cap="none" spc="0" normalizeH="0" baseline="0" noProof="0" dirty="0">
              <a:ln>
                <a:noFill/>
              </a:ln>
              <a:solidFill>
                <a:srgbClr val="002060"/>
              </a:solidFill>
              <a:effectLst/>
              <a:uLnTx/>
              <a:uFillTx/>
              <a:latin typeface="Century Gothic"/>
              <a:ea typeface="+mn-ea"/>
              <a:cs typeface="+mn-cs"/>
            </a:endParaRPr>
          </a:p>
        </p:txBody>
      </p:sp>
      <p:sp>
        <p:nvSpPr>
          <p:cNvPr id="9" name="TextBox 8"/>
          <p:cNvSpPr txBox="1"/>
          <p:nvPr/>
        </p:nvSpPr>
        <p:spPr>
          <a:xfrm>
            <a:off x="675314" y="3576732"/>
            <a:ext cx="9860673" cy="40011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Century Gothic"/>
                <a:ea typeface="+mn-ea"/>
                <a:cs typeface="+mn-cs"/>
              </a:rPr>
              <a:t>Provide Documents, information and keep your parents updated: </a:t>
            </a:r>
            <a:endParaRPr kumimoji="0" lang="en-US" sz="2000" b="0"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5411032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v="urn:schemas-microsoft-com:mac:vml">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a:xfrm>
            <a:off x="496707" y="514978"/>
            <a:ext cx="11256418" cy="692875"/>
          </a:xfrm>
        </p:spPr>
        <p:txBody>
          <a:bodyPr/>
          <a:lstStyle/>
          <a:p>
            <a:r>
              <a:rPr lang="en-US" sz="2400" b="1" dirty="0">
                <a:solidFill>
                  <a:srgbClr val="000000"/>
                </a:solidFill>
              </a:rPr>
              <a:t>Two important documents to provide to parents</a:t>
            </a:r>
            <a:endParaRPr lang="en-US" sz="2400" dirty="0">
              <a:solidFill>
                <a:srgbClr val="002060"/>
              </a:solidFill>
            </a:endParaRPr>
          </a:p>
        </p:txBody>
      </p:sp>
      <p:sp>
        <p:nvSpPr>
          <p:cNvPr id="4" name="TextBox 3">
            <a:extLst>
              <a:ext uri="{FF2B5EF4-FFF2-40B4-BE49-F238E27FC236}">
                <a16:creationId xmlns:a16="http://schemas.microsoft.com/office/drawing/2014/main" id="{CA8013B1-2E6E-4F3E-A564-C72C8CA45F0B}"/>
              </a:ext>
            </a:extLst>
          </p:cNvPr>
          <p:cNvSpPr txBox="1"/>
          <p:nvPr/>
        </p:nvSpPr>
        <p:spPr>
          <a:xfrm>
            <a:off x="376633" y="839979"/>
            <a:ext cx="10985336" cy="70788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entury Gothic"/>
                <a:ea typeface="+mn-ea"/>
                <a:cs typeface="+mn-cs"/>
              </a:rPr>
              <a:t>   </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MYSA/Malden Youth Soccer code of Conduct</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8" y="0"/>
            <a:ext cx="1186962" cy="1234440"/>
          </a:xfrm>
          <a:prstGeom prst="rect">
            <a:avLst/>
          </a:prstGeom>
        </p:spPr>
      </p:pic>
      <p:pic>
        <p:nvPicPr>
          <p:cNvPr id="6" name="Picture 5" descr="Code of conduct.png"/>
          <p:cNvPicPr>
            <a:picLocks noChangeAspect="1"/>
          </p:cNvPicPr>
          <p:nvPr/>
        </p:nvPicPr>
        <p:blipFill>
          <a:blip r:embed="rId3"/>
          <a:srcRect l="3465" t="2879" r="24075" b="87897"/>
          <a:stretch>
            <a:fillRect/>
          </a:stretch>
        </p:blipFill>
        <p:spPr>
          <a:xfrm>
            <a:off x="1083171" y="1568973"/>
            <a:ext cx="8590747" cy="311296"/>
          </a:xfrm>
          <a:prstGeom prst="rect">
            <a:avLst/>
          </a:prstGeom>
        </p:spPr>
      </p:pic>
      <p:pic>
        <p:nvPicPr>
          <p:cNvPr id="7" name="Picture 6" descr="Code of conduct.png"/>
          <p:cNvPicPr>
            <a:picLocks noChangeAspect="1"/>
          </p:cNvPicPr>
          <p:nvPr/>
        </p:nvPicPr>
        <p:blipFill>
          <a:blip r:embed="rId3"/>
          <a:srcRect l="3465" t="34891" r="3912" b="23784"/>
          <a:stretch>
            <a:fillRect/>
          </a:stretch>
        </p:blipFill>
        <p:spPr>
          <a:xfrm>
            <a:off x="1073717" y="1880273"/>
            <a:ext cx="10981204" cy="1394637"/>
          </a:xfrm>
          <a:prstGeom prst="rect">
            <a:avLst/>
          </a:prstGeom>
        </p:spPr>
      </p:pic>
      <p:pic>
        <p:nvPicPr>
          <p:cNvPr id="8" name="Picture 7" descr="Soccer safe.png"/>
          <p:cNvPicPr>
            <a:picLocks noChangeAspect="1"/>
          </p:cNvPicPr>
          <p:nvPr/>
        </p:nvPicPr>
        <p:blipFill>
          <a:blip r:embed="rId4"/>
          <a:srcRect b="64507"/>
          <a:stretch>
            <a:fillRect/>
          </a:stretch>
        </p:blipFill>
        <p:spPr>
          <a:xfrm>
            <a:off x="1061121" y="3779852"/>
            <a:ext cx="9123260" cy="1101375"/>
          </a:xfrm>
          <a:prstGeom prst="rect">
            <a:avLst/>
          </a:prstGeom>
        </p:spPr>
      </p:pic>
      <p:pic>
        <p:nvPicPr>
          <p:cNvPr id="9" name="Picture 8" descr="Soccer safe.png"/>
          <p:cNvPicPr>
            <a:picLocks noChangeAspect="1"/>
          </p:cNvPicPr>
          <p:nvPr/>
        </p:nvPicPr>
        <p:blipFill>
          <a:blip r:embed="rId4"/>
          <a:srcRect t="42716" b="4313"/>
          <a:stretch>
            <a:fillRect/>
          </a:stretch>
        </p:blipFill>
        <p:spPr>
          <a:xfrm>
            <a:off x="1064110" y="4943492"/>
            <a:ext cx="9123260" cy="1643679"/>
          </a:xfrm>
          <a:prstGeom prst="rect">
            <a:avLst/>
          </a:prstGeom>
        </p:spPr>
      </p:pic>
      <p:sp>
        <p:nvSpPr>
          <p:cNvPr id="10" name="TextBox 9">
            <a:extLst>
              <a:ext uri="{FF2B5EF4-FFF2-40B4-BE49-F238E27FC236}">
                <a16:creationId xmlns:a16="http://schemas.microsoft.com/office/drawing/2014/main" id="{CA8013B1-2E6E-4F3E-A564-C72C8CA45F0B}"/>
              </a:ext>
            </a:extLst>
          </p:cNvPr>
          <p:cNvSpPr txBox="1"/>
          <p:nvPr/>
        </p:nvSpPr>
        <p:spPr>
          <a:xfrm>
            <a:off x="385956" y="3022539"/>
            <a:ext cx="10985336" cy="70788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Century Gothic"/>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Massachusetts Safe Soccer Policies</a:t>
            </a:r>
          </a:p>
        </p:txBody>
      </p:sp>
    </p:spTree>
    <p:extLst>
      <p:ext uri="{BB962C8B-B14F-4D97-AF65-F5344CB8AC3E}">
        <p14:creationId xmlns:p14="http://schemas.microsoft.com/office/powerpoint/2010/main" val="28507308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v="urn:schemas-microsoft-com:mac:vml">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a:xfrm>
            <a:off x="148098" y="353103"/>
            <a:ext cx="11256418" cy="991725"/>
          </a:xfrm>
        </p:spPr>
        <p:txBody>
          <a:bodyPr/>
          <a:lstStyle/>
          <a:p>
            <a:r>
              <a:rPr lang="en-US" sz="2800" dirty="0">
                <a:solidFill>
                  <a:srgbClr val="002060"/>
                </a:solidFill>
              </a:rPr>
              <a:t>Developmental goals/Upcoming coaching sessions take away</a:t>
            </a:r>
          </a:p>
        </p:txBody>
      </p:sp>
      <p:sp>
        <p:nvSpPr>
          <p:cNvPr id="4" name="TextBox 3">
            <a:extLst>
              <a:ext uri="{FF2B5EF4-FFF2-40B4-BE49-F238E27FC236}">
                <a16:creationId xmlns:a16="http://schemas.microsoft.com/office/drawing/2014/main" id="{CA8013B1-2E6E-4F3E-A564-C72C8CA45F0B}"/>
              </a:ext>
            </a:extLst>
          </p:cNvPr>
          <p:cNvSpPr txBox="1"/>
          <p:nvPr/>
        </p:nvSpPr>
        <p:spPr>
          <a:xfrm>
            <a:off x="662982" y="2522583"/>
            <a:ext cx="10119007" cy="4093428"/>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Century Gothic"/>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srgbClr val="002060"/>
                </a:solidFill>
                <a:effectLst/>
                <a:uLnTx/>
                <a:uFillTx/>
                <a:latin typeface="Century Gothic"/>
                <a:ea typeface="+mn-ea"/>
                <a:cs typeface="+mn-cs"/>
              </a:rPr>
              <a:t>Organized </a:t>
            </a:r>
            <a:r>
              <a:rPr kumimoji="0" lang="en-US" sz="2000" b="0" i="0" u="none" strike="noStrike" kern="1200" cap="none" spc="0" normalizeH="0" baseline="0" noProof="0" dirty="0">
                <a:ln>
                  <a:noFill/>
                </a:ln>
                <a:solidFill>
                  <a:srgbClr val="002060"/>
                </a:solidFill>
                <a:effectLst/>
                <a:uLnTx/>
                <a:uFillTx/>
                <a:latin typeface="Century Gothic"/>
                <a:ea typeface="+mn-ea"/>
                <a:cs typeface="+mn-cs"/>
              </a:rPr>
              <a:t> </a:t>
            </a:r>
            <a:br>
              <a:rPr kumimoji="0" lang="en-US" sz="2000" b="0" i="0" u="none" strike="noStrike" kern="1200" cap="none" spc="0" normalizeH="0" baseline="0" noProof="0" dirty="0">
                <a:ln>
                  <a:noFill/>
                </a:ln>
                <a:solidFill>
                  <a:srgbClr val="002060"/>
                </a:solidFill>
                <a:effectLst/>
                <a:uLnTx/>
                <a:uFillTx/>
                <a:latin typeface="Century Gothic"/>
                <a:ea typeface="+mn-ea"/>
                <a:cs typeface="+mn-cs"/>
              </a:rPr>
            </a:br>
            <a:r>
              <a:rPr kumimoji="0" lang="en-US" sz="2000" b="0" i="0" u="none" strike="noStrike" kern="1200" cap="none" spc="0" normalizeH="0" baseline="0" noProof="0" dirty="0">
                <a:ln>
                  <a:noFill/>
                </a:ln>
                <a:solidFill>
                  <a:srgbClr val="002060"/>
                </a:solidFill>
                <a:effectLst/>
                <a:uLnTx/>
                <a:uFillTx/>
                <a:latin typeface="Century Gothic"/>
                <a:ea typeface="+mn-ea"/>
                <a:cs typeface="+mn-cs"/>
              </a:rPr>
              <a:t>(is the activity organized in the right way?)</a:t>
            </a: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srgbClr val="002060"/>
                </a:solidFill>
                <a:effectLst/>
                <a:uLnTx/>
                <a:uFillTx/>
                <a:latin typeface="Century Gothic"/>
                <a:ea typeface="+mn-ea"/>
                <a:cs typeface="+mn-cs"/>
              </a:rPr>
              <a:t>Game Like  </a:t>
            </a:r>
            <a:br>
              <a:rPr kumimoji="0" lang="en-US" sz="2000" b="0" i="0" u="none" strike="noStrike" kern="1200" cap="none" spc="0" normalizeH="0" baseline="0" noProof="0" dirty="0">
                <a:ln>
                  <a:noFill/>
                </a:ln>
                <a:solidFill>
                  <a:srgbClr val="002060"/>
                </a:solidFill>
                <a:effectLst/>
                <a:uLnTx/>
                <a:uFillTx/>
                <a:latin typeface="Century Gothic"/>
                <a:ea typeface="+mn-ea"/>
                <a:cs typeface="+mn-cs"/>
              </a:rPr>
            </a:br>
            <a:r>
              <a:rPr kumimoji="0" lang="en-US" sz="2000" b="0" i="0" u="none" strike="noStrike" kern="1200" cap="none" spc="0" normalizeH="0" baseline="0" noProof="0" dirty="0">
                <a:ln>
                  <a:noFill/>
                </a:ln>
                <a:solidFill>
                  <a:srgbClr val="002060"/>
                </a:solidFill>
                <a:effectLst/>
                <a:uLnTx/>
                <a:uFillTx/>
                <a:latin typeface="Century Gothic"/>
                <a:ea typeface="+mn-ea"/>
                <a:cs typeface="+mn-cs"/>
              </a:rPr>
              <a:t>(Is the activity game like?)</a:t>
            </a: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srgbClr val="002060"/>
                </a:solidFill>
                <a:effectLst/>
                <a:uLnTx/>
                <a:uFillTx/>
                <a:latin typeface="Century Gothic"/>
                <a:ea typeface="+mn-ea"/>
                <a:cs typeface="+mn-cs"/>
              </a:rPr>
              <a:t>Repetition </a:t>
            </a:r>
            <a:r>
              <a:rPr kumimoji="0" lang="en-US" sz="2000" b="0" i="0" u="none" strike="noStrike" kern="1200" cap="none" spc="0" normalizeH="0" baseline="0" noProof="0" dirty="0">
                <a:ln>
                  <a:noFill/>
                </a:ln>
                <a:solidFill>
                  <a:srgbClr val="002060"/>
                </a:solidFill>
                <a:effectLst/>
                <a:uLnTx/>
                <a:uFillTx/>
                <a:latin typeface="Century Gothic"/>
                <a:ea typeface="+mn-ea"/>
                <a:cs typeface="+mn-cs"/>
              </a:rPr>
              <a:t>  </a:t>
            </a:r>
            <a:br>
              <a:rPr kumimoji="0" lang="en-US" sz="2000" b="0" i="0" u="none" strike="noStrike" kern="1200" cap="none" spc="0" normalizeH="0" baseline="0" noProof="0" dirty="0">
                <a:ln>
                  <a:noFill/>
                </a:ln>
                <a:solidFill>
                  <a:srgbClr val="002060"/>
                </a:solidFill>
                <a:effectLst/>
                <a:uLnTx/>
                <a:uFillTx/>
                <a:latin typeface="Century Gothic"/>
                <a:ea typeface="+mn-ea"/>
                <a:cs typeface="+mn-cs"/>
              </a:rPr>
            </a:br>
            <a:r>
              <a:rPr kumimoji="0" lang="en-US" sz="2000" b="0" i="0" u="none" strike="noStrike" kern="1200" cap="none" spc="0" normalizeH="0" baseline="0" noProof="0" dirty="0">
                <a:ln>
                  <a:noFill/>
                </a:ln>
                <a:solidFill>
                  <a:srgbClr val="002060"/>
                </a:solidFill>
                <a:effectLst/>
                <a:uLnTx/>
                <a:uFillTx/>
                <a:latin typeface="Century Gothic"/>
                <a:ea typeface="+mn-ea"/>
                <a:cs typeface="+mn-cs"/>
              </a:rPr>
              <a:t>( is there repetition, when looking at the overall goal of the session)</a:t>
            </a: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srgbClr val="002060"/>
                </a:solidFill>
                <a:effectLst/>
                <a:uLnTx/>
                <a:uFillTx/>
                <a:latin typeface="Century Gothic"/>
                <a:ea typeface="+mn-ea"/>
                <a:cs typeface="+mn-cs"/>
              </a:rPr>
              <a:t>Challenging</a:t>
            </a:r>
            <a:r>
              <a:rPr kumimoji="0" lang="en-US" sz="2000" b="0" i="0" u="none" strike="noStrike" kern="1200" cap="none" spc="0" normalizeH="0" baseline="0" noProof="0" dirty="0">
                <a:ln>
                  <a:noFill/>
                </a:ln>
                <a:solidFill>
                  <a:srgbClr val="002060"/>
                </a:solidFill>
                <a:effectLst/>
                <a:uLnTx/>
                <a:uFillTx/>
                <a:latin typeface="Century Gothic"/>
                <a:ea typeface="+mn-ea"/>
                <a:cs typeface="+mn-cs"/>
              </a:rPr>
              <a:t> </a:t>
            </a:r>
            <a:br>
              <a:rPr kumimoji="0" lang="en-US" sz="2000" b="0" i="0" u="none" strike="noStrike" kern="1200" cap="none" spc="0" normalizeH="0" baseline="0" noProof="0" dirty="0">
                <a:ln>
                  <a:noFill/>
                </a:ln>
                <a:solidFill>
                  <a:srgbClr val="002060"/>
                </a:solidFill>
                <a:effectLst/>
                <a:uLnTx/>
                <a:uFillTx/>
                <a:latin typeface="Century Gothic"/>
                <a:ea typeface="+mn-ea"/>
                <a:cs typeface="+mn-cs"/>
              </a:rPr>
            </a:br>
            <a:r>
              <a:rPr kumimoji="0" lang="en-US" sz="2000" b="0" i="0" u="none" strike="noStrike" kern="1200" cap="none" spc="0" normalizeH="0" baseline="0" noProof="0" dirty="0">
                <a:ln>
                  <a:noFill/>
                </a:ln>
                <a:solidFill>
                  <a:srgbClr val="002060"/>
                </a:solidFill>
                <a:effectLst/>
                <a:uLnTx/>
                <a:uFillTx/>
                <a:latin typeface="Century Gothic"/>
                <a:ea typeface="+mn-ea"/>
                <a:cs typeface="+mn-cs"/>
              </a:rPr>
              <a:t>(Are players being challenged?)</a:t>
            </a: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srgbClr val="002060"/>
                </a:solidFill>
                <a:effectLst/>
                <a:uLnTx/>
                <a:uFillTx/>
                <a:latin typeface="Century Gothic"/>
                <a:ea typeface="+mn-ea"/>
                <a:cs typeface="+mn-cs"/>
              </a:rPr>
              <a:t>Coaching</a:t>
            </a:r>
            <a:br>
              <a:rPr kumimoji="0" lang="en-US" sz="2000" b="0" i="0" u="none" strike="noStrike" kern="1200" cap="none" spc="0" normalizeH="0" baseline="0" noProof="0" dirty="0">
                <a:ln>
                  <a:noFill/>
                </a:ln>
                <a:solidFill>
                  <a:srgbClr val="002060"/>
                </a:solidFill>
                <a:effectLst/>
                <a:uLnTx/>
                <a:uFillTx/>
                <a:latin typeface="Century Gothic"/>
                <a:ea typeface="+mn-ea"/>
                <a:cs typeface="+mn-cs"/>
              </a:rPr>
            </a:br>
            <a:r>
              <a:rPr kumimoji="0" lang="en-US" sz="2000" b="0" i="0" u="none" strike="noStrike" kern="1200" cap="none" spc="0" normalizeH="0" baseline="0" noProof="0" dirty="0">
                <a:ln>
                  <a:noFill/>
                </a:ln>
                <a:solidFill>
                  <a:srgbClr val="002060"/>
                </a:solidFill>
                <a:effectLst/>
                <a:uLnTx/>
                <a:uFillTx/>
                <a:latin typeface="Century Gothic"/>
                <a:ea typeface="+mn-ea"/>
                <a:cs typeface="+mn-cs"/>
              </a:rPr>
              <a:t>(Is there effective coaching, based on age and level of players)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002060"/>
              </a:solidFill>
              <a:effectLst/>
              <a:uLnTx/>
              <a:uFillTx/>
              <a:latin typeface="Century Gothic"/>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002060"/>
              </a:solidFill>
              <a:effectLst/>
              <a:uLnTx/>
              <a:uFillTx/>
              <a:latin typeface="Century Gothic"/>
              <a:ea typeface="+mn-ea"/>
              <a:cs typeface="+mn-cs"/>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8" y="0"/>
            <a:ext cx="1186962" cy="1234440"/>
          </a:xfrm>
          <a:prstGeom prst="rect">
            <a:avLst/>
          </a:prstGeom>
        </p:spPr>
      </p:pic>
      <p:sp>
        <p:nvSpPr>
          <p:cNvPr id="8" name="TextBox 7"/>
          <p:cNvSpPr txBox="1"/>
          <p:nvPr/>
        </p:nvSpPr>
        <p:spPr>
          <a:xfrm>
            <a:off x="435766" y="1108239"/>
            <a:ext cx="9400006" cy="738664"/>
          </a:xfrm>
          <a:prstGeom prst="rect">
            <a:avLst/>
          </a:prstGeom>
          <a:noFill/>
        </p:spPr>
        <p:txBody>
          <a:bodyPr wrap="square" rtlCol="0">
            <a:sp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entury Gothic"/>
                <a:ea typeface="+mn-ea"/>
                <a:cs typeface="+mn-cs"/>
              </a:rPr>
              <a:t>Grass root Coaching Session what to expect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9" name="TextBox 8"/>
          <p:cNvSpPr txBox="1"/>
          <p:nvPr/>
        </p:nvSpPr>
        <p:spPr>
          <a:xfrm>
            <a:off x="460668" y="2067052"/>
            <a:ext cx="4837131"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Century Gothic"/>
                <a:ea typeface="+mn-ea"/>
                <a:cs typeface="+mn-cs"/>
              </a:rPr>
              <a:t>Play Practice Play Methodology (PPP)</a:t>
            </a:r>
            <a:endParaRPr kumimoji="0" lang="en-US" sz="2000" b="0"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954433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v="urn:schemas-microsoft-com:mac:vml">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a:xfrm>
            <a:off x="224107" y="228582"/>
            <a:ext cx="11256418" cy="1400530"/>
          </a:xfrm>
        </p:spPr>
        <p:txBody>
          <a:bodyPr/>
          <a:lstStyle/>
          <a:p>
            <a:r>
              <a:rPr lang="en-US" sz="2800" dirty="0">
                <a:solidFill>
                  <a:srgbClr val="B90922"/>
                </a:solidFill>
              </a:rPr>
              <a:t>Grass Root Road Map</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8" y="0"/>
            <a:ext cx="1186962" cy="1234440"/>
          </a:xfrm>
          <a:prstGeom prst="rect">
            <a:avLst/>
          </a:prstGeom>
        </p:spPr>
      </p:pic>
      <p:pic>
        <p:nvPicPr>
          <p:cNvPr id="6" name="Picture 5" descr="GRM.png"/>
          <p:cNvPicPr>
            <a:picLocks noChangeAspect="1"/>
          </p:cNvPicPr>
          <p:nvPr/>
        </p:nvPicPr>
        <p:blipFill>
          <a:blip r:embed="rId3"/>
          <a:stretch>
            <a:fillRect/>
          </a:stretch>
        </p:blipFill>
        <p:spPr>
          <a:xfrm>
            <a:off x="2427809" y="1016000"/>
            <a:ext cx="7027691" cy="5540503"/>
          </a:xfrm>
          <a:prstGeom prst="rect">
            <a:avLst/>
          </a:prstGeom>
        </p:spPr>
      </p:pic>
    </p:spTree>
    <p:extLst>
      <p:ext uri="{BB962C8B-B14F-4D97-AF65-F5344CB8AC3E}">
        <p14:creationId xmlns:p14="http://schemas.microsoft.com/office/powerpoint/2010/main" val="896102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v="urn:schemas-microsoft-com:mac:vml">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a:xfrm>
            <a:off x="224107" y="228582"/>
            <a:ext cx="11256418" cy="1400530"/>
          </a:xfrm>
        </p:spPr>
        <p:txBody>
          <a:bodyPr/>
          <a:lstStyle/>
          <a:p>
            <a:r>
              <a:rPr lang="en-US" sz="2800" dirty="0">
                <a:solidFill>
                  <a:srgbClr val="B90922"/>
                </a:solidFill>
              </a:rPr>
              <a:t>Attacking GRM</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8" y="0"/>
            <a:ext cx="1186962" cy="1234440"/>
          </a:xfrm>
          <a:prstGeom prst="rect">
            <a:avLst/>
          </a:prstGeom>
        </p:spPr>
      </p:pic>
      <p:pic>
        <p:nvPicPr>
          <p:cNvPr id="7" name="Picture 6" descr="Attacking GRM.png"/>
          <p:cNvPicPr>
            <a:picLocks noChangeAspect="1"/>
          </p:cNvPicPr>
          <p:nvPr/>
        </p:nvPicPr>
        <p:blipFill>
          <a:blip r:embed="rId3"/>
          <a:srcRect l="3773" t="10024" r="2931"/>
          <a:stretch>
            <a:fillRect/>
          </a:stretch>
        </p:blipFill>
        <p:spPr>
          <a:xfrm>
            <a:off x="398412" y="1419541"/>
            <a:ext cx="11205310" cy="4694445"/>
          </a:xfrm>
          <a:prstGeom prst="rect">
            <a:avLst/>
          </a:prstGeom>
        </p:spPr>
      </p:pic>
    </p:spTree>
    <p:extLst>
      <p:ext uri="{BB962C8B-B14F-4D97-AF65-F5344CB8AC3E}">
        <p14:creationId xmlns:p14="http://schemas.microsoft.com/office/powerpoint/2010/main" val="38000837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mv="urn:schemas-microsoft-com:mac:vml" xmlns="">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a:xfrm>
            <a:off x="224107" y="228582"/>
            <a:ext cx="11256418" cy="1400530"/>
          </a:xfrm>
        </p:spPr>
        <p:txBody>
          <a:bodyPr/>
          <a:lstStyle/>
          <a:p>
            <a:r>
              <a:rPr lang="en-US" sz="2800" dirty="0">
                <a:solidFill>
                  <a:srgbClr val="B90922"/>
                </a:solidFill>
              </a:rPr>
              <a:t>Defending GRM</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8" y="0"/>
            <a:ext cx="1186962" cy="1234440"/>
          </a:xfrm>
          <a:prstGeom prst="rect">
            <a:avLst/>
          </a:prstGeom>
        </p:spPr>
      </p:pic>
      <p:pic>
        <p:nvPicPr>
          <p:cNvPr id="4" name="Picture 3" descr="Defending GRM.png"/>
          <p:cNvPicPr>
            <a:picLocks noChangeAspect="1"/>
          </p:cNvPicPr>
          <p:nvPr/>
        </p:nvPicPr>
        <p:blipFill>
          <a:blip r:embed="rId3"/>
          <a:srcRect l="3679" t="9292" r="2580" b="4416"/>
          <a:stretch>
            <a:fillRect/>
          </a:stretch>
        </p:blipFill>
        <p:spPr>
          <a:xfrm>
            <a:off x="547815" y="1693487"/>
            <a:ext cx="10856701" cy="4345787"/>
          </a:xfrm>
          <a:prstGeom prst="rect">
            <a:avLst/>
          </a:prstGeom>
        </p:spPr>
      </p:pic>
    </p:spTree>
    <p:extLst>
      <p:ext uri="{BB962C8B-B14F-4D97-AF65-F5344CB8AC3E}">
        <p14:creationId xmlns:p14="http://schemas.microsoft.com/office/powerpoint/2010/main" val="27526935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mv="urn:schemas-microsoft-com:mac:vml" xmlns="">
      <mp:transition xmlns:mp="http://schemas.microsoft.com/office/mac/powerpoint/2008/mai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a:xfrm>
            <a:off x="224107" y="228582"/>
            <a:ext cx="11256418" cy="1400530"/>
          </a:xfrm>
        </p:spPr>
        <p:txBody>
          <a:bodyPr/>
          <a:lstStyle/>
          <a:p>
            <a:r>
              <a:rPr lang="en-US" sz="2800" dirty="0">
                <a:solidFill>
                  <a:schemeClr val="bg1"/>
                </a:solidFill>
              </a:rPr>
              <a:t>A few suggestions:</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8" y="0"/>
            <a:ext cx="1186962" cy="1234440"/>
          </a:xfrm>
          <a:prstGeom prst="rect">
            <a:avLst/>
          </a:prstGeom>
        </p:spPr>
      </p:pic>
      <p:sp>
        <p:nvSpPr>
          <p:cNvPr id="6" name="TextBox 5">
            <a:extLst>
              <a:ext uri="{FF2B5EF4-FFF2-40B4-BE49-F238E27FC236}">
                <a16:creationId xmlns:a16="http://schemas.microsoft.com/office/drawing/2014/main" id="{CA8013B1-2E6E-4F3E-A564-C72C8CA45F0B}"/>
              </a:ext>
            </a:extLst>
          </p:cNvPr>
          <p:cNvSpPr txBox="1"/>
          <p:nvPr/>
        </p:nvSpPr>
        <p:spPr>
          <a:xfrm>
            <a:off x="473112" y="2428171"/>
            <a:ext cx="10985336" cy="193899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2060"/>
              </a:solidFill>
              <a:effectLst/>
              <a:uLnTx/>
              <a:uFillTx/>
              <a:latin typeface="Century Gothic"/>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Goals</a:t>
            </a:r>
          </a:p>
          <a:p>
            <a:pPr marL="742950" marR="0" lvl="1" indent="-28575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Create at least 3 team goals</a:t>
            </a:r>
            <a:br>
              <a:rPr kumimoji="0" lang="en-US" sz="2000" b="0" i="0" u="none" strike="noStrike" kern="1200" cap="none" spc="0" normalizeH="0" baseline="0" noProof="0" dirty="0">
                <a:ln>
                  <a:noFill/>
                </a:ln>
                <a:solidFill>
                  <a:srgbClr val="002060"/>
                </a:solidFill>
                <a:effectLst/>
                <a:uLnTx/>
                <a:uFillTx/>
                <a:latin typeface="Century Gothic"/>
                <a:ea typeface="+mn-ea"/>
                <a:cs typeface="+mn-cs"/>
              </a:rPr>
            </a:br>
            <a:r>
              <a:rPr kumimoji="0" lang="en-US" sz="2000" b="0" i="0" u="none" strike="noStrike" kern="1200" cap="none" spc="0" normalizeH="0" baseline="0" noProof="0" dirty="0">
                <a:ln>
                  <a:noFill/>
                </a:ln>
                <a:solidFill>
                  <a:srgbClr val="002060"/>
                </a:solidFill>
                <a:effectLst/>
                <a:uLnTx/>
                <a:uFillTx/>
                <a:latin typeface="Century Gothic"/>
                <a:ea typeface="+mn-ea"/>
                <a:cs typeface="+mn-cs"/>
              </a:rPr>
              <a:t>Make sure players participate in creating those goals </a:t>
            </a:r>
          </a:p>
          <a:p>
            <a:pPr marL="742950" marR="0" lvl="1" indent="-28575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Each player should have at least 2 individual goals (things they would like to improve upon)</a:t>
            </a:r>
          </a:p>
        </p:txBody>
      </p:sp>
      <p:sp>
        <p:nvSpPr>
          <p:cNvPr id="7" name="TextBox 6">
            <a:extLst>
              <a:ext uri="{FF2B5EF4-FFF2-40B4-BE49-F238E27FC236}">
                <a16:creationId xmlns:a16="http://schemas.microsoft.com/office/drawing/2014/main" id="{CA8013B1-2E6E-4F3E-A564-C72C8CA45F0B}"/>
              </a:ext>
            </a:extLst>
          </p:cNvPr>
          <p:cNvSpPr txBox="1"/>
          <p:nvPr/>
        </p:nvSpPr>
        <p:spPr>
          <a:xfrm>
            <a:off x="488558" y="862178"/>
            <a:ext cx="10985336" cy="193899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2060"/>
              </a:solidFill>
              <a:effectLst/>
              <a:uLnTx/>
              <a:uFillTx/>
              <a:latin typeface="Century Gothic"/>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Make practice inclusive: Make sure all your players participate and contribute one way or another</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Use guided questions instead of telling players what to do</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Find out about what they were thinking before make a suggestion/correction</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Century Gothic"/>
                <a:ea typeface="+mn-ea"/>
                <a:cs typeface="+mn-cs"/>
              </a:rPr>
              <a:t>Meet them at their own level; see the game through their eyes, not yours</a:t>
            </a:r>
          </a:p>
        </p:txBody>
      </p:sp>
      <p:sp>
        <p:nvSpPr>
          <p:cNvPr id="8" name="TextBox 7"/>
          <p:cNvSpPr txBox="1"/>
          <p:nvPr/>
        </p:nvSpPr>
        <p:spPr>
          <a:xfrm>
            <a:off x="4855646" y="4756706"/>
            <a:ext cx="2092740" cy="70788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E5580"/>
                </a:solidFill>
                <a:effectLst/>
                <a:uLnTx/>
                <a:uFillTx/>
                <a:latin typeface="Century Gothic"/>
                <a:ea typeface="+mn-ea"/>
                <a:cs typeface="+mn-cs"/>
              </a:rPr>
              <a:t>THANKS</a:t>
            </a:r>
          </a:p>
        </p:txBody>
      </p:sp>
    </p:spTree>
    <p:extLst>
      <p:ext uri="{BB962C8B-B14F-4D97-AF65-F5344CB8AC3E}">
        <p14:creationId xmlns:p14="http://schemas.microsoft.com/office/powerpoint/2010/main" val="5422684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mv="urn:schemas-microsoft-com:mac:vml" xmlns="">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ppt_x</p:attrName>
                                        </p:attrNameLst>
                                      </p:cBhvr>
                                      <p:tavLst>
                                        <p:tav tm="0">
                                          <p:val>
                                            <p:strVal val="#ppt_x-.2"/>
                                          </p:val>
                                        </p:tav>
                                        <p:tav tm="100000">
                                          <p:val>
                                            <p:strVal val="#ppt_x"/>
                                          </p:val>
                                        </p:tav>
                                      </p:tavLst>
                                    </p:anim>
                                    <p:anim calcmode="lin" valueType="num">
                                      <p:cBhvr>
                                        <p:cTn id="16"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Agenda</a:t>
            </a:r>
          </a:p>
        </p:txBody>
      </p:sp>
      <p:sp>
        <p:nvSpPr>
          <p:cNvPr id="4" name="TextBox 3">
            <a:extLst>
              <a:ext uri="{FF2B5EF4-FFF2-40B4-BE49-F238E27FC236}">
                <a16:creationId xmlns:a16="http://schemas.microsoft.com/office/drawing/2014/main" id="{CA8013B1-2E6E-4F3E-A564-C72C8CA45F0B}"/>
              </a:ext>
            </a:extLst>
          </p:cNvPr>
          <p:cNvSpPr txBox="1"/>
          <p:nvPr/>
        </p:nvSpPr>
        <p:spPr>
          <a:xfrm>
            <a:off x="604684" y="1530883"/>
            <a:ext cx="10982632" cy="4401205"/>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rgbClr val="002060"/>
                </a:solidFill>
              </a:rPr>
              <a:t>Administrative</a:t>
            </a:r>
          </a:p>
          <a:p>
            <a:pPr marL="742950" lvl="1" indent="-285750">
              <a:buFont typeface="Wingdings" panose="05000000000000000000" pitchFamily="2" charset="2"/>
              <a:buChar char="Ø"/>
            </a:pPr>
            <a:r>
              <a:rPr lang="en-US" sz="2000" dirty="0">
                <a:solidFill>
                  <a:srgbClr val="002060"/>
                </a:solidFill>
              </a:rPr>
              <a:t>CORI/Concussion Training/Abuse Training</a:t>
            </a:r>
          </a:p>
          <a:p>
            <a:pPr marL="742950" lvl="1" indent="-285750">
              <a:buFont typeface="Wingdings" panose="05000000000000000000" pitchFamily="2" charset="2"/>
              <a:buChar char="Ø"/>
            </a:pPr>
            <a:r>
              <a:rPr lang="en-US" sz="2000" dirty="0">
                <a:solidFill>
                  <a:srgbClr val="002060"/>
                </a:solidFill>
              </a:rPr>
              <a:t>Zero Tolerance Policy</a:t>
            </a:r>
          </a:p>
          <a:p>
            <a:pPr marL="742950" lvl="1" indent="-285750">
              <a:buFont typeface="Wingdings" panose="05000000000000000000" pitchFamily="2" charset="2"/>
              <a:buChar char="Ø"/>
            </a:pPr>
            <a:r>
              <a:rPr lang="en-US" sz="2000" dirty="0">
                <a:solidFill>
                  <a:srgbClr val="002060"/>
                </a:solidFill>
              </a:rPr>
              <a:t>Middlesex Rule Changes</a:t>
            </a:r>
          </a:p>
          <a:p>
            <a:pPr lvl="1"/>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Events</a:t>
            </a:r>
          </a:p>
          <a:p>
            <a:pPr marL="742950" lvl="1" indent="-285750">
              <a:buFont typeface="Wingdings" panose="05000000000000000000" pitchFamily="2" charset="2"/>
              <a:buChar char="Ø"/>
            </a:pPr>
            <a:r>
              <a:rPr lang="en-US" sz="2000" dirty="0">
                <a:solidFill>
                  <a:srgbClr val="002060"/>
                </a:solidFill>
              </a:rPr>
              <a:t>Malden Night at the Revolution</a:t>
            </a:r>
          </a:p>
          <a:p>
            <a:pPr marL="742950" lvl="1" indent="-285750">
              <a:buFont typeface="Wingdings" panose="05000000000000000000" pitchFamily="2" charset="2"/>
              <a:buChar char="Ø"/>
            </a:pPr>
            <a:r>
              <a:rPr lang="en-US" sz="2000" dirty="0">
                <a:solidFill>
                  <a:srgbClr val="002060"/>
                </a:solidFill>
              </a:rPr>
              <a:t>Revolution Player Q&amp;A/Meet &amp; Greet</a:t>
            </a:r>
          </a:p>
          <a:p>
            <a:pPr marL="285750" indent="-285750">
              <a:buFont typeface="Wingdings" panose="05000000000000000000" pitchFamily="2" charset="2"/>
              <a:buChar char="Ø"/>
            </a:pPr>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Logistics &amp; </a:t>
            </a:r>
            <a:r>
              <a:rPr lang="en-US" sz="2000" b="1" dirty="0" err="1">
                <a:solidFill>
                  <a:srgbClr val="002060"/>
                </a:solidFill>
              </a:rPr>
              <a:t>Sportsmanager</a:t>
            </a:r>
            <a:r>
              <a:rPr lang="en-US" sz="2000" b="1" dirty="0">
                <a:solidFill>
                  <a:srgbClr val="002060"/>
                </a:solidFill>
              </a:rPr>
              <a:t> Overview</a:t>
            </a:r>
          </a:p>
          <a:p>
            <a:pPr marL="285750" indent="-285750">
              <a:buFont typeface="Wingdings" panose="05000000000000000000" pitchFamily="2" charset="2"/>
              <a:buChar char="Ø"/>
            </a:pPr>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Development</a:t>
            </a:r>
          </a:p>
          <a:p>
            <a:pPr marL="742950" lvl="1" indent="-285750">
              <a:buFont typeface="Wingdings" panose="05000000000000000000" pitchFamily="2" charset="2"/>
              <a:buChar char="Ø"/>
            </a:pPr>
            <a:r>
              <a:rPr lang="en-US" sz="2000" dirty="0">
                <a:solidFill>
                  <a:srgbClr val="002060"/>
                </a:solidFill>
              </a:rPr>
              <a:t>Coaches Training</a:t>
            </a:r>
          </a:p>
          <a:p>
            <a:pPr marL="742950" lvl="1" indent="-285750">
              <a:buFont typeface="Wingdings" panose="05000000000000000000" pitchFamily="2" charset="2"/>
              <a:buChar char="Ø"/>
            </a:pPr>
            <a:r>
              <a:rPr lang="en-US" sz="2000" dirty="0">
                <a:solidFill>
                  <a:srgbClr val="002060"/>
                </a:solidFill>
              </a:rPr>
              <a:t>Friday night Clinics (U10, U12, U14)</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43338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1000"/>
                                        <p:tgtEl>
                                          <p:spTgt spid="4">
                                            <p:txEl>
                                              <p:pRg st="5" end="5"/>
                                            </p:txEl>
                                          </p:spTgt>
                                        </p:tgtEl>
                                      </p:cBhvr>
                                    </p:animEffect>
                                    <p:anim calcmode="lin" valueType="num">
                                      <p:cBhvr>
                                        <p:cTn id="2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1000"/>
                                        <p:tgtEl>
                                          <p:spTgt spid="4">
                                            <p:txEl>
                                              <p:pRg st="6" end="6"/>
                                            </p:txEl>
                                          </p:spTgt>
                                        </p:tgtEl>
                                      </p:cBhvr>
                                    </p:animEffect>
                                    <p:anim calcmode="lin" valueType="num">
                                      <p:cBhvr>
                                        <p:cTn id="3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1000"/>
                                        <p:tgtEl>
                                          <p:spTgt spid="4">
                                            <p:txEl>
                                              <p:pRg st="7" end="7"/>
                                            </p:txEl>
                                          </p:spTgt>
                                        </p:tgtEl>
                                      </p:cBhvr>
                                    </p:animEffect>
                                    <p:anim calcmode="lin" valueType="num">
                                      <p:cBhvr>
                                        <p:cTn id="38"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7" end="7"/>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fade">
                                      <p:cBhvr>
                                        <p:cTn id="42" dur="1000"/>
                                        <p:tgtEl>
                                          <p:spTgt spid="4">
                                            <p:txEl>
                                              <p:pRg st="9" end="9"/>
                                            </p:txEl>
                                          </p:spTgt>
                                        </p:tgtEl>
                                      </p:cBhvr>
                                    </p:animEffect>
                                    <p:anim calcmode="lin" valueType="num">
                                      <p:cBhvr>
                                        <p:cTn id="43"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9" end="9"/>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animEffect transition="in" filter="fade">
                                      <p:cBhvr>
                                        <p:cTn id="47" dur="1000"/>
                                        <p:tgtEl>
                                          <p:spTgt spid="4">
                                            <p:txEl>
                                              <p:pRg st="11" end="11"/>
                                            </p:txEl>
                                          </p:spTgt>
                                        </p:tgtEl>
                                      </p:cBhvr>
                                    </p:animEffect>
                                    <p:anim calcmode="lin" valueType="num">
                                      <p:cBhvr>
                                        <p:cTn id="48"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11" end="11"/>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4">
                                            <p:txEl>
                                              <p:pRg st="12" end="12"/>
                                            </p:txEl>
                                          </p:spTgt>
                                        </p:tgtEl>
                                        <p:attrNameLst>
                                          <p:attrName>style.visibility</p:attrName>
                                        </p:attrNameLst>
                                      </p:cBhvr>
                                      <p:to>
                                        <p:strVal val="visible"/>
                                      </p:to>
                                    </p:set>
                                    <p:animEffect transition="in" filter="fade">
                                      <p:cBhvr>
                                        <p:cTn id="52" dur="1000"/>
                                        <p:tgtEl>
                                          <p:spTgt spid="4">
                                            <p:txEl>
                                              <p:pRg st="12" end="12"/>
                                            </p:txEl>
                                          </p:spTgt>
                                        </p:tgtEl>
                                      </p:cBhvr>
                                    </p:animEffect>
                                    <p:anim calcmode="lin" valueType="num">
                                      <p:cBhvr>
                                        <p:cTn id="53"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54" dur="1000" fill="hold"/>
                                        <p:tgtEl>
                                          <p:spTgt spid="4">
                                            <p:txEl>
                                              <p:pRg st="12" end="12"/>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4">
                                            <p:txEl>
                                              <p:pRg st="13" end="13"/>
                                            </p:txEl>
                                          </p:spTgt>
                                        </p:tgtEl>
                                        <p:attrNameLst>
                                          <p:attrName>style.visibility</p:attrName>
                                        </p:attrNameLst>
                                      </p:cBhvr>
                                      <p:to>
                                        <p:strVal val="visible"/>
                                      </p:to>
                                    </p:set>
                                    <p:animEffect transition="in" filter="fade">
                                      <p:cBhvr>
                                        <p:cTn id="57" dur="1000"/>
                                        <p:tgtEl>
                                          <p:spTgt spid="4">
                                            <p:txEl>
                                              <p:pRg st="13" end="13"/>
                                            </p:txEl>
                                          </p:spTgt>
                                        </p:tgtEl>
                                      </p:cBhvr>
                                    </p:animEffect>
                                    <p:anim calcmode="lin" valueType="num">
                                      <p:cBhvr>
                                        <p:cTn id="58" dur="1000" fill="hold"/>
                                        <p:tgtEl>
                                          <p:spTgt spid="4">
                                            <p:txEl>
                                              <p:pRg st="13" end="13"/>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err="1">
                <a:solidFill>
                  <a:srgbClr val="002060"/>
                </a:solidFill>
              </a:rPr>
              <a:t>Sportsmanager</a:t>
            </a:r>
            <a:r>
              <a:rPr lang="en-US" dirty="0">
                <a:solidFill>
                  <a:srgbClr val="002060"/>
                </a:solidFill>
              </a:rPr>
              <a:t> Overview</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3477875"/>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Player/Parent contact information</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Emailing</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Schedule</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Game Scoring and Referee Report</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3383944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Development</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237351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Coaches Training Sessions</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6555641"/>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rgbClr val="002060"/>
                </a:solidFill>
              </a:rPr>
              <a:t>August 24, 2019</a:t>
            </a:r>
          </a:p>
          <a:p>
            <a:pPr marL="742950" lvl="1" indent="-285750">
              <a:buFont typeface="Wingdings" panose="05000000000000000000" pitchFamily="2" charset="2"/>
              <a:buChar char="Ø"/>
            </a:pPr>
            <a:r>
              <a:rPr lang="en-US" sz="2000" dirty="0">
                <a:solidFill>
                  <a:srgbClr val="002060"/>
                </a:solidFill>
              </a:rPr>
              <a:t>What:  7 v 7</a:t>
            </a:r>
          </a:p>
          <a:p>
            <a:pPr marL="742950" lvl="1" indent="-285750">
              <a:buFont typeface="Wingdings" panose="05000000000000000000" pitchFamily="2" charset="2"/>
              <a:buChar char="Ø"/>
            </a:pPr>
            <a:r>
              <a:rPr lang="en-US" sz="2000" dirty="0">
                <a:solidFill>
                  <a:srgbClr val="002060"/>
                </a:solidFill>
              </a:rPr>
              <a:t>Where:  Community Room, Malden Police Station</a:t>
            </a:r>
          </a:p>
          <a:p>
            <a:pPr marL="742950" lvl="1" indent="-285750">
              <a:buFont typeface="Wingdings" panose="05000000000000000000" pitchFamily="2" charset="2"/>
              <a:buChar char="Ø"/>
            </a:pPr>
            <a:r>
              <a:rPr lang="en-US" sz="2000" dirty="0">
                <a:solidFill>
                  <a:srgbClr val="002060"/>
                </a:solidFill>
              </a:rPr>
              <a:t>Time:  9am to 1:30pm</a:t>
            </a:r>
          </a:p>
          <a:p>
            <a:pPr marL="742950" lvl="1" indent="-285750">
              <a:buFont typeface="Wingdings" panose="05000000000000000000" pitchFamily="2" charset="2"/>
              <a:buChar char="Ø"/>
            </a:pPr>
            <a:r>
              <a:rPr lang="en-US" sz="2000" dirty="0">
                <a:solidFill>
                  <a:srgbClr val="002060"/>
                </a:solidFill>
              </a:rPr>
              <a:t>Registration Link:  </a:t>
            </a:r>
            <a:r>
              <a:rPr lang="en-US" altLang="en-US" sz="2000" dirty="0">
                <a:solidFill>
                  <a:srgbClr val="002060"/>
                </a:solidFill>
                <a:latin typeface="Calibri" panose="020F0502020204030204" pitchFamily="34" charset="0"/>
              </a:rPr>
              <a:t> </a:t>
            </a:r>
            <a:r>
              <a:rPr lang="en-US" altLang="en-US" sz="2000" u="sng" dirty="0">
                <a:solidFill>
                  <a:srgbClr val="002060"/>
                </a:solidFill>
                <a:latin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https://learning.ussoccer.com/coach/courses/available/21/details/5073</a:t>
            </a:r>
            <a:r>
              <a:rPr lang="en-US" altLang="en-US" sz="1400" dirty="0">
                <a:solidFill>
                  <a:srgbClr val="002060"/>
                </a:solidFill>
              </a:rPr>
              <a:t> </a:t>
            </a:r>
            <a:endParaRPr lang="en-US" altLang="en-US" sz="3600" dirty="0">
              <a:solidFill>
                <a:srgbClr val="002060"/>
              </a:solidFill>
              <a:latin typeface="Arial" panose="020B0604020202020204" pitchFamily="34" charset="0"/>
            </a:endParaRPr>
          </a:p>
          <a:p>
            <a:pPr marL="285750" indent="-285750">
              <a:buFont typeface="Wingdings" panose="05000000000000000000" pitchFamily="2" charset="2"/>
              <a:buChar char="Ø"/>
            </a:pPr>
            <a:r>
              <a:rPr lang="en-US" sz="2000" b="1" dirty="0">
                <a:solidFill>
                  <a:srgbClr val="002060"/>
                </a:solidFill>
              </a:rPr>
              <a:t>September 7, 2019</a:t>
            </a:r>
          </a:p>
          <a:p>
            <a:pPr marL="742950" lvl="1" indent="-285750">
              <a:buFont typeface="Wingdings" panose="05000000000000000000" pitchFamily="2" charset="2"/>
              <a:buChar char="Ø"/>
            </a:pPr>
            <a:r>
              <a:rPr lang="en-US" sz="2000" dirty="0">
                <a:solidFill>
                  <a:srgbClr val="002060"/>
                </a:solidFill>
              </a:rPr>
              <a:t>What:  4 v 4</a:t>
            </a:r>
          </a:p>
          <a:p>
            <a:pPr marL="742950" lvl="1" indent="-285750">
              <a:buFont typeface="Wingdings" panose="05000000000000000000" pitchFamily="2" charset="2"/>
              <a:buChar char="Ø"/>
            </a:pPr>
            <a:r>
              <a:rPr lang="en-US" sz="2000" dirty="0">
                <a:solidFill>
                  <a:srgbClr val="002060"/>
                </a:solidFill>
              </a:rPr>
              <a:t>Where:  Linden School</a:t>
            </a:r>
          </a:p>
          <a:p>
            <a:pPr marL="742950" lvl="1" indent="-285750">
              <a:buFont typeface="Wingdings" panose="05000000000000000000" pitchFamily="2" charset="2"/>
              <a:buChar char="Ø"/>
            </a:pPr>
            <a:r>
              <a:rPr lang="en-US" sz="2000" dirty="0">
                <a:solidFill>
                  <a:srgbClr val="002060"/>
                </a:solidFill>
              </a:rPr>
              <a:t>Time:  9am to 1:30pm</a:t>
            </a:r>
          </a:p>
          <a:p>
            <a:pPr marL="742950" lvl="1" indent="-285750">
              <a:buFont typeface="Wingdings" panose="05000000000000000000" pitchFamily="2" charset="2"/>
              <a:buChar char="Ø"/>
            </a:pPr>
            <a:r>
              <a:rPr lang="en-US" sz="2000" dirty="0">
                <a:solidFill>
                  <a:srgbClr val="002060"/>
                </a:solidFill>
              </a:rPr>
              <a:t>Registration Link: </a:t>
            </a:r>
            <a:r>
              <a:rPr lang="en-US" altLang="en-US" sz="2000" u="sng" dirty="0">
                <a:solidFill>
                  <a:srgbClr val="00206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https://learning.ussoccer.com/coach/courses/available/21/details/5</a:t>
            </a:r>
            <a:r>
              <a:rPr lang="en-US" altLang="en-US" sz="2000" u="sng" dirty="0">
                <a:solidFill>
                  <a:srgbClr val="002060"/>
                </a:solidFill>
                <a:latin typeface="Arial" panose="020B0604020202020204" pitchFamily="34" charset="0"/>
                <a:cs typeface="Arial" panose="020B0604020202020204" pitchFamily="34" charset="0"/>
              </a:rPr>
              <a:t>101 </a:t>
            </a:r>
            <a:r>
              <a:rPr lang="en-US" altLang="en-US" sz="2000" dirty="0">
                <a:solidFill>
                  <a:srgbClr val="002060"/>
                </a:solidFill>
              </a:rPr>
              <a:t> </a:t>
            </a:r>
            <a:endParaRPr lang="en-US" sz="2000" dirty="0">
              <a:solidFill>
                <a:srgbClr val="002060"/>
              </a:solidFill>
            </a:endParaRPr>
          </a:p>
          <a:p>
            <a:pPr marL="285750" indent="-285750">
              <a:buFont typeface="Wingdings" panose="05000000000000000000" pitchFamily="2" charset="2"/>
              <a:buChar char="Ø"/>
            </a:pPr>
            <a:r>
              <a:rPr lang="en-US" sz="2000" b="1" dirty="0">
                <a:solidFill>
                  <a:srgbClr val="002060"/>
                </a:solidFill>
              </a:rPr>
              <a:t>September 8, 2019</a:t>
            </a:r>
          </a:p>
          <a:p>
            <a:pPr marL="742950" lvl="1" indent="-285750">
              <a:buFont typeface="Wingdings" panose="05000000000000000000" pitchFamily="2" charset="2"/>
              <a:buChar char="Ø"/>
            </a:pPr>
            <a:r>
              <a:rPr lang="en-US" sz="2000" dirty="0">
                <a:solidFill>
                  <a:srgbClr val="002060"/>
                </a:solidFill>
              </a:rPr>
              <a:t>What:  9 v 9 / 11 v 11</a:t>
            </a:r>
          </a:p>
          <a:p>
            <a:pPr marL="742950" lvl="1" indent="-285750">
              <a:buFont typeface="Wingdings" panose="05000000000000000000" pitchFamily="2" charset="2"/>
              <a:buChar char="Ø"/>
            </a:pPr>
            <a:r>
              <a:rPr lang="en-US" sz="2000" dirty="0">
                <a:solidFill>
                  <a:srgbClr val="002060"/>
                </a:solidFill>
              </a:rPr>
              <a:t>Where:  Linden School</a:t>
            </a:r>
          </a:p>
          <a:p>
            <a:pPr marL="742950" lvl="1" indent="-285750">
              <a:buFont typeface="Wingdings" panose="05000000000000000000" pitchFamily="2" charset="2"/>
              <a:buChar char="Ø"/>
            </a:pPr>
            <a:r>
              <a:rPr lang="en-US" sz="2000" dirty="0">
                <a:solidFill>
                  <a:srgbClr val="002060"/>
                </a:solidFill>
              </a:rPr>
              <a:t>Time:  9 v 9:  9am to 1:30pm / 11v 11: 2:30pm to 6:30pm</a:t>
            </a:r>
          </a:p>
          <a:p>
            <a:pPr marL="742950" lvl="1" indent="-285750">
              <a:buFont typeface="Wingdings" panose="05000000000000000000" pitchFamily="2" charset="2"/>
              <a:buChar char="Ø"/>
            </a:pPr>
            <a:r>
              <a:rPr lang="en-US" sz="2000" dirty="0">
                <a:solidFill>
                  <a:srgbClr val="002060"/>
                </a:solidFill>
              </a:rPr>
              <a:t>Registration Link 9 v 9: </a:t>
            </a:r>
            <a:r>
              <a:rPr lang="en-US" altLang="en-US" sz="2000" u="sng" dirty="0">
                <a:solidFill>
                  <a:srgbClr val="00206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https://learning.ussoccer.com/coach/courses/available/21/details/5100</a:t>
            </a:r>
            <a:endParaRPr lang="en-US" altLang="en-US" sz="2000" u="sng" dirty="0">
              <a:solidFill>
                <a:srgbClr val="002060"/>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r>
              <a:rPr lang="en-US" altLang="en-US" sz="2000" u="sng" dirty="0">
                <a:solidFill>
                  <a:srgbClr val="002060"/>
                </a:solidFill>
                <a:latin typeface="Arial" panose="020B0604020202020204" pitchFamily="34" charset="0"/>
                <a:cs typeface="Arial" panose="020B0604020202020204" pitchFamily="34" charset="0"/>
              </a:rPr>
              <a:t>Registration Link 11 v 11: </a:t>
            </a:r>
            <a:r>
              <a:rPr lang="en-US" altLang="en-US" sz="2000" u="sng" dirty="0">
                <a:solidFill>
                  <a:srgbClr val="00206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https://learning.ussoccer.com/coach/courses/available/21/details/509</a:t>
            </a:r>
            <a:r>
              <a:rPr lang="en-US" altLang="en-US" sz="2000" u="sng" dirty="0">
                <a:solidFill>
                  <a:srgbClr val="002060"/>
                </a:solidFill>
                <a:latin typeface="Arial" panose="020B0604020202020204" pitchFamily="34" charset="0"/>
                <a:cs typeface="Arial" panose="020B0604020202020204" pitchFamily="34" charset="0"/>
              </a:rPr>
              <a:t>9</a:t>
            </a: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2470056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Friday Night Clinics (U10, U12, U14)</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6555641"/>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What:  Skills Clinics being run by New England </a:t>
            </a:r>
            <a:r>
              <a:rPr lang="en-US" sz="2000" dirty="0" err="1">
                <a:solidFill>
                  <a:srgbClr val="002060"/>
                </a:solidFill>
              </a:rPr>
              <a:t>Futbol</a:t>
            </a:r>
            <a:r>
              <a:rPr lang="en-US" sz="2000" dirty="0">
                <a:solidFill>
                  <a:srgbClr val="002060"/>
                </a:solidFill>
              </a:rPr>
              <a:t> Club (NEFC) with professional coach</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When:  Every Friday, September 6 – November 1</a:t>
            </a:r>
          </a:p>
          <a:p>
            <a:pPr marL="742950" lvl="1" indent="-285750">
              <a:buFont typeface="Wingdings" panose="05000000000000000000" pitchFamily="2" charset="2"/>
              <a:buChar char="Ø"/>
            </a:pPr>
            <a:r>
              <a:rPr lang="en-US" sz="2000" dirty="0">
                <a:solidFill>
                  <a:srgbClr val="002060"/>
                </a:solidFill>
              </a:rPr>
              <a:t>U10:  6pm – 7pm</a:t>
            </a:r>
          </a:p>
          <a:p>
            <a:pPr marL="742950" lvl="1" indent="-285750">
              <a:buFont typeface="Wingdings" panose="05000000000000000000" pitchFamily="2" charset="2"/>
              <a:buChar char="Ø"/>
            </a:pPr>
            <a:r>
              <a:rPr lang="en-US" sz="2000" dirty="0">
                <a:solidFill>
                  <a:srgbClr val="002060"/>
                </a:solidFill>
              </a:rPr>
              <a:t>U12 – U14:  7pm – 8pm</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Where:  Linden School</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Content:  Various skills will be worked on during the 9 week clinic like striker, shooting, dribbling, defending, defending in groups, 1 v 1, 1 v 2, learning about different formations, etc. Players will walk away with a well rounded set of skills.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Great compliment to regular weekly practices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Good opportunity for coaches to come down and observe</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70688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Administrative Topics</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1723223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CORI/Concussion &amp; Abuse Training</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727766"/>
            <a:ext cx="10982632" cy="2246769"/>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Online through Stack Sports Connect – email link from Helen Murphy/Registrar</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Mandatory to complete before start of season – takes approx. 2 hours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CORI badges from Spring 2019 will be used until new badges can be printed at the end of September.  New coaches will receive a coaches card with a green sticker on the bottom – must display that at all games</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2896800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sz="4100" dirty="0">
                <a:solidFill>
                  <a:srgbClr val="002060"/>
                </a:solidFill>
              </a:rPr>
              <a:t>Zero Tolerance Policy (Rule 21 MYSL)</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234441"/>
            <a:ext cx="10982632" cy="5632311"/>
          </a:xfrm>
          <a:prstGeom prst="rect">
            <a:avLst/>
          </a:prstGeom>
          <a:noFill/>
        </p:spPr>
        <p:txBody>
          <a:bodyPr wrap="square" rtlCol="0">
            <a:spAutoFit/>
          </a:bodyPr>
          <a:lstStyle/>
          <a:p>
            <a:pPr marL="285750" indent="-285750">
              <a:buFont typeface="Wingdings" panose="05000000000000000000" pitchFamily="2" charset="2"/>
              <a:buChar char="Ø"/>
            </a:pPr>
            <a:r>
              <a:rPr lang="en-US" dirty="0">
                <a:solidFill>
                  <a:srgbClr val="002060"/>
                </a:solidFill>
              </a:rPr>
              <a:t>It is the responsibility of ALL coaches to maintain the highest standards of conduct for themselves, their players and spectators (supporters) in all matches. Abusive and obscene language, violent play, violent conduct, fighting, harassment, intimidation/ taunting, racial or ethnic slurs and other behavior detrimental to the game will not be tolerated. A coach’s responsibility for referee support and spectator control includes the times prior to, during and after the game at the field and surrounding areas. Failure to do so will undermine the referee's authority and has the potential of creating a hostile environment for players, the referee and all other participants and spectators</a:t>
            </a:r>
          </a:p>
          <a:p>
            <a:pPr marL="285750" indent="-285750">
              <a:buFont typeface="Wingdings" panose="05000000000000000000" pitchFamily="2" charset="2"/>
              <a:buChar char="Ø"/>
            </a:pPr>
            <a:endParaRPr lang="en-US" dirty="0">
              <a:solidFill>
                <a:srgbClr val="002060"/>
              </a:solidFill>
            </a:endParaRPr>
          </a:p>
          <a:p>
            <a:pPr marL="285750" indent="-285750">
              <a:buFont typeface="Wingdings" panose="05000000000000000000" pitchFamily="2" charset="2"/>
              <a:buChar char="Ø"/>
            </a:pPr>
            <a:r>
              <a:rPr lang="en-US" dirty="0">
                <a:solidFill>
                  <a:srgbClr val="002060"/>
                </a:solidFill>
              </a:rPr>
              <a:t>Therefore, the basic policy is that persons responsible for a team and spectators will not address the referee at all during the play of the game.</a:t>
            </a:r>
          </a:p>
          <a:p>
            <a:pPr marL="742950" lvl="1" indent="-285750">
              <a:buFont typeface="Wingdings" panose="05000000000000000000" pitchFamily="2" charset="2"/>
              <a:buChar char="Ø"/>
            </a:pPr>
            <a:endParaRPr lang="en-US" dirty="0">
              <a:solidFill>
                <a:srgbClr val="002060"/>
              </a:solidFill>
            </a:endParaRPr>
          </a:p>
          <a:p>
            <a:pPr marL="742950" lvl="1" indent="-285750">
              <a:buFont typeface="Wingdings" panose="05000000000000000000" pitchFamily="2" charset="2"/>
              <a:buChar char="Ø"/>
            </a:pPr>
            <a:r>
              <a:rPr lang="en-US" dirty="0">
                <a:solidFill>
                  <a:srgbClr val="002060"/>
                </a:solidFill>
              </a:rPr>
              <a:t>Exceptions for persons responsible for a team (Coaches and Assistant Coaches) During the game:</a:t>
            </a:r>
          </a:p>
          <a:p>
            <a:pPr marL="1200150" lvl="2" indent="-285750">
              <a:buFont typeface="Wingdings" panose="05000000000000000000" pitchFamily="2" charset="2"/>
              <a:buChar char="Ø"/>
            </a:pPr>
            <a:r>
              <a:rPr lang="en-US" dirty="0">
                <a:solidFill>
                  <a:srgbClr val="002060"/>
                </a:solidFill>
              </a:rPr>
              <a:t>Responding to a referee initiating communication</a:t>
            </a:r>
          </a:p>
          <a:p>
            <a:pPr marL="1200150" lvl="2" indent="-285750">
              <a:buFont typeface="Wingdings" panose="05000000000000000000" pitchFamily="2" charset="2"/>
              <a:buChar char="Ø"/>
            </a:pPr>
            <a:r>
              <a:rPr lang="en-US" dirty="0">
                <a:solidFill>
                  <a:srgbClr val="002060"/>
                </a:solidFill>
              </a:rPr>
              <a:t>Making Substitutions</a:t>
            </a:r>
          </a:p>
          <a:p>
            <a:pPr marL="1200150" lvl="2" indent="-285750">
              <a:buFont typeface="Wingdings" panose="05000000000000000000" pitchFamily="2" charset="2"/>
              <a:buChar char="Ø"/>
            </a:pPr>
            <a:r>
              <a:rPr lang="en-US" dirty="0">
                <a:solidFill>
                  <a:srgbClr val="002060"/>
                </a:solidFill>
              </a:rPr>
              <a:t>Pointing out emergencies or safety issues</a:t>
            </a:r>
          </a:p>
          <a:p>
            <a:pPr marL="742950" lvl="1" indent="-285750">
              <a:buFont typeface="Wingdings" panose="05000000000000000000" pitchFamily="2" charset="2"/>
              <a:buChar char="Ø"/>
            </a:pPr>
            <a:endParaRPr lang="en-US" dirty="0">
              <a:solidFill>
                <a:srgbClr val="002060"/>
              </a:solidFill>
            </a:endParaRPr>
          </a:p>
          <a:p>
            <a:pPr marL="742950" lvl="1" indent="-285750">
              <a:buFont typeface="Wingdings" panose="05000000000000000000" pitchFamily="2" charset="2"/>
              <a:buChar char="Ø"/>
            </a:pPr>
            <a:r>
              <a:rPr lang="en-US" dirty="0">
                <a:solidFill>
                  <a:srgbClr val="002060"/>
                </a:solidFill>
              </a:rPr>
              <a:t>Exceptions for Spectators: During the game:</a:t>
            </a:r>
          </a:p>
          <a:p>
            <a:pPr marL="1200150" lvl="2" indent="-285750">
              <a:buFont typeface="Wingdings" panose="05000000000000000000" pitchFamily="2" charset="2"/>
              <a:buChar char="Ø"/>
            </a:pPr>
            <a:r>
              <a:rPr lang="en-US" dirty="0">
                <a:solidFill>
                  <a:srgbClr val="002060"/>
                </a:solidFill>
              </a:rPr>
              <a:t>Pointing out emergencies or safety issues </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907610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1000"/>
                                        <p:tgtEl>
                                          <p:spTgt spid="4">
                                            <p:txEl>
                                              <p:pRg st="5" end="5"/>
                                            </p:txEl>
                                          </p:spTgt>
                                        </p:tgtEl>
                                      </p:cBhvr>
                                    </p:animEffect>
                                    <p:anim calcmode="lin" valueType="num">
                                      <p:cBhvr>
                                        <p:cTn id="2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5" end="5"/>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1000"/>
                                        <p:tgtEl>
                                          <p:spTgt spid="4">
                                            <p:txEl>
                                              <p:pRg st="6" end="6"/>
                                            </p:txEl>
                                          </p:spTgt>
                                        </p:tgtEl>
                                      </p:cBhvr>
                                    </p:animEffect>
                                    <p:anim calcmode="lin" valueType="num">
                                      <p:cBhvr>
                                        <p:cTn id="2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1000"/>
                                        <p:tgtEl>
                                          <p:spTgt spid="4">
                                            <p:txEl>
                                              <p:pRg st="7" end="7"/>
                                            </p:txEl>
                                          </p:spTgt>
                                        </p:tgtEl>
                                      </p:cBhvr>
                                    </p:animEffect>
                                    <p:anim calcmode="lin" valueType="num">
                                      <p:cBhvr>
                                        <p:cTn id="3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7" end="7"/>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Effect transition="in" filter="fade">
                                      <p:cBhvr>
                                        <p:cTn id="37" dur="1000"/>
                                        <p:tgtEl>
                                          <p:spTgt spid="4">
                                            <p:txEl>
                                              <p:pRg st="9" end="9"/>
                                            </p:txEl>
                                          </p:spTgt>
                                        </p:tgtEl>
                                      </p:cBhvr>
                                    </p:animEffect>
                                    <p:anim calcmode="lin" valueType="num">
                                      <p:cBhvr>
                                        <p:cTn id="38"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9" end="9"/>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Middlesex Rule Changes</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727766"/>
            <a:ext cx="10982632" cy="1323439"/>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Substitutions can now be done on any stoppage in play</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Middlesex Rule Book will be updated and available next week for the official wording</a:t>
            </a:r>
          </a:p>
          <a:p>
            <a:pPr marL="285750"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10423583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Events</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463719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MYSA Night at the Revs</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pic>
        <p:nvPicPr>
          <p:cNvPr id="3" name="Picture 2">
            <a:extLst>
              <a:ext uri="{FF2B5EF4-FFF2-40B4-BE49-F238E27FC236}">
                <a16:creationId xmlns:a16="http://schemas.microsoft.com/office/drawing/2014/main" id="{B45CAB99-F7B3-4344-960B-32D9786AAC01}"/>
              </a:ext>
            </a:extLst>
          </p:cNvPr>
          <p:cNvPicPr>
            <a:picLocks noChangeAspect="1"/>
          </p:cNvPicPr>
          <p:nvPr/>
        </p:nvPicPr>
        <p:blipFill>
          <a:blip r:embed="rId3"/>
          <a:stretch>
            <a:fillRect/>
          </a:stretch>
        </p:blipFill>
        <p:spPr>
          <a:xfrm>
            <a:off x="2475548" y="1234441"/>
            <a:ext cx="7662862" cy="5612130"/>
          </a:xfrm>
          <a:prstGeom prst="rect">
            <a:avLst/>
          </a:prstGeom>
        </p:spPr>
      </p:pic>
    </p:spTree>
    <p:extLst>
      <p:ext uri="{BB962C8B-B14F-4D97-AF65-F5344CB8AC3E}">
        <p14:creationId xmlns:p14="http://schemas.microsoft.com/office/powerpoint/2010/main" val="20555887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sz="3900" dirty="0">
                <a:solidFill>
                  <a:srgbClr val="002060"/>
                </a:solidFill>
              </a:rPr>
              <a:t>Revolution Player Q&amp;A - Meet &amp; Greet</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727766"/>
            <a:ext cx="10982632" cy="4708981"/>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Hosting an intimate player appearance for U14 age group and up</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Who:  TBD – asked for one of the top players (Diego </a:t>
            </a:r>
            <a:r>
              <a:rPr lang="en-US" sz="2000" dirty="0" err="1">
                <a:solidFill>
                  <a:srgbClr val="002060"/>
                </a:solidFill>
              </a:rPr>
              <a:t>Fagundez</a:t>
            </a:r>
            <a:r>
              <a:rPr lang="en-US" sz="2000" dirty="0">
                <a:solidFill>
                  <a:srgbClr val="002060"/>
                </a:solidFill>
              </a:rPr>
              <a:t>, </a:t>
            </a:r>
            <a:r>
              <a:rPr lang="en-US" sz="2000" dirty="0" err="1">
                <a:solidFill>
                  <a:srgbClr val="002060"/>
                </a:solidFill>
              </a:rPr>
              <a:t>Carles</a:t>
            </a:r>
            <a:r>
              <a:rPr lang="en-US" sz="2000" dirty="0">
                <a:solidFill>
                  <a:srgbClr val="002060"/>
                </a:solidFill>
              </a:rPr>
              <a:t> Gills)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When:  September 9, 2019</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Time:  7:00 pm to 8:30 pm</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Where:  South Broadway Field</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Format</a:t>
            </a:r>
          </a:p>
          <a:p>
            <a:pPr marL="742950" lvl="1" indent="-285750">
              <a:buFont typeface="Wingdings" panose="05000000000000000000" pitchFamily="2" charset="2"/>
              <a:buChar char="Ø"/>
            </a:pPr>
            <a:r>
              <a:rPr lang="en-US" sz="2000" dirty="0">
                <a:solidFill>
                  <a:srgbClr val="002060"/>
                </a:solidFill>
              </a:rPr>
              <a:t>Discussion about the path to becoming a professional soccer player in the MLS</a:t>
            </a:r>
          </a:p>
          <a:p>
            <a:pPr marL="742950" lvl="1" indent="-285750">
              <a:buFont typeface="Wingdings" panose="05000000000000000000" pitchFamily="2" charset="2"/>
              <a:buChar char="Ø"/>
            </a:pPr>
            <a:r>
              <a:rPr lang="en-US" sz="2000" dirty="0">
                <a:solidFill>
                  <a:srgbClr val="002060"/>
                </a:solidFill>
              </a:rPr>
              <a:t>What it’s like to play in the MLS – commitment, workout regimen, diet, etc.</a:t>
            </a:r>
          </a:p>
          <a:p>
            <a:pPr marL="742950" lvl="1" indent="-285750">
              <a:buFont typeface="Wingdings" panose="05000000000000000000" pitchFamily="2" charset="2"/>
              <a:buChar char="Ø"/>
            </a:pPr>
            <a:r>
              <a:rPr lang="en-US" sz="2000" dirty="0">
                <a:solidFill>
                  <a:srgbClr val="002060"/>
                </a:solidFill>
              </a:rPr>
              <a:t>Q&amp;A Session</a:t>
            </a:r>
          </a:p>
          <a:p>
            <a:pPr marL="742950" lvl="1" indent="-285750">
              <a:buFont typeface="Wingdings" panose="05000000000000000000" pitchFamily="2" charset="2"/>
              <a:buChar char="Ø"/>
            </a:pPr>
            <a:r>
              <a:rPr lang="en-US" sz="2000" dirty="0">
                <a:solidFill>
                  <a:srgbClr val="002060"/>
                </a:solidFill>
              </a:rPr>
              <a:t>Meet &amp; Greet – Autograph’s, 1 on 1 time</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2951209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1000"/>
                                        <p:tgtEl>
                                          <p:spTgt spid="4">
                                            <p:txEl>
                                              <p:pRg st="6" end="6"/>
                                            </p:txEl>
                                          </p:spTgt>
                                        </p:tgtEl>
                                      </p:cBhvr>
                                    </p:animEffect>
                                    <p:anim calcmode="lin" valueType="num">
                                      <p:cBhvr>
                                        <p:cTn id="2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6" end="6"/>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Effect transition="in" filter="fade">
                                      <p:cBhvr>
                                        <p:cTn id="27" dur="1000"/>
                                        <p:tgtEl>
                                          <p:spTgt spid="4">
                                            <p:txEl>
                                              <p:pRg st="8" end="8"/>
                                            </p:txEl>
                                          </p:spTgt>
                                        </p:tgtEl>
                                      </p:cBhvr>
                                    </p:animEffect>
                                    <p:anim calcmode="lin" valueType="num">
                                      <p:cBhvr>
                                        <p:cTn id="28"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8" end="8"/>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10" end="10"/>
                                            </p:txEl>
                                          </p:spTgt>
                                        </p:tgtEl>
                                        <p:attrNameLst>
                                          <p:attrName>style.visibility</p:attrName>
                                        </p:attrNameLst>
                                      </p:cBhvr>
                                      <p:to>
                                        <p:strVal val="visible"/>
                                      </p:to>
                                    </p:set>
                                    <p:animEffect transition="in" filter="fade">
                                      <p:cBhvr>
                                        <p:cTn id="32" dur="1000"/>
                                        <p:tgtEl>
                                          <p:spTgt spid="4">
                                            <p:txEl>
                                              <p:pRg st="10" end="10"/>
                                            </p:txEl>
                                          </p:spTgt>
                                        </p:tgtEl>
                                      </p:cBhvr>
                                    </p:animEffect>
                                    <p:anim calcmode="lin" valueType="num">
                                      <p:cBhvr>
                                        <p:cTn id="3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10" end="10"/>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Effect transition="in" filter="fade">
                                      <p:cBhvr>
                                        <p:cTn id="37" dur="1000"/>
                                        <p:tgtEl>
                                          <p:spTgt spid="4">
                                            <p:txEl>
                                              <p:pRg st="11" end="11"/>
                                            </p:txEl>
                                          </p:spTgt>
                                        </p:tgtEl>
                                      </p:cBhvr>
                                    </p:animEffect>
                                    <p:anim calcmode="lin" valueType="num">
                                      <p:cBhvr>
                                        <p:cTn id="38"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11" end="11"/>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12" end="12"/>
                                            </p:txEl>
                                          </p:spTgt>
                                        </p:tgtEl>
                                        <p:attrNameLst>
                                          <p:attrName>style.visibility</p:attrName>
                                        </p:attrNameLst>
                                      </p:cBhvr>
                                      <p:to>
                                        <p:strVal val="visible"/>
                                      </p:to>
                                    </p:set>
                                    <p:animEffect transition="in" filter="fade">
                                      <p:cBhvr>
                                        <p:cTn id="42" dur="1000"/>
                                        <p:tgtEl>
                                          <p:spTgt spid="4">
                                            <p:txEl>
                                              <p:pRg st="12" end="12"/>
                                            </p:txEl>
                                          </p:spTgt>
                                        </p:tgtEl>
                                      </p:cBhvr>
                                    </p:animEffect>
                                    <p:anim calcmode="lin" valueType="num">
                                      <p:cBhvr>
                                        <p:cTn id="43"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2" end="12"/>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
                                            <p:txEl>
                                              <p:pRg st="13" end="13"/>
                                            </p:txEl>
                                          </p:spTgt>
                                        </p:tgtEl>
                                        <p:attrNameLst>
                                          <p:attrName>style.visibility</p:attrName>
                                        </p:attrNameLst>
                                      </p:cBhvr>
                                      <p:to>
                                        <p:strVal val="visible"/>
                                      </p:to>
                                    </p:set>
                                    <p:animEffect transition="in" filter="fade">
                                      <p:cBhvr>
                                        <p:cTn id="47" dur="1000"/>
                                        <p:tgtEl>
                                          <p:spTgt spid="4">
                                            <p:txEl>
                                              <p:pRg st="13" end="13"/>
                                            </p:txEl>
                                          </p:spTgt>
                                        </p:tgtEl>
                                      </p:cBhvr>
                                    </p:animEffect>
                                    <p:anim calcmode="lin" valueType="num">
                                      <p:cBhvr>
                                        <p:cTn id="48" dur="1000" fill="hold"/>
                                        <p:tgtEl>
                                          <p:spTgt spid="4">
                                            <p:txEl>
                                              <p:pRg st="13" end="13"/>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13" end="13"/>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4">
                                            <p:txEl>
                                              <p:pRg st="14" end="14"/>
                                            </p:txEl>
                                          </p:spTgt>
                                        </p:tgtEl>
                                        <p:attrNameLst>
                                          <p:attrName>style.visibility</p:attrName>
                                        </p:attrNameLst>
                                      </p:cBhvr>
                                      <p:to>
                                        <p:strVal val="visible"/>
                                      </p:to>
                                    </p:set>
                                    <p:animEffect transition="in" filter="fade">
                                      <p:cBhvr>
                                        <p:cTn id="52" dur="1000"/>
                                        <p:tgtEl>
                                          <p:spTgt spid="4">
                                            <p:txEl>
                                              <p:pRg st="14" end="14"/>
                                            </p:txEl>
                                          </p:spTgt>
                                        </p:tgtEl>
                                      </p:cBhvr>
                                    </p:animEffect>
                                    <p:anim calcmode="lin" valueType="num">
                                      <p:cBhvr>
                                        <p:cTn id="53" dur="1000" fill="hold"/>
                                        <p:tgtEl>
                                          <p:spTgt spid="4">
                                            <p:txEl>
                                              <p:pRg st="14" end="14"/>
                                            </p:txEl>
                                          </p:spTgt>
                                        </p:tgtEl>
                                        <p:attrNameLst>
                                          <p:attrName>ppt_x</p:attrName>
                                        </p:attrNameLst>
                                      </p:cBhvr>
                                      <p:tavLst>
                                        <p:tav tm="0">
                                          <p:val>
                                            <p:strVal val="#ppt_x"/>
                                          </p:val>
                                        </p:tav>
                                        <p:tav tm="100000">
                                          <p:val>
                                            <p:strVal val="#ppt_x"/>
                                          </p:val>
                                        </p:tav>
                                      </p:tavLst>
                                    </p:anim>
                                    <p:anim calcmode="lin" valueType="num">
                                      <p:cBhvr>
                                        <p:cTn id="54" dur="1000" fill="hold"/>
                                        <p:tgtEl>
                                          <p:spTgt spid="4">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1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350</TotalTime>
  <Words>982</Words>
  <Application>Microsoft Office PowerPoint</Application>
  <PresentationFormat>Widescreen</PresentationFormat>
  <Paragraphs>164</Paragraphs>
  <Slides>23</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Calibri</vt:lpstr>
      <vt:lpstr>Century Gothic</vt:lpstr>
      <vt:lpstr>Wingdings</vt:lpstr>
      <vt:lpstr>Wingdings 3</vt:lpstr>
      <vt:lpstr>Ion</vt:lpstr>
      <vt:lpstr>1_Ion</vt:lpstr>
      <vt:lpstr>Malden Youth Soccer Association</vt:lpstr>
      <vt:lpstr>Agenda</vt:lpstr>
      <vt:lpstr>Administrative Topics</vt:lpstr>
      <vt:lpstr>CORI/Concussion &amp; Abuse Training</vt:lpstr>
      <vt:lpstr>Zero Tolerance Policy (Rule 21 MYSL)</vt:lpstr>
      <vt:lpstr>Middlesex Rule Changes</vt:lpstr>
      <vt:lpstr>Events</vt:lpstr>
      <vt:lpstr>MYSA Night at the Revs</vt:lpstr>
      <vt:lpstr>Revolution Player Q&amp;A - Meet &amp; Greet</vt:lpstr>
      <vt:lpstr>Logistics &amp; Sportsmanager Overview</vt:lpstr>
      <vt:lpstr>U14 Fall Season</vt:lpstr>
      <vt:lpstr>Good practices/ basic things to remember</vt:lpstr>
      <vt:lpstr>Educating and helping our Parents understand</vt:lpstr>
      <vt:lpstr>Two important documents to provide to parents</vt:lpstr>
      <vt:lpstr>Developmental goals/Upcoming coaching sessions take away</vt:lpstr>
      <vt:lpstr>Grass Root Road Map</vt:lpstr>
      <vt:lpstr>Attacking GRM</vt:lpstr>
      <vt:lpstr>Defending GRM</vt:lpstr>
      <vt:lpstr>A few suggestions:</vt:lpstr>
      <vt:lpstr>Sportsmanager Overview</vt:lpstr>
      <vt:lpstr>Development</vt:lpstr>
      <vt:lpstr>Coaches Training Sessions</vt:lpstr>
      <vt:lpstr>Friday Night Clinics (U10, U12, U14)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Malden Youth Soccer Association</dc:title>
  <dc:creator>Hamelin, Jason</dc:creator>
  <cp:lastModifiedBy>Hamelin, Jason</cp:lastModifiedBy>
  <cp:revision>31</cp:revision>
  <dcterms:created xsi:type="dcterms:W3CDTF">2019-07-25T19:50:44Z</dcterms:created>
  <dcterms:modified xsi:type="dcterms:W3CDTF">2019-08-21T17:28:13Z</dcterms:modified>
</cp:coreProperties>
</file>