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715000" type="screen16x10"/>
  <p:notesSz cx="6858000" cy="9144000"/>
  <p:embeddedFontLst>
    <p:embeddedFont>
      <p:font typeface="Nunito" panose="020B0604020202020204" charset="0"/>
      <p:regular r:id="rId16"/>
      <p:bold r:id="rId17"/>
      <p:italic r:id="rId18"/>
      <p:boldItalic r:id="rId19"/>
    </p:embeddedFont>
    <p:embeddedFont>
      <p:font typeface="Oswald" panose="020B0604020202020204" charset="0"/>
      <p:regular r:id="rId20"/>
      <p:bold r:id="rId21"/>
    </p:embeddedFont>
    <p:embeddedFont>
      <p:font typeface="Oswald Regular" panose="020B0604020202020204" charset="0"/>
      <p:regular r:id="rId22"/>
      <p:bold r:id="rId23"/>
    </p:embeddedFont>
    <p:embeddedFont>
      <p:font typeface="Roboto" panose="020B060402020202020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1104" y="108"/>
      </p:cViewPr>
      <p:guideLst>
        <p:guide orient="horz" pos="180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686167" y="685800"/>
            <a:ext cx="54861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c6f75fceb_0_0:notes"/>
          <p:cNvSpPr>
            <a:spLocks noGrp="1" noRot="1" noChangeAspect="1"/>
          </p:cNvSpPr>
          <p:nvPr>
            <p:ph type="sldImg" idx="2"/>
          </p:nvPr>
        </p:nvSpPr>
        <p:spPr>
          <a:xfrm>
            <a:off x="686146" y="685800"/>
            <a:ext cx="5486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c6f75fce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5c6dc6e2ba_0_49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5c6dc6e2ba_0_4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5e740ec546_0_83:notes"/>
          <p:cNvSpPr>
            <a:spLocks noGrp="1" noRot="1" noChangeAspect="1"/>
          </p:cNvSpPr>
          <p:nvPr>
            <p:ph type="sldImg" idx="2"/>
          </p:nvPr>
        </p:nvSpPr>
        <p:spPr>
          <a:xfrm>
            <a:off x="686167" y="685800"/>
            <a:ext cx="5486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5e740ec546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5ecdac9975_0_0: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5ecdac997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5ecdac9975_0_8: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5ecdac9975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c6f75fceb_0_10:notes"/>
          <p:cNvSpPr>
            <a:spLocks noGrp="1" noRot="1" noChangeAspect="1"/>
          </p:cNvSpPr>
          <p:nvPr>
            <p:ph type="sldImg" idx="2"/>
          </p:nvPr>
        </p:nvSpPr>
        <p:spPr>
          <a:xfrm>
            <a:off x="686146" y="685800"/>
            <a:ext cx="5486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c6f75fce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c6f75fceb_0_26: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c6f75fceb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5c6dc6e2ba_0_428: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5c6dc6e2ba_0_4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5c6dc6e2ba_0_441: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5c6dc6e2ba_0_4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5c6dc6e2ba_0_452: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5c6dc6e2ba_0_4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5c6dc6e2ba_0_46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5c6dc6e2ba_0_4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5c6dc6e2ba_0_47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5c6dc6e2ba_0_4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5c6dc6e2ba_0_48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5c6dc6e2ba_0_4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00099"/>
        </a:solidFill>
        <a:effectLst/>
      </p:bgPr>
    </p:bg>
    <p:spTree>
      <p:nvGrpSpPr>
        <p:cNvPr id="1" name="Shape 9"/>
        <p:cNvGrpSpPr/>
        <p:nvPr/>
      </p:nvGrpSpPr>
      <p:grpSpPr>
        <a:xfrm>
          <a:off x="0" y="0"/>
          <a:ext cx="0" cy="0"/>
          <a:chOff x="0" y="0"/>
          <a:chExt cx="0" cy="0"/>
        </a:xfrm>
      </p:grpSpPr>
      <p:sp>
        <p:nvSpPr>
          <p:cNvPr id="10" name="Google Shape;10;p2"/>
          <p:cNvSpPr/>
          <p:nvPr/>
        </p:nvSpPr>
        <p:spPr>
          <a:xfrm flipH="1">
            <a:off x="8246400" y="4717694"/>
            <a:ext cx="897600" cy="997200"/>
          </a:xfrm>
          <a:prstGeom prst="rtTriangl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8246400" y="4717639"/>
            <a:ext cx="897600" cy="997200"/>
          </a:xfrm>
          <a:prstGeom prst="round1Rect">
            <a:avLst>
              <a:gd name="adj" fmla="val 16667"/>
            </a:avLst>
          </a:prstGeom>
          <a:solidFill>
            <a:schemeClr val="lt1">
              <a:alpha val="680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90525" y="2021417"/>
            <a:ext cx="8222100" cy="10374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3" name="Google Shape;13;p2"/>
          <p:cNvSpPr txBox="1">
            <a:spLocks noGrp="1"/>
          </p:cNvSpPr>
          <p:nvPr>
            <p:ph type="subTitle" idx="1"/>
          </p:nvPr>
        </p:nvSpPr>
        <p:spPr>
          <a:xfrm>
            <a:off x="390525" y="3099034"/>
            <a:ext cx="8222100" cy="480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4" name="Google Shape;14;p2"/>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4"/>
        </a:solidFill>
        <a:effectLst/>
      </p:bgPr>
    </p:bg>
    <p:spTree>
      <p:nvGrpSpPr>
        <p:cNvPr id="1" name="Shape 57"/>
        <p:cNvGrpSpPr/>
        <p:nvPr/>
      </p:nvGrpSpPr>
      <p:grpSpPr>
        <a:xfrm>
          <a:off x="0" y="0"/>
          <a:ext cx="0" cy="0"/>
          <a:chOff x="0" y="0"/>
          <a:chExt cx="0" cy="0"/>
        </a:xfrm>
      </p:grpSpPr>
      <p:sp>
        <p:nvSpPr>
          <p:cNvPr id="58" name="Google Shape;58;p11"/>
          <p:cNvSpPr txBox="1">
            <a:spLocks noGrp="1"/>
          </p:cNvSpPr>
          <p:nvPr>
            <p:ph type="title" hasCustomPrompt="1"/>
          </p:nvPr>
        </p:nvSpPr>
        <p:spPr>
          <a:xfrm>
            <a:off x="475500" y="1398361"/>
            <a:ext cx="8222100" cy="21816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2"/>
              </a:buClr>
              <a:buSzPts val="12000"/>
              <a:buNone/>
              <a:defRPr sz="12000">
                <a:solidFill>
                  <a:schemeClr val="dk2"/>
                </a:solidFill>
              </a:defRPr>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a:spLocks noGrp="1"/>
          </p:cNvSpPr>
          <p:nvPr>
            <p:ph type="body" idx="1"/>
          </p:nvPr>
        </p:nvSpPr>
        <p:spPr>
          <a:xfrm>
            <a:off x="475500" y="3671806"/>
            <a:ext cx="8222100" cy="14454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60" name="Google Shape;60;p11"/>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61"/>
        <p:cNvGrpSpPr/>
        <p:nvPr/>
      </p:nvGrpSpPr>
      <p:grpSpPr>
        <a:xfrm>
          <a:off x="0" y="0"/>
          <a:ext cx="0" cy="0"/>
          <a:chOff x="0" y="0"/>
          <a:chExt cx="0" cy="0"/>
        </a:xfrm>
      </p:grpSpPr>
      <p:sp>
        <p:nvSpPr>
          <p:cNvPr id="62" name="Google Shape;62;p12"/>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460950" y="2294833"/>
            <a:ext cx="8222100" cy="1125300"/>
          </a:xfrm>
          <a:prstGeom prst="rect">
            <a:avLst/>
          </a:prstGeom>
        </p:spPr>
        <p:txBody>
          <a:bodyPr spcFirstLastPara="1" wrap="square" lIns="91425" tIns="91425" rIns="91425" bIns="91425" anchor="ctr" anchorCtr="0">
            <a:no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17" name="Google Shape;17;p3"/>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p:nvPr/>
        </p:nvSpPr>
        <p:spPr>
          <a:xfrm rot="10800000" flipH="1">
            <a:off x="0" y="1873200"/>
            <a:ext cx="9144000" cy="38418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p:nvPr/>
        </p:nvSpPr>
        <p:spPr>
          <a:xfrm>
            <a:off x="0" y="1873333"/>
            <a:ext cx="9144000" cy="120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title"/>
          </p:nvPr>
        </p:nvSpPr>
        <p:spPr>
          <a:xfrm>
            <a:off x="471900" y="820806"/>
            <a:ext cx="8222100" cy="852900"/>
          </a:xfrm>
          <a:prstGeom prst="rect">
            <a:avLst/>
          </a:prstGeom>
        </p:spPr>
        <p:txBody>
          <a:bodyPr spcFirstLastPara="1" wrap="square" lIns="91425" tIns="91425" rIns="91425" bIns="91425"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2" name="Google Shape;22;p4"/>
          <p:cNvSpPr txBox="1">
            <a:spLocks noGrp="1"/>
          </p:cNvSpPr>
          <p:nvPr>
            <p:ph type="body" idx="1"/>
          </p:nvPr>
        </p:nvSpPr>
        <p:spPr>
          <a:xfrm>
            <a:off x="471900" y="2132306"/>
            <a:ext cx="8222100" cy="3011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p:nvPr/>
        </p:nvSpPr>
        <p:spPr>
          <a:xfrm rot="10800000" flipH="1">
            <a:off x="0" y="1873200"/>
            <a:ext cx="9144000" cy="38418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5"/>
          <p:cNvSpPr/>
          <p:nvPr/>
        </p:nvSpPr>
        <p:spPr>
          <a:xfrm>
            <a:off x="0" y="1873333"/>
            <a:ext cx="9144000" cy="120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5"/>
          <p:cNvSpPr txBox="1">
            <a:spLocks noGrp="1"/>
          </p:cNvSpPr>
          <p:nvPr>
            <p:ph type="title"/>
          </p:nvPr>
        </p:nvSpPr>
        <p:spPr>
          <a:xfrm>
            <a:off x="471900" y="820806"/>
            <a:ext cx="8222100" cy="852900"/>
          </a:xfrm>
          <a:prstGeom prst="rect">
            <a:avLst/>
          </a:prstGeom>
        </p:spPr>
        <p:txBody>
          <a:bodyPr spcFirstLastPara="1" wrap="square" lIns="91425" tIns="91425" rIns="91425" bIns="91425"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8" name="Google Shape;28;p5"/>
          <p:cNvSpPr txBox="1">
            <a:spLocks noGrp="1"/>
          </p:cNvSpPr>
          <p:nvPr>
            <p:ph type="body" idx="1"/>
          </p:nvPr>
        </p:nvSpPr>
        <p:spPr>
          <a:xfrm>
            <a:off x="471900" y="2132306"/>
            <a:ext cx="3999900" cy="3011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9" name="Google Shape;29;p5"/>
          <p:cNvSpPr txBox="1">
            <a:spLocks noGrp="1"/>
          </p:cNvSpPr>
          <p:nvPr>
            <p:ph type="body" idx="2"/>
          </p:nvPr>
        </p:nvSpPr>
        <p:spPr>
          <a:xfrm>
            <a:off x="4694250" y="2132306"/>
            <a:ext cx="3999900" cy="3011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0" name="Google Shape;30;p5"/>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p:nvPr/>
        </p:nvSpPr>
        <p:spPr>
          <a:xfrm rot="10800000" flipH="1">
            <a:off x="0" y="729300"/>
            <a:ext cx="9144000" cy="49857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6"/>
          <p:cNvSpPr/>
          <p:nvPr/>
        </p:nvSpPr>
        <p:spPr>
          <a:xfrm>
            <a:off x="0" y="729278"/>
            <a:ext cx="9144000" cy="120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6"/>
          <p:cNvSpPr txBox="1">
            <a:spLocks noGrp="1"/>
          </p:cNvSpPr>
          <p:nvPr>
            <p:ph type="title"/>
          </p:nvPr>
        </p:nvSpPr>
        <p:spPr>
          <a:xfrm>
            <a:off x="98250" y="18167"/>
            <a:ext cx="8826600" cy="6696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35" name="Google Shape;35;p6"/>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txBox="1"/>
          <p:nvPr/>
        </p:nvSpPr>
        <p:spPr>
          <a:xfrm rot="10800000" flipH="1">
            <a:off x="3276600" y="28"/>
            <a:ext cx="5867400" cy="571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p:nvPr/>
        </p:nvSpPr>
        <p:spPr>
          <a:xfrm rot="-5400000">
            <a:off x="473400" y="2803200"/>
            <a:ext cx="5715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7"/>
          <p:cNvSpPr txBox="1">
            <a:spLocks noGrp="1"/>
          </p:cNvSpPr>
          <p:nvPr>
            <p:ph type="title"/>
          </p:nvPr>
        </p:nvSpPr>
        <p:spPr>
          <a:xfrm>
            <a:off x="226078" y="397556"/>
            <a:ext cx="2808000" cy="10593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0" name="Google Shape;40;p7"/>
          <p:cNvSpPr txBox="1">
            <a:spLocks noGrp="1"/>
          </p:cNvSpPr>
          <p:nvPr>
            <p:ph type="body" idx="1"/>
          </p:nvPr>
        </p:nvSpPr>
        <p:spPr>
          <a:xfrm>
            <a:off x="226075" y="1628667"/>
            <a:ext cx="2808000" cy="35148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chemeClr val="lt1"/>
              </a:buClr>
              <a:buSzPts val="1200"/>
              <a:buChar char="●"/>
              <a:defRPr sz="1200">
                <a:solidFill>
                  <a:schemeClr val="lt1"/>
                </a:solidFill>
              </a:defRPr>
            </a:lvl1pPr>
            <a:lvl2pPr marL="914400" lvl="1" indent="-304800" rtl="0">
              <a:spcBef>
                <a:spcPts val="1600"/>
              </a:spcBef>
              <a:spcAft>
                <a:spcPts val="0"/>
              </a:spcAft>
              <a:buClr>
                <a:schemeClr val="lt1"/>
              </a:buClr>
              <a:buSzPts val="1200"/>
              <a:buChar char="○"/>
              <a:defRPr sz="1200">
                <a:solidFill>
                  <a:schemeClr val="lt1"/>
                </a:solidFill>
              </a:defRPr>
            </a:lvl2pPr>
            <a:lvl3pPr marL="1371600" lvl="2" indent="-304800" rtl="0">
              <a:spcBef>
                <a:spcPts val="1600"/>
              </a:spcBef>
              <a:spcAft>
                <a:spcPts val="0"/>
              </a:spcAft>
              <a:buClr>
                <a:schemeClr val="lt1"/>
              </a:buClr>
              <a:buSzPts val="1200"/>
              <a:buChar char="■"/>
              <a:defRPr sz="1200">
                <a:solidFill>
                  <a:schemeClr val="lt1"/>
                </a:solidFill>
              </a:defRPr>
            </a:lvl3pPr>
            <a:lvl4pPr marL="1828800" lvl="3" indent="-304800" rtl="0">
              <a:spcBef>
                <a:spcPts val="1600"/>
              </a:spcBef>
              <a:spcAft>
                <a:spcPts val="0"/>
              </a:spcAft>
              <a:buClr>
                <a:schemeClr val="lt1"/>
              </a:buClr>
              <a:buSzPts val="1200"/>
              <a:buChar char="●"/>
              <a:defRPr sz="1200">
                <a:solidFill>
                  <a:schemeClr val="lt1"/>
                </a:solidFill>
              </a:defRPr>
            </a:lvl4pPr>
            <a:lvl5pPr marL="2286000" lvl="4" indent="-304800" rtl="0">
              <a:spcBef>
                <a:spcPts val="1600"/>
              </a:spcBef>
              <a:spcAft>
                <a:spcPts val="0"/>
              </a:spcAft>
              <a:buClr>
                <a:schemeClr val="lt1"/>
              </a:buClr>
              <a:buSzPts val="1200"/>
              <a:buChar char="○"/>
              <a:defRPr sz="1200">
                <a:solidFill>
                  <a:schemeClr val="lt1"/>
                </a:solidFill>
              </a:defRPr>
            </a:lvl5pPr>
            <a:lvl6pPr marL="2743200" lvl="5" indent="-304800" rtl="0">
              <a:spcBef>
                <a:spcPts val="1600"/>
              </a:spcBef>
              <a:spcAft>
                <a:spcPts val="0"/>
              </a:spcAft>
              <a:buClr>
                <a:schemeClr val="lt1"/>
              </a:buClr>
              <a:buSzPts val="1200"/>
              <a:buChar char="■"/>
              <a:defRPr sz="1200">
                <a:solidFill>
                  <a:schemeClr val="lt1"/>
                </a:solidFill>
              </a:defRPr>
            </a:lvl6pPr>
            <a:lvl7pPr marL="3200400" lvl="6" indent="-304800" rtl="0">
              <a:spcBef>
                <a:spcPts val="1600"/>
              </a:spcBef>
              <a:spcAft>
                <a:spcPts val="0"/>
              </a:spcAft>
              <a:buClr>
                <a:schemeClr val="lt1"/>
              </a:buClr>
              <a:buSzPts val="1200"/>
              <a:buChar char="●"/>
              <a:defRPr sz="1200">
                <a:solidFill>
                  <a:schemeClr val="lt1"/>
                </a:solidFill>
              </a:defRPr>
            </a:lvl7pPr>
            <a:lvl8pPr marL="3657600" lvl="7" indent="-304800" rtl="0">
              <a:spcBef>
                <a:spcPts val="1600"/>
              </a:spcBef>
              <a:spcAft>
                <a:spcPts val="0"/>
              </a:spcAft>
              <a:buClr>
                <a:schemeClr val="lt1"/>
              </a:buClr>
              <a:buSzPts val="1200"/>
              <a:buChar char="○"/>
              <a:defRPr sz="1200">
                <a:solidFill>
                  <a:schemeClr val="lt1"/>
                </a:solidFill>
              </a:defRPr>
            </a:lvl8pPr>
            <a:lvl9pPr marL="4114800" lvl="8" indent="-304800" rtl="0">
              <a:spcBef>
                <a:spcPts val="1600"/>
              </a:spcBef>
              <a:spcAft>
                <a:spcPts val="1600"/>
              </a:spcAft>
              <a:buClr>
                <a:schemeClr val="lt1"/>
              </a:buClr>
              <a:buSzPts val="1200"/>
              <a:buChar char="■"/>
              <a:defRPr sz="1200">
                <a:solidFill>
                  <a:schemeClr val="lt1"/>
                </a:solidFill>
              </a:defRPr>
            </a:lvl9pPr>
          </a:lstStyle>
          <a:p>
            <a:endParaRPr/>
          </a:p>
        </p:txBody>
      </p:sp>
      <p:sp>
        <p:nvSpPr>
          <p:cNvPr id="41" name="Google Shape;41;p7"/>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490250" y="542500"/>
            <a:ext cx="6226800" cy="45453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endParaRPr/>
          </a:p>
        </p:txBody>
      </p:sp>
      <p:sp>
        <p:nvSpPr>
          <p:cNvPr id="44" name="Google Shape;44;p8"/>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flipH="1">
            <a:off x="0" y="0"/>
            <a:ext cx="4572000" cy="571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9"/>
          <p:cNvSpPr/>
          <p:nvPr/>
        </p:nvSpPr>
        <p:spPr>
          <a:xfrm rot="5400000">
            <a:off x="1660675" y="2803567"/>
            <a:ext cx="57144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9"/>
          <p:cNvSpPr txBox="1">
            <a:spLocks noGrp="1"/>
          </p:cNvSpPr>
          <p:nvPr>
            <p:ph type="title"/>
          </p:nvPr>
        </p:nvSpPr>
        <p:spPr>
          <a:xfrm>
            <a:off x="265500" y="1370194"/>
            <a:ext cx="4045200" cy="16470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2"/>
              </a:buClr>
              <a:buSzPts val="4200"/>
              <a:buNone/>
              <a:defRPr sz="4200">
                <a:solidFill>
                  <a:schemeClr val="dk2"/>
                </a:solidFill>
              </a:defRPr>
            </a:lvl1pPr>
            <a:lvl2pPr lvl="1" algn="ctr" rtl="0">
              <a:spcBef>
                <a:spcPts val="0"/>
              </a:spcBef>
              <a:spcAft>
                <a:spcPts val="0"/>
              </a:spcAft>
              <a:buClr>
                <a:schemeClr val="dk2"/>
              </a:buClr>
              <a:buSzPts val="4200"/>
              <a:buNone/>
              <a:defRPr sz="4200">
                <a:solidFill>
                  <a:schemeClr val="dk2"/>
                </a:solidFill>
              </a:defRPr>
            </a:lvl2pPr>
            <a:lvl3pPr lvl="2" algn="ctr" rtl="0">
              <a:spcBef>
                <a:spcPts val="0"/>
              </a:spcBef>
              <a:spcAft>
                <a:spcPts val="0"/>
              </a:spcAft>
              <a:buClr>
                <a:schemeClr val="dk2"/>
              </a:buClr>
              <a:buSzPts val="4200"/>
              <a:buNone/>
              <a:defRPr sz="4200">
                <a:solidFill>
                  <a:schemeClr val="dk2"/>
                </a:solidFill>
              </a:defRPr>
            </a:lvl3pPr>
            <a:lvl4pPr lvl="3" algn="ctr" rtl="0">
              <a:spcBef>
                <a:spcPts val="0"/>
              </a:spcBef>
              <a:spcAft>
                <a:spcPts val="0"/>
              </a:spcAft>
              <a:buClr>
                <a:schemeClr val="dk2"/>
              </a:buClr>
              <a:buSzPts val="4200"/>
              <a:buNone/>
              <a:defRPr sz="4200">
                <a:solidFill>
                  <a:schemeClr val="dk2"/>
                </a:solidFill>
              </a:defRPr>
            </a:lvl4pPr>
            <a:lvl5pPr lvl="4" algn="ctr" rtl="0">
              <a:spcBef>
                <a:spcPts val="0"/>
              </a:spcBef>
              <a:spcAft>
                <a:spcPts val="0"/>
              </a:spcAft>
              <a:buClr>
                <a:schemeClr val="dk2"/>
              </a:buClr>
              <a:buSzPts val="4200"/>
              <a:buNone/>
              <a:defRPr sz="4200">
                <a:solidFill>
                  <a:schemeClr val="dk2"/>
                </a:solidFill>
              </a:defRPr>
            </a:lvl5pPr>
            <a:lvl6pPr lvl="5" algn="ctr" rtl="0">
              <a:spcBef>
                <a:spcPts val="0"/>
              </a:spcBef>
              <a:spcAft>
                <a:spcPts val="0"/>
              </a:spcAft>
              <a:buClr>
                <a:schemeClr val="dk2"/>
              </a:buClr>
              <a:buSzPts val="4200"/>
              <a:buNone/>
              <a:defRPr sz="4200">
                <a:solidFill>
                  <a:schemeClr val="dk2"/>
                </a:solidFill>
              </a:defRPr>
            </a:lvl6pPr>
            <a:lvl7pPr lvl="6" algn="ctr" rtl="0">
              <a:spcBef>
                <a:spcPts val="0"/>
              </a:spcBef>
              <a:spcAft>
                <a:spcPts val="0"/>
              </a:spcAft>
              <a:buClr>
                <a:schemeClr val="dk2"/>
              </a:buClr>
              <a:buSzPts val="4200"/>
              <a:buNone/>
              <a:defRPr sz="4200">
                <a:solidFill>
                  <a:schemeClr val="dk2"/>
                </a:solidFill>
              </a:defRPr>
            </a:lvl7pPr>
            <a:lvl8pPr lvl="7" algn="ctr" rtl="0">
              <a:spcBef>
                <a:spcPts val="0"/>
              </a:spcBef>
              <a:spcAft>
                <a:spcPts val="0"/>
              </a:spcAft>
              <a:buClr>
                <a:schemeClr val="dk2"/>
              </a:buClr>
              <a:buSzPts val="4200"/>
              <a:buNone/>
              <a:defRPr sz="4200">
                <a:solidFill>
                  <a:schemeClr val="dk2"/>
                </a:solidFill>
              </a:defRPr>
            </a:lvl8pPr>
            <a:lvl9pPr lvl="8" algn="ctr" rtl="0">
              <a:spcBef>
                <a:spcPts val="0"/>
              </a:spcBef>
              <a:spcAft>
                <a:spcPts val="0"/>
              </a:spcAft>
              <a:buClr>
                <a:schemeClr val="dk2"/>
              </a:buClr>
              <a:buSzPts val="4200"/>
              <a:buNone/>
              <a:defRPr sz="4200">
                <a:solidFill>
                  <a:schemeClr val="dk2"/>
                </a:solidFill>
              </a:defRPr>
            </a:lvl9pPr>
          </a:lstStyle>
          <a:p>
            <a:endParaRPr/>
          </a:p>
        </p:txBody>
      </p:sp>
      <p:sp>
        <p:nvSpPr>
          <p:cNvPr id="49" name="Google Shape;49;p9"/>
          <p:cNvSpPr txBox="1">
            <a:spLocks noGrp="1"/>
          </p:cNvSpPr>
          <p:nvPr>
            <p:ph type="subTitle" idx="1"/>
          </p:nvPr>
        </p:nvSpPr>
        <p:spPr>
          <a:xfrm>
            <a:off x="265500" y="3088297"/>
            <a:ext cx="4045200" cy="1372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0" name="Google Shape;50;p9"/>
          <p:cNvSpPr txBox="1">
            <a:spLocks noGrp="1"/>
          </p:cNvSpPr>
          <p:nvPr>
            <p:ph type="body" idx="2"/>
          </p:nvPr>
        </p:nvSpPr>
        <p:spPr>
          <a:xfrm>
            <a:off x="4939500" y="804667"/>
            <a:ext cx="3836700" cy="41058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Clr>
                <a:schemeClr val="lt1"/>
              </a:buClr>
              <a:buSzPts val="1800"/>
              <a:buChar char="●"/>
              <a:defRPr>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0"/>
          <p:cNvSpPr txBox="1"/>
          <p:nvPr/>
        </p:nvSpPr>
        <p:spPr>
          <a:xfrm rot="10800000" flipH="1">
            <a:off x="0" y="67"/>
            <a:ext cx="9144000" cy="52176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0"/>
          <p:cNvSpPr/>
          <p:nvPr/>
        </p:nvSpPr>
        <p:spPr>
          <a:xfrm rot="10800000" flipH="1">
            <a:off x="0" y="5136494"/>
            <a:ext cx="9144000" cy="822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0"/>
          <p:cNvSpPr txBox="1">
            <a:spLocks noGrp="1"/>
          </p:cNvSpPr>
          <p:nvPr>
            <p:ph type="body" idx="1"/>
          </p:nvPr>
        </p:nvSpPr>
        <p:spPr>
          <a:xfrm>
            <a:off x="57150" y="5218694"/>
            <a:ext cx="8382000" cy="4962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Clr>
                <a:schemeClr val="lt1"/>
              </a:buClr>
              <a:buSzPts val="1200"/>
              <a:buNone/>
              <a:defRPr sz="1200">
                <a:solidFill>
                  <a:schemeClr val="lt1"/>
                </a:solidFill>
              </a:defRPr>
            </a:lvl1pPr>
          </a:lstStyle>
          <a:p>
            <a:endParaRPr/>
          </a:p>
        </p:txBody>
      </p:sp>
      <p:sp>
        <p:nvSpPr>
          <p:cNvPr id="56" name="Google Shape;56;p10"/>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terial">
    <p:bg>
      <p:bgPr>
        <a:solidFill>
          <a:srgbClr val="000099"/>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71900" y="820806"/>
            <a:ext cx="8222100" cy="8529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71900" y="2132306"/>
            <a:ext cx="8222100" cy="3011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marL="914400" lvl="1"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marL="1371600" lvl="2"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marL="1828800" lvl="3"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marL="2286000" lvl="4"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marL="2743200" lvl="5"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marL="3200400" lvl="6"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marL="3657600" lvl="7"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marL="4114800" lvl="8" indent="-317500" rtl="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523541" y="5217359"/>
            <a:ext cx="548700" cy="4374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lt2"/>
                </a:solidFill>
                <a:latin typeface="Roboto"/>
                <a:ea typeface="Roboto"/>
                <a:cs typeface="Roboto"/>
                <a:sym typeface="Roboto"/>
              </a:defRPr>
            </a:lvl1pPr>
            <a:lvl2pPr lvl="1" algn="r" rtl="0">
              <a:buNone/>
              <a:defRPr sz="1000">
                <a:solidFill>
                  <a:schemeClr val="lt2"/>
                </a:solidFill>
                <a:latin typeface="Roboto"/>
                <a:ea typeface="Roboto"/>
                <a:cs typeface="Roboto"/>
                <a:sym typeface="Roboto"/>
              </a:defRPr>
            </a:lvl2pPr>
            <a:lvl3pPr lvl="2" algn="r" rtl="0">
              <a:buNone/>
              <a:defRPr sz="1000">
                <a:solidFill>
                  <a:schemeClr val="lt2"/>
                </a:solidFill>
                <a:latin typeface="Roboto"/>
                <a:ea typeface="Roboto"/>
                <a:cs typeface="Roboto"/>
                <a:sym typeface="Roboto"/>
              </a:defRPr>
            </a:lvl3pPr>
            <a:lvl4pPr lvl="3" algn="r" rtl="0">
              <a:buNone/>
              <a:defRPr sz="1000">
                <a:solidFill>
                  <a:schemeClr val="lt2"/>
                </a:solidFill>
                <a:latin typeface="Roboto"/>
                <a:ea typeface="Roboto"/>
                <a:cs typeface="Roboto"/>
                <a:sym typeface="Roboto"/>
              </a:defRPr>
            </a:lvl4pPr>
            <a:lvl5pPr lvl="4" algn="r" rtl="0">
              <a:buNone/>
              <a:defRPr sz="1000">
                <a:solidFill>
                  <a:schemeClr val="lt2"/>
                </a:solidFill>
                <a:latin typeface="Roboto"/>
                <a:ea typeface="Roboto"/>
                <a:cs typeface="Roboto"/>
                <a:sym typeface="Roboto"/>
              </a:defRPr>
            </a:lvl5pPr>
            <a:lvl6pPr lvl="5" algn="r" rtl="0">
              <a:buNone/>
              <a:defRPr sz="1000">
                <a:solidFill>
                  <a:schemeClr val="lt2"/>
                </a:solidFill>
                <a:latin typeface="Roboto"/>
                <a:ea typeface="Roboto"/>
                <a:cs typeface="Roboto"/>
                <a:sym typeface="Roboto"/>
              </a:defRPr>
            </a:lvl6pPr>
            <a:lvl7pPr lvl="6" algn="r" rtl="0">
              <a:buNone/>
              <a:defRPr sz="1000">
                <a:solidFill>
                  <a:schemeClr val="lt2"/>
                </a:solidFill>
                <a:latin typeface="Roboto"/>
                <a:ea typeface="Roboto"/>
                <a:cs typeface="Roboto"/>
                <a:sym typeface="Roboto"/>
              </a:defRPr>
            </a:lvl7pPr>
            <a:lvl8pPr lvl="7" algn="r" rtl="0">
              <a:buNone/>
              <a:defRPr sz="1000">
                <a:solidFill>
                  <a:schemeClr val="lt2"/>
                </a:solidFill>
                <a:latin typeface="Roboto"/>
                <a:ea typeface="Roboto"/>
                <a:cs typeface="Roboto"/>
                <a:sym typeface="Roboto"/>
              </a:defRPr>
            </a:lvl8pPr>
            <a:lvl9pPr lvl="8" algn="r" rtl="0">
              <a:buNone/>
              <a:defRPr sz="1000">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9.jp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hyperlink" Target="http://www.mayouthsoccer.org/coaches/session-plans/" TargetMode="External"/><Relationship Id="rId7"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ww.youtube.com/" TargetMode="External"/><Relationship Id="rId5" Type="http://schemas.openxmlformats.org/officeDocument/2006/relationships/hyperlink" Target="https://www.soccerxpert.com/" TargetMode="External"/><Relationship Id="rId4" Type="http://schemas.openxmlformats.org/officeDocument/2006/relationships/hyperlink" Target="https://www.usyouthsoccer.org/coaching-resource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3"/>
          <p:cNvSpPr txBox="1">
            <a:spLocks noGrp="1"/>
          </p:cNvSpPr>
          <p:nvPr>
            <p:ph type="ctrTitle"/>
          </p:nvPr>
        </p:nvSpPr>
        <p:spPr>
          <a:xfrm>
            <a:off x="2134825" y="188667"/>
            <a:ext cx="6435300" cy="1014000"/>
          </a:xfrm>
          <a:prstGeom prst="rect">
            <a:avLst/>
          </a:prstGeom>
          <a:solidFill>
            <a:srgbClr val="000099"/>
          </a:solidFill>
        </p:spPr>
        <p:txBody>
          <a:bodyPr spcFirstLastPara="1" wrap="square" lIns="91425" tIns="91425" rIns="91425" bIns="91425" anchor="b" anchorCtr="0">
            <a:noAutofit/>
          </a:bodyPr>
          <a:lstStyle/>
          <a:p>
            <a:pPr marL="0" lvl="0" indent="0" algn="l" rtl="0">
              <a:spcBef>
                <a:spcPts val="0"/>
              </a:spcBef>
              <a:spcAft>
                <a:spcPts val="0"/>
              </a:spcAft>
              <a:buNone/>
            </a:pPr>
            <a:r>
              <a:rPr lang="en" sz="3600">
                <a:solidFill>
                  <a:srgbClr val="FFCC00"/>
                </a:solidFill>
                <a:latin typeface="Oswald"/>
                <a:ea typeface="Oswald"/>
                <a:cs typeface="Oswald"/>
                <a:sym typeface="Oswald"/>
              </a:rPr>
              <a:t>MYS Coaches Training </a:t>
            </a:r>
            <a:endParaRPr sz="3600">
              <a:solidFill>
                <a:srgbClr val="FFCC00"/>
              </a:solidFill>
              <a:latin typeface="Oswald"/>
              <a:ea typeface="Oswald"/>
              <a:cs typeface="Oswald"/>
              <a:sym typeface="Oswald"/>
            </a:endParaRPr>
          </a:p>
        </p:txBody>
      </p:sp>
      <p:sp>
        <p:nvSpPr>
          <p:cNvPr id="68" name="Google Shape;68;p13"/>
          <p:cNvSpPr txBox="1">
            <a:spLocks noGrp="1"/>
          </p:cNvSpPr>
          <p:nvPr>
            <p:ph type="subTitle" idx="1"/>
          </p:nvPr>
        </p:nvSpPr>
        <p:spPr>
          <a:xfrm>
            <a:off x="3055750" y="2181350"/>
            <a:ext cx="2904000" cy="64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Oswald Regular"/>
                <a:ea typeface="Oswald Regular"/>
                <a:cs typeface="Oswald Regular"/>
                <a:sym typeface="Oswald Regular"/>
              </a:rPr>
              <a:t>For U7 Coaches </a:t>
            </a:r>
            <a:endParaRPr>
              <a:latin typeface="Oswald Regular"/>
              <a:ea typeface="Oswald Regular"/>
              <a:cs typeface="Oswald Regular"/>
              <a:sym typeface="Oswald Regular"/>
            </a:endParaRPr>
          </a:p>
        </p:txBody>
      </p:sp>
      <p:sp>
        <p:nvSpPr>
          <p:cNvPr id="69" name="Google Shape;69;p13"/>
          <p:cNvSpPr txBox="1"/>
          <p:nvPr/>
        </p:nvSpPr>
        <p:spPr>
          <a:xfrm>
            <a:off x="2184250" y="3804725"/>
            <a:ext cx="4647000" cy="64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U7 Director: </a:t>
            </a:r>
            <a:r>
              <a:rPr lang="en" sz="3000">
                <a:solidFill>
                  <a:srgbClr val="FFFFFF"/>
                </a:solidFill>
                <a:latin typeface="Oswald"/>
                <a:ea typeface="Oswald"/>
                <a:cs typeface="Oswald"/>
                <a:sym typeface="Oswald"/>
              </a:rPr>
              <a:t>Nicole Doucette</a:t>
            </a:r>
            <a:endParaRPr sz="3000">
              <a:solidFill>
                <a:srgbClr val="FFFFFF"/>
              </a:solidFill>
              <a:latin typeface="Oswald"/>
              <a:ea typeface="Oswald"/>
              <a:cs typeface="Oswald"/>
              <a:sym typeface="Oswald"/>
            </a:endParaRPr>
          </a:p>
        </p:txBody>
      </p:sp>
      <p:pic>
        <p:nvPicPr>
          <p:cNvPr id="70" name="Google Shape;70;p13"/>
          <p:cNvPicPr preferRelativeResize="0"/>
          <p:nvPr/>
        </p:nvPicPr>
        <p:blipFill>
          <a:blip r:embed="rId3">
            <a:alphaModFix/>
          </a:blip>
          <a:stretch>
            <a:fillRect/>
          </a:stretch>
        </p:blipFill>
        <p:spPr>
          <a:xfrm>
            <a:off x="247625" y="141500"/>
            <a:ext cx="610306" cy="610306"/>
          </a:xfrm>
          <a:prstGeom prst="rect">
            <a:avLst/>
          </a:prstGeom>
          <a:noFill/>
          <a:ln>
            <a:noFill/>
          </a:ln>
        </p:spPr>
      </p:pic>
      <p:sp>
        <p:nvSpPr>
          <p:cNvPr id="71" name="Google Shape;71;p13"/>
          <p:cNvSpPr txBox="1"/>
          <p:nvPr/>
        </p:nvSpPr>
        <p:spPr>
          <a:xfrm>
            <a:off x="2467250" y="4494025"/>
            <a:ext cx="3939600" cy="61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FCC00"/>
                </a:solidFill>
                <a:latin typeface="Oswald Regular"/>
                <a:ea typeface="Oswald Regular"/>
                <a:cs typeface="Oswald Regular"/>
                <a:sym typeface="Oswald Regular"/>
              </a:rPr>
              <a:t>Contact Info:</a:t>
            </a:r>
            <a:r>
              <a:rPr lang="en">
                <a:latin typeface="Oswald Regular"/>
                <a:ea typeface="Oswald Regular"/>
                <a:cs typeface="Oswald Regular"/>
                <a:sym typeface="Oswald Regular"/>
              </a:rPr>
              <a:t> </a:t>
            </a:r>
            <a:r>
              <a:rPr lang="en">
                <a:solidFill>
                  <a:schemeClr val="lt1"/>
                </a:solidFill>
                <a:latin typeface="Oswald Regular"/>
                <a:ea typeface="Oswald Regular"/>
                <a:cs typeface="Oswald Regular"/>
                <a:sym typeface="Oswald Regular"/>
              </a:rPr>
              <a:t>nicoledoucette1@gmail.com</a:t>
            </a:r>
            <a:endParaRPr>
              <a:solidFill>
                <a:schemeClr val="lt1"/>
              </a:solidFill>
              <a:latin typeface="Oswald Regular"/>
              <a:ea typeface="Oswald Regular"/>
              <a:cs typeface="Oswald Regular"/>
              <a:sym typeface="Oswald Regular"/>
            </a:endParaRPr>
          </a:p>
        </p:txBody>
      </p:sp>
      <p:sp>
        <p:nvSpPr>
          <p:cNvPr id="72" name="Google Shape;72;p13"/>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2"/>
          <p:cNvSpPr/>
          <p:nvPr/>
        </p:nvSpPr>
        <p:spPr>
          <a:xfrm>
            <a:off x="0" y="0"/>
            <a:ext cx="9160800" cy="7839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2"/>
          <p:cNvSpPr txBox="1">
            <a:spLocks noGrp="1"/>
          </p:cNvSpPr>
          <p:nvPr>
            <p:ph type="title"/>
          </p:nvPr>
        </p:nvSpPr>
        <p:spPr>
          <a:xfrm>
            <a:off x="1109750" y="-33725"/>
            <a:ext cx="5811600" cy="610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The coach should:</a:t>
            </a:r>
            <a:endParaRPr sz="3000">
              <a:latin typeface="Oswald"/>
              <a:ea typeface="Oswald"/>
              <a:cs typeface="Oswald"/>
              <a:sym typeface="Oswald"/>
            </a:endParaRPr>
          </a:p>
        </p:txBody>
      </p:sp>
      <p:sp>
        <p:nvSpPr>
          <p:cNvPr id="164" name="Google Shape;164;p22"/>
          <p:cNvSpPr txBox="1"/>
          <p:nvPr/>
        </p:nvSpPr>
        <p:spPr>
          <a:xfrm>
            <a:off x="3443150" y="1140961"/>
            <a:ext cx="5568600" cy="28998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Give short instructions and to the point, reminders are necessary</a:t>
            </a:r>
            <a:endParaRPr sz="1800">
              <a:solidFill>
                <a:srgbClr val="000099"/>
              </a:solidFill>
              <a:latin typeface="Nunito"/>
              <a:ea typeface="Nunito"/>
              <a:cs typeface="Nunito"/>
              <a:sym typeface="Nunito"/>
            </a:endParaRPr>
          </a:p>
          <a:p>
            <a:pPr marL="914400" lvl="0" indent="0" algn="l" rtl="0">
              <a:spcBef>
                <a:spcPts val="0"/>
              </a:spcBef>
              <a:spcAft>
                <a:spcPts val="0"/>
              </a:spcAft>
              <a:buNone/>
            </a:pP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Talk about what happens, not what happened</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Accept their behavior and praise when they share</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a:solidFill>
                <a:srgbClr val="000099"/>
              </a:solidFill>
              <a:latin typeface="Roboto"/>
              <a:ea typeface="Roboto"/>
              <a:cs typeface="Roboto"/>
              <a:sym typeface="Roboto"/>
            </a:endParaRPr>
          </a:p>
        </p:txBody>
      </p:sp>
      <p:pic>
        <p:nvPicPr>
          <p:cNvPr id="165" name="Google Shape;165;p22"/>
          <p:cNvPicPr preferRelativeResize="0"/>
          <p:nvPr/>
        </p:nvPicPr>
        <p:blipFill>
          <a:blip r:embed="rId3">
            <a:alphaModFix/>
          </a:blip>
          <a:stretch>
            <a:fillRect/>
          </a:stretch>
        </p:blipFill>
        <p:spPr>
          <a:xfrm>
            <a:off x="8447225" y="115450"/>
            <a:ext cx="610306" cy="610306"/>
          </a:xfrm>
          <a:prstGeom prst="rect">
            <a:avLst/>
          </a:prstGeom>
          <a:noFill/>
          <a:ln>
            <a:noFill/>
          </a:ln>
        </p:spPr>
      </p:pic>
      <p:sp>
        <p:nvSpPr>
          <p:cNvPr id="166" name="Google Shape;166;p22"/>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a:p>
        </p:txBody>
      </p:sp>
      <p:pic>
        <p:nvPicPr>
          <p:cNvPr id="167" name="Google Shape;167;p22"/>
          <p:cNvPicPr preferRelativeResize="0"/>
          <p:nvPr/>
        </p:nvPicPr>
        <p:blipFill>
          <a:blip r:embed="rId4">
            <a:alphaModFix/>
          </a:blip>
          <a:stretch>
            <a:fillRect/>
          </a:stretch>
        </p:blipFill>
        <p:spPr>
          <a:xfrm>
            <a:off x="143975" y="201449"/>
            <a:ext cx="704850" cy="381000"/>
          </a:xfrm>
          <a:prstGeom prst="rect">
            <a:avLst/>
          </a:prstGeom>
          <a:noFill/>
          <a:ln>
            <a:noFill/>
          </a:ln>
        </p:spPr>
      </p:pic>
      <p:pic>
        <p:nvPicPr>
          <p:cNvPr id="168" name="Google Shape;168;p22"/>
          <p:cNvPicPr preferRelativeResize="0"/>
          <p:nvPr/>
        </p:nvPicPr>
        <p:blipFill>
          <a:blip r:embed="rId5">
            <a:alphaModFix/>
          </a:blip>
          <a:stretch>
            <a:fillRect/>
          </a:stretch>
        </p:blipFill>
        <p:spPr>
          <a:xfrm>
            <a:off x="152400" y="1317300"/>
            <a:ext cx="3290750" cy="219554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3"/>
          <p:cNvSpPr txBox="1">
            <a:spLocks noGrp="1"/>
          </p:cNvSpPr>
          <p:nvPr>
            <p:ph type="title"/>
          </p:nvPr>
        </p:nvSpPr>
        <p:spPr>
          <a:xfrm>
            <a:off x="98250" y="18175"/>
            <a:ext cx="5262900" cy="64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Drills &amp; Educational Resources </a:t>
            </a:r>
            <a:endParaRPr sz="3000">
              <a:solidFill>
                <a:srgbClr val="FFCC00"/>
              </a:solidFill>
              <a:latin typeface="Oswald"/>
              <a:ea typeface="Oswald"/>
              <a:cs typeface="Oswald"/>
              <a:sym typeface="Oswald"/>
            </a:endParaRPr>
          </a:p>
        </p:txBody>
      </p:sp>
      <p:sp>
        <p:nvSpPr>
          <p:cNvPr id="174" name="Google Shape;174;p23"/>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a:p>
        </p:txBody>
      </p:sp>
      <p:sp>
        <p:nvSpPr>
          <p:cNvPr id="175" name="Google Shape;175;p23"/>
          <p:cNvSpPr txBox="1"/>
          <p:nvPr/>
        </p:nvSpPr>
        <p:spPr>
          <a:xfrm>
            <a:off x="267250" y="1246600"/>
            <a:ext cx="5219700" cy="2597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3"/>
              </a:rPr>
              <a:t>Mass Youth Soccer Session Plans</a:t>
            </a:r>
            <a:endParaRPr sz="1800" u="sng">
              <a:solidFill>
                <a:srgbClr val="000099"/>
              </a:solidFill>
              <a:latin typeface="Roboto"/>
              <a:ea typeface="Roboto"/>
              <a:cs typeface="Roboto"/>
              <a:sym typeface="Roboto"/>
            </a:endParaRPr>
          </a:p>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4"/>
              </a:rPr>
              <a:t>US Soccer Coaching Resources</a:t>
            </a:r>
            <a:r>
              <a:rPr lang="en" sz="1800" u="sng">
                <a:solidFill>
                  <a:srgbClr val="000099"/>
                </a:solidFill>
                <a:latin typeface="Roboto"/>
                <a:ea typeface="Roboto"/>
                <a:cs typeface="Roboto"/>
                <a:sym typeface="Roboto"/>
              </a:rPr>
              <a:t> </a:t>
            </a:r>
            <a:endParaRPr sz="1800" u="sng">
              <a:solidFill>
                <a:srgbClr val="000099"/>
              </a:solidFill>
              <a:latin typeface="Roboto"/>
              <a:ea typeface="Roboto"/>
              <a:cs typeface="Roboto"/>
              <a:sym typeface="Roboto"/>
            </a:endParaRPr>
          </a:p>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5"/>
              </a:rPr>
              <a:t>SoccerXperts</a:t>
            </a:r>
            <a:endParaRPr sz="1800" u="sng">
              <a:solidFill>
                <a:srgbClr val="000099"/>
              </a:solidFill>
              <a:latin typeface="Roboto"/>
              <a:ea typeface="Roboto"/>
              <a:cs typeface="Roboto"/>
              <a:sym typeface="Roboto"/>
            </a:endParaRPr>
          </a:p>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6"/>
              </a:rPr>
              <a:t>YouTube</a:t>
            </a:r>
            <a:endParaRPr sz="1800" u="sng">
              <a:solidFill>
                <a:srgbClr val="000099"/>
              </a:solidFill>
              <a:latin typeface="Roboto"/>
              <a:ea typeface="Roboto"/>
              <a:cs typeface="Roboto"/>
              <a:sym typeface="Roboto"/>
            </a:endParaRPr>
          </a:p>
        </p:txBody>
      </p:sp>
      <p:pic>
        <p:nvPicPr>
          <p:cNvPr id="176" name="Google Shape;176;p23"/>
          <p:cNvPicPr preferRelativeResize="0"/>
          <p:nvPr/>
        </p:nvPicPr>
        <p:blipFill>
          <a:blip r:embed="rId7">
            <a:alphaModFix/>
          </a:blip>
          <a:stretch>
            <a:fillRect/>
          </a:stretch>
        </p:blipFill>
        <p:spPr>
          <a:xfrm>
            <a:off x="8447225" y="39250"/>
            <a:ext cx="610306" cy="61030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4"/>
          <p:cNvSpPr txBox="1">
            <a:spLocks noGrp="1"/>
          </p:cNvSpPr>
          <p:nvPr>
            <p:ph type="body" idx="4294967295"/>
          </p:nvPr>
        </p:nvSpPr>
        <p:spPr>
          <a:xfrm>
            <a:off x="245850" y="913861"/>
            <a:ext cx="4624500" cy="46290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Ball</a:t>
            </a:r>
            <a:r>
              <a:rPr lang="en" sz="1100">
                <a:solidFill>
                  <a:srgbClr val="000099"/>
                </a:solidFill>
                <a:latin typeface="Arial"/>
                <a:ea typeface="Arial"/>
                <a:cs typeface="Arial"/>
                <a:sym typeface="Arial"/>
              </a:rPr>
              <a:t>: the main piece of equipment used in soccer </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Goal</a:t>
            </a:r>
            <a:r>
              <a:rPr lang="en" sz="1100">
                <a:solidFill>
                  <a:srgbClr val="000099"/>
                </a:solidFill>
                <a:latin typeface="Arial"/>
                <a:ea typeface="Arial"/>
                <a:cs typeface="Arial"/>
                <a:sym typeface="Arial"/>
              </a:rPr>
              <a:t>: the target players shoot the ball in to score a goal (offensive/ defensive)</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Shin Guards</a:t>
            </a:r>
            <a:r>
              <a:rPr lang="en" sz="1100">
                <a:solidFill>
                  <a:srgbClr val="000099"/>
                </a:solidFill>
                <a:latin typeface="Arial"/>
                <a:ea typeface="Arial"/>
                <a:cs typeface="Arial"/>
                <a:sym typeface="Arial"/>
              </a:rPr>
              <a:t>:  protective gear worn that covers the area between the ankle and the knee</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Referee</a:t>
            </a:r>
            <a:r>
              <a:rPr lang="en" sz="1100">
                <a:solidFill>
                  <a:srgbClr val="000099"/>
                </a:solidFill>
                <a:latin typeface="Arial"/>
                <a:ea typeface="Arial"/>
                <a:cs typeface="Arial"/>
                <a:sym typeface="Arial"/>
              </a:rPr>
              <a:t>: the person on the field with the whistle who makes sure everyone follows the rules</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Substitution</a:t>
            </a:r>
            <a:r>
              <a:rPr lang="en" sz="1100">
                <a:solidFill>
                  <a:srgbClr val="000099"/>
                </a:solidFill>
                <a:latin typeface="Arial"/>
                <a:ea typeface="Arial"/>
                <a:cs typeface="Arial"/>
                <a:sym typeface="Arial"/>
              </a:rPr>
              <a:t>: substituting/switching  players on the field for those waiting on the sidelines</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Kick Off</a:t>
            </a:r>
            <a:r>
              <a:rPr lang="en" sz="1100">
                <a:solidFill>
                  <a:srgbClr val="000099"/>
                </a:solidFill>
                <a:latin typeface="Arial"/>
                <a:ea typeface="Arial"/>
                <a:cs typeface="Arial"/>
                <a:sym typeface="Arial"/>
              </a:rPr>
              <a:t>: game starts off with a “kick off” at the center of the field, the visiting team starts with the ball. The team has 2 players lineup on the half line (opposing players must stand at least 5 ft away). One player passes to the other player OR kicks the ball into the opposing team’s half. Double touches are not allowed. The ball must travel one full revolution to count</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endParaRPr sz="1100">
              <a:solidFill>
                <a:srgbClr val="000099"/>
              </a:solidFill>
              <a:latin typeface="Arial"/>
              <a:ea typeface="Arial"/>
              <a:cs typeface="Arial"/>
              <a:sym typeface="Arial"/>
            </a:endParaRPr>
          </a:p>
        </p:txBody>
      </p:sp>
      <p:sp>
        <p:nvSpPr>
          <p:cNvPr id="182" name="Google Shape;182;p24"/>
          <p:cNvSpPr txBox="1"/>
          <p:nvPr/>
        </p:nvSpPr>
        <p:spPr>
          <a:xfrm>
            <a:off x="4976600" y="913861"/>
            <a:ext cx="4096500" cy="47400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rPr>
              <a:t>Out of Bounds</a:t>
            </a:r>
            <a:r>
              <a:rPr lang="en" sz="1100">
                <a:solidFill>
                  <a:srgbClr val="000099"/>
                </a:solidFill>
              </a:rPr>
              <a:t>: when the ball travels out of the field of play</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Free Kick</a:t>
            </a:r>
            <a:r>
              <a:rPr lang="en" sz="1100">
                <a:solidFill>
                  <a:srgbClr val="000099"/>
                </a:solidFill>
              </a:rPr>
              <a:t>: a free kick restarts play after an out of bounds, hand ball or a foul </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Kick-In</a:t>
            </a:r>
            <a:r>
              <a:rPr lang="en" sz="1100">
                <a:solidFill>
                  <a:srgbClr val="000099"/>
                </a:solidFill>
              </a:rPr>
              <a:t>: ball goes out of bounds along the sideline by one team, play stops. The team who did not kick it out will kick-in the ball at the spot where it went out. If the kick does not go inbounds, it will be retaken</a:t>
            </a:r>
            <a:endParaRPr sz="1100">
              <a:solidFill>
                <a:srgbClr val="000099"/>
              </a:solidFill>
            </a:endParaRPr>
          </a:p>
          <a:p>
            <a:pPr marL="0" lvl="0" indent="0" algn="l" rtl="0">
              <a:lnSpc>
                <a:spcPct val="150000"/>
              </a:lnSpc>
              <a:spcBef>
                <a:spcPts val="0"/>
              </a:spcBef>
              <a:spcAft>
                <a:spcPts val="0"/>
              </a:spcAft>
              <a:buNone/>
            </a:pPr>
            <a:r>
              <a:rPr lang="en" sz="1100">
                <a:solidFill>
                  <a:srgbClr val="000099"/>
                </a:solidFill>
              </a:rPr>
              <a:t>G</a:t>
            </a:r>
            <a:r>
              <a:rPr lang="en" sz="1100" b="1">
                <a:solidFill>
                  <a:srgbClr val="000099"/>
                </a:solidFill>
              </a:rPr>
              <a:t>oal Kick</a:t>
            </a:r>
            <a:r>
              <a:rPr lang="en" sz="1100">
                <a:solidFill>
                  <a:srgbClr val="000099"/>
                </a:solidFill>
              </a:rPr>
              <a:t>: a free kick taken by the defense when the offense kicks the ball out at the goal line. Ball is kicked in from the side of the goal where the ball went out and 5 ft off the goal line</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Corner Kick</a:t>
            </a:r>
            <a:r>
              <a:rPr lang="en" sz="1100">
                <a:solidFill>
                  <a:srgbClr val="000099"/>
                </a:solidFill>
              </a:rPr>
              <a:t>: a free kick taken by the offense when the defense kicks the ball out at the goal line. Ball is kicked from the corner where the sideline and goal line meet closest to where the ball went out</a:t>
            </a:r>
            <a:endParaRPr sz="1100">
              <a:solidFill>
                <a:srgbClr val="000099"/>
              </a:solidFill>
            </a:endParaRPr>
          </a:p>
          <a:p>
            <a:pPr marL="0" lvl="0" indent="0" algn="l" rtl="0">
              <a:spcBef>
                <a:spcPts val="0"/>
              </a:spcBef>
              <a:spcAft>
                <a:spcPts val="0"/>
              </a:spcAft>
              <a:buNone/>
            </a:pPr>
            <a:endParaRPr>
              <a:solidFill>
                <a:srgbClr val="000099"/>
              </a:solidFill>
              <a:latin typeface="Roboto"/>
              <a:ea typeface="Roboto"/>
              <a:cs typeface="Roboto"/>
              <a:sym typeface="Roboto"/>
            </a:endParaRPr>
          </a:p>
        </p:txBody>
      </p:sp>
      <p:sp>
        <p:nvSpPr>
          <p:cNvPr id="183" name="Google Shape;183;p24"/>
          <p:cNvSpPr txBox="1">
            <a:spLocks noGrp="1"/>
          </p:cNvSpPr>
          <p:nvPr>
            <p:ph type="title"/>
          </p:nvPr>
        </p:nvSpPr>
        <p:spPr>
          <a:xfrm>
            <a:off x="98250" y="18167"/>
            <a:ext cx="88266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  Soccer Dictionary</a:t>
            </a:r>
            <a:endParaRPr sz="3000">
              <a:solidFill>
                <a:srgbClr val="FFCC00"/>
              </a:solidFill>
              <a:latin typeface="Oswald"/>
              <a:ea typeface="Oswald"/>
              <a:cs typeface="Oswald"/>
              <a:sym typeface="Oswald"/>
            </a:endParaRPr>
          </a:p>
        </p:txBody>
      </p:sp>
      <p:pic>
        <p:nvPicPr>
          <p:cNvPr id="184" name="Google Shape;184;p24"/>
          <p:cNvPicPr preferRelativeResize="0"/>
          <p:nvPr/>
        </p:nvPicPr>
        <p:blipFill>
          <a:blip r:embed="rId3">
            <a:alphaModFix/>
          </a:blip>
          <a:stretch>
            <a:fillRect/>
          </a:stretch>
        </p:blipFill>
        <p:spPr>
          <a:xfrm>
            <a:off x="8368600" y="47825"/>
            <a:ext cx="610306" cy="610306"/>
          </a:xfrm>
          <a:prstGeom prst="rect">
            <a:avLst/>
          </a:prstGeom>
          <a:noFill/>
          <a:ln>
            <a:noFill/>
          </a:ln>
        </p:spPr>
      </p:pic>
      <p:sp>
        <p:nvSpPr>
          <p:cNvPr id="185" name="Google Shape;185;p24"/>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5"/>
          <p:cNvSpPr txBox="1">
            <a:spLocks noGrp="1"/>
          </p:cNvSpPr>
          <p:nvPr>
            <p:ph type="body" idx="4294967295"/>
          </p:nvPr>
        </p:nvSpPr>
        <p:spPr>
          <a:xfrm>
            <a:off x="245850" y="819511"/>
            <a:ext cx="4624500" cy="46290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Offense/ Forward</a:t>
            </a:r>
            <a:r>
              <a:rPr lang="en" sz="1100">
                <a:solidFill>
                  <a:srgbClr val="000099"/>
                </a:solidFill>
                <a:latin typeface="Arial"/>
                <a:ea typeface="Arial"/>
                <a:cs typeface="Arial"/>
                <a:sym typeface="Arial"/>
              </a:rPr>
              <a:t>: position on the field that lines up closest to the half and tries to score goals</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Defense</a:t>
            </a:r>
            <a:r>
              <a:rPr lang="en" sz="1100">
                <a:solidFill>
                  <a:srgbClr val="000099"/>
                </a:solidFill>
                <a:latin typeface="Arial"/>
                <a:ea typeface="Arial"/>
                <a:cs typeface="Arial"/>
                <a:sym typeface="Arial"/>
              </a:rPr>
              <a:t>: position on the field that lines up closest to the team’s goal and tries to stop the other team from scoring</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Goal Side</a:t>
            </a:r>
            <a:r>
              <a:rPr lang="en" sz="1100">
                <a:solidFill>
                  <a:srgbClr val="000099"/>
                </a:solidFill>
                <a:latin typeface="Arial"/>
                <a:ea typeface="Arial"/>
                <a:cs typeface="Arial"/>
                <a:sym typeface="Arial"/>
              </a:rPr>
              <a:t>: defensive player’s body is positioned between the doal they are defending and  the other team’s forward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Shoot</a:t>
            </a:r>
            <a:r>
              <a:rPr lang="en" sz="1100">
                <a:solidFill>
                  <a:srgbClr val="000099"/>
                </a:solidFill>
                <a:latin typeface="Arial"/>
                <a:ea typeface="Arial"/>
                <a:cs typeface="Arial"/>
                <a:sym typeface="Arial"/>
              </a:rPr>
              <a:t>:  term used a player kicks the ball at the net trying to score a goal</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Pass</a:t>
            </a:r>
            <a:r>
              <a:rPr lang="en" sz="1100">
                <a:solidFill>
                  <a:srgbClr val="000099"/>
                </a:solidFill>
                <a:latin typeface="Arial"/>
                <a:ea typeface="Arial"/>
                <a:cs typeface="Arial"/>
                <a:sym typeface="Arial"/>
              </a:rPr>
              <a:t>: term used when a player kicks the ball to a player on his own team</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Dribble/ Dribbling</a:t>
            </a:r>
            <a:r>
              <a:rPr lang="en" sz="1100">
                <a:solidFill>
                  <a:srgbClr val="000099"/>
                </a:solidFill>
                <a:latin typeface="Arial"/>
                <a:ea typeface="Arial"/>
                <a:cs typeface="Arial"/>
                <a:sym typeface="Arial"/>
              </a:rPr>
              <a:t>: using your feet to move the ball around the field.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Sideline</a:t>
            </a:r>
            <a:r>
              <a:rPr lang="en" sz="1100">
                <a:solidFill>
                  <a:srgbClr val="000099"/>
                </a:solidFill>
                <a:latin typeface="Arial"/>
                <a:ea typeface="Arial"/>
                <a:cs typeface="Arial"/>
                <a:sym typeface="Arial"/>
              </a:rPr>
              <a:t>: the lines that run along the side of the field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Goal Line</a:t>
            </a:r>
            <a:r>
              <a:rPr lang="en" sz="1100">
                <a:solidFill>
                  <a:srgbClr val="000099"/>
                </a:solidFill>
                <a:latin typeface="Arial"/>
                <a:ea typeface="Arial"/>
                <a:cs typeface="Arial"/>
                <a:sym typeface="Arial"/>
              </a:rPr>
              <a:t>: the lines that run across the ends of the field on which the goals are placed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endParaRPr sz="1100" b="1">
              <a:solidFill>
                <a:srgbClr val="000099"/>
              </a:solidFill>
              <a:latin typeface="Arial"/>
              <a:ea typeface="Arial"/>
              <a:cs typeface="Arial"/>
              <a:sym typeface="Arial"/>
            </a:endParaRPr>
          </a:p>
        </p:txBody>
      </p:sp>
      <p:sp>
        <p:nvSpPr>
          <p:cNvPr id="191" name="Google Shape;191;p25"/>
          <p:cNvSpPr txBox="1"/>
          <p:nvPr/>
        </p:nvSpPr>
        <p:spPr>
          <a:xfrm>
            <a:off x="4937425" y="819511"/>
            <a:ext cx="4096500" cy="47400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rPr>
              <a:t>Half Field/Center Circle/ mid-field:</a:t>
            </a:r>
            <a:r>
              <a:rPr lang="en" sz="1100">
                <a:solidFill>
                  <a:srgbClr val="000099"/>
                </a:solidFill>
              </a:rPr>
              <a:t> the line that runs across the middle of the field from one sideline to the other. Kick offs happen from this line. On a soccer field, there is also a circle that identifies the middle of the field.</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Foul</a:t>
            </a:r>
            <a:r>
              <a:rPr lang="en" sz="1100">
                <a:solidFill>
                  <a:srgbClr val="000099"/>
                </a:solidFill>
              </a:rPr>
              <a:t>: fouls are called when a player makes a mistake or breaks a rule. The team not making the mistake gets a free kick</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Hand-Ball:</a:t>
            </a:r>
            <a:r>
              <a:rPr lang="en" sz="1100">
                <a:solidFill>
                  <a:srgbClr val="000099"/>
                </a:solidFill>
              </a:rPr>
              <a:t> when a player touches the ball with their hands to stop or redirect the ball</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Good Sportsmanship</a:t>
            </a:r>
            <a:r>
              <a:rPr lang="en" sz="1100">
                <a:solidFill>
                  <a:srgbClr val="000099"/>
                </a:solidFill>
              </a:rPr>
              <a:t>: when a player wants to make sure that everyone is having fun and playing by the rules. A good sport will congratulate another player on your team or the opposing team for doing something well (example: “Nice Goal!”. A good sport will check to make sure another player is OK when they are hurt. A good sport will say I’m sorry if they accidentally bump or if the ball hits them. A good sport will ALWAYS line up after a game and shake hands and say “GOOD GAME” to the other team- no matter if you win or lose.</a:t>
            </a:r>
            <a:endParaRPr sz="1100">
              <a:solidFill>
                <a:srgbClr val="000099"/>
              </a:solidFill>
            </a:endParaRPr>
          </a:p>
          <a:p>
            <a:pPr marL="0" lvl="0" indent="0" algn="l" rtl="0">
              <a:lnSpc>
                <a:spcPct val="150000"/>
              </a:lnSpc>
              <a:spcBef>
                <a:spcPts val="0"/>
              </a:spcBef>
              <a:spcAft>
                <a:spcPts val="0"/>
              </a:spcAft>
              <a:buNone/>
            </a:pPr>
            <a:endParaRPr sz="1100" b="1">
              <a:solidFill>
                <a:srgbClr val="000099"/>
              </a:solidFill>
            </a:endParaRPr>
          </a:p>
          <a:p>
            <a:pPr marL="0" lvl="0" indent="0" algn="l" rtl="0">
              <a:spcBef>
                <a:spcPts val="0"/>
              </a:spcBef>
              <a:spcAft>
                <a:spcPts val="0"/>
              </a:spcAft>
              <a:buNone/>
            </a:pPr>
            <a:endParaRPr sz="1100" b="1">
              <a:solidFill>
                <a:srgbClr val="000099"/>
              </a:solidFill>
            </a:endParaRPr>
          </a:p>
        </p:txBody>
      </p:sp>
      <p:sp>
        <p:nvSpPr>
          <p:cNvPr id="192" name="Google Shape;192;p25"/>
          <p:cNvSpPr txBox="1">
            <a:spLocks noGrp="1"/>
          </p:cNvSpPr>
          <p:nvPr>
            <p:ph type="title"/>
          </p:nvPr>
        </p:nvSpPr>
        <p:spPr>
          <a:xfrm>
            <a:off x="98250" y="18167"/>
            <a:ext cx="88266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Soccer Dictionary ( Part 2 ) </a:t>
            </a:r>
            <a:endParaRPr sz="3000">
              <a:solidFill>
                <a:srgbClr val="FFCC00"/>
              </a:solidFill>
              <a:latin typeface="Oswald"/>
              <a:ea typeface="Oswald"/>
              <a:cs typeface="Oswald"/>
              <a:sym typeface="Oswald"/>
            </a:endParaRPr>
          </a:p>
        </p:txBody>
      </p:sp>
      <p:pic>
        <p:nvPicPr>
          <p:cNvPr id="193" name="Google Shape;193;p25"/>
          <p:cNvPicPr preferRelativeResize="0"/>
          <p:nvPr/>
        </p:nvPicPr>
        <p:blipFill>
          <a:blip r:embed="rId3">
            <a:alphaModFix/>
          </a:blip>
          <a:stretch>
            <a:fillRect/>
          </a:stretch>
        </p:blipFill>
        <p:spPr>
          <a:xfrm>
            <a:off x="8423625" y="47825"/>
            <a:ext cx="610306" cy="610306"/>
          </a:xfrm>
          <a:prstGeom prst="rect">
            <a:avLst/>
          </a:prstGeom>
          <a:noFill/>
          <a:ln>
            <a:noFill/>
          </a:ln>
        </p:spPr>
      </p:pic>
      <p:sp>
        <p:nvSpPr>
          <p:cNvPr id="194" name="Google Shape;194;p25"/>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13</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4"/>
          <p:cNvSpPr txBox="1">
            <a:spLocks noGrp="1"/>
          </p:cNvSpPr>
          <p:nvPr>
            <p:ph type="title"/>
          </p:nvPr>
        </p:nvSpPr>
        <p:spPr>
          <a:xfrm>
            <a:off x="158700" y="33242"/>
            <a:ext cx="88266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What is our mission? </a:t>
            </a:r>
            <a:endParaRPr sz="3000">
              <a:solidFill>
                <a:srgbClr val="FFCC00"/>
              </a:solidFill>
              <a:latin typeface="Oswald"/>
              <a:ea typeface="Oswald"/>
              <a:cs typeface="Oswald"/>
              <a:sym typeface="Oswald"/>
            </a:endParaRPr>
          </a:p>
        </p:txBody>
      </p:sp>
      <p:sp>
        <p:nvSpPr>
          <p:cNvPr id="78" name="Google Shape;78;p14"/>
          <p:cNvSpPr txBox="1">
            <a:spLocks noGrp="1"/>
          </p:cNvSpPr>
          <p:nvPr>
            <p:ph type="body" idx="4294967295"/>
          </p:nvPr>
        </p:nvSpPr>
        <p:spPr>
          <a:xfrm>
            <a:off x="769202" y="1094172"/>
            <a:ext cx="7605600" cy="27138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endParaRPr>
              <a:solidFill>
                <a:srgbClr val="000099"/>
              </a:solidFill>
            </a:endParaRPr>
          </a:p>
          <a:p>
            <a:pPr marL="0" lvl="0" indent="0" algn="l" rtl="0">
              <a:spcBef>
                <a:spcPts val="1600"/>
              </a:spcBef>
              <a:spcAft>
                <a:spcPts val="1600"/>
              </a:spcAft>
              <a:buNone/>
            </a:pPr>
            <a:r>
              <a:rPr lang="en">
                <a:solidFill>
                  <a:srgbClr val="000099"/>
                </a:solidFill>
              </a:rPr>
              <a:t>Our mission is to develop players to their full potential through game-like experiences in an enjoyable environment that supports individual growth.</a:t>
            </a:r>
            <a:endParaRPr>
              <a:solidFill>
                <a:srgbClr val="000099"/>
              </a:solidFill>
            </a:endParaRPr>
          </a:p>
        </p:txBody>
      </p:sp>
      <p:pic>
        <p:nvPicPr>
          <p:cNvPr id="79" name="Google Shape;79;p14"/>
          <p:cNvPicPr preferRelativeResize="0"/>
          <p:nvPr/>
        </p:nvPicPr>
        <p:blipFill>
          <a:blip r:embed="rId3">
            <a:alphaModFix/>
          </a:blip>
          <a:stretch>
            <a:fillRect/>
          </a:stretch>
        </p:blipFill>
        <p:spPr>
          <a:xfrm>
            <a:off x="8486525" y="62900"/>
            <a:ext cx="610306" cy="610306"/>
          </a:xfrm>
          <a:prstGeom prst="rect">
            <a:avLst/>
          </a:prstGeom>
          <a:noFill/>
          <a:ln>
            <a:noFill/>
          </a:ln>
        </p:spPr>
      </p:pic>
      <p:sp>
        <p:nvSpPr>
          <p:cNvPr id="80" name="Google Shape;80;p14"/>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5"/>
          <p:cNvSpPr/>
          <p:nvPr/>
        </p:nvSpPr>
        <p:spPr>
          <a:xfrm>
            <a:off x="0" y="0"/>
            <a:ext cx="9160800" cy="7704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5"/>
          <p:cNvSpPr txBox="1">
            <a:spLocks noGrp="1"/>
          </p:cNvSpPr>
          <p:nvPr>
            <p:ph type="title"/>
          </p:nvPr>
        </p:nvSpPr>
        <p:spPr>
          <a:xfrm>
            <a:off x="314450" y="-112275"/>
            <a:ext cx="5957100" cy="77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What is your coaching philosophy?</a:t>
            </a:r>
            <a:endParaRPr sz="3000">
              <a:latin typeface="Oswald"/>
              <a:ea typeface="Oswald"/>
              <a:cs typeface="Oswald"/>
              <a:sym typeface="Oswald"/>
            </a:endParaRPr>
          </a:p>
        </p:txBody>
      </p:sp>
      <p:sp>
        <p:nvSpPr>
          <p:cNvPr id="87" name="Google Shape;87;p15"/>
          <p:cNvSpPr txBox="1"/>
          <p:nvPr/>
        </p:nvSpPr>
        <p:spPr>
          <a:xfrm>
            <a:off x="314450" y="928900"/>
            <a:ext cx="9144000" cy="7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000099"/>
                </a:solidFill>
                <a:latin typeface="Roboto"/>
                <a:ea typeface="Roboto"/>
                <a:cs typeface="Roboto"/>
                <a:sym typeface="Roboto"/>
              </a:rPr>
              <a:t>What is a coaching philosophy</a:t>
            </a:r>
            <a:r>
              <a:rPr lang="en" sz="1200">
                <a:solidFill>
                  <a:srgbClr val="000099"/>
                </a:solidFill>
                <a:latin typeface="Roboto"/>
                <a:ea typeface="Roboto"/>
                <a:cs typeface="Roboto"/>
                <a:sym typeface="Roboto"/>
              </a:rPr>
              <a:t>? </a:t>
            </a:r>
            <a:r>
              <a:rPr lang="en" sz="1100">
                <a:solidFill>
                  <a:srgbClr val="000099"/>
                </a:solidFill>
                <a:latin typeface="Roboto"/>
                <a:ea typeface="Roboto"/>
                <a:cs typeface="Roboto"/>
                <a:sym typeface="Roboto"/>
              </a:rPr>
              <a:t>A coaching philosophy is a set of values that reflects the standards you set for yourself and your team - </a:t>
            </a:r>
            <a:endParaRPr sz="1100">
              <a:solidFill>
                <a:srgbClr val="000099"/>
              </a:solidFill>
              <a:latin typeface="Roboto"/>
              <a:ea typeface="Roboto"/>
              <a:cs typeface="Roboto"/>
              <a:sym typeface="Roboto"/>
            </a:endParaRPr>
          </a:p>
          <a:p>
            <a:pPr marL="0" lvl="0" indent="0" algn="l" rtl="0">
              <a:spcBef>
                <a:spcPts val="0"/>
              </a:spcBef>
              <a:spcAft>
                <a:spcPts val="0"/>
              </a:spcAft>
              <a:buNone/>
            </a:pPr>
            <a:r>
              <a:rPr lang="en" sz="1100">
                <a:solidFill>
                  <a:srgbClr val="000099"/>
                </a:solidFill>
                <a:latin typeface="Roboto"/>
                <a:ea typeface="Roboto"/>
                <a:cs typeface="Roboto"/>
                <a:sym typeface="Roboto"/>
              </a:rPr>
              <a:t>and it serves as the foundation for your coaching approach. </a:t>
            </a:r>
            <a:endParaRPr>
              <a:solidFill>
                <a:srgbClr val="000099"/>
              </a:solidFill>
              <a:latin typeface="Roboto"/>
              <a:ea typeface="Roboto"/>
              <a:cs typeface="Roboto"/>
              <a:sym typeface="Roboto"/>
            </a:endParaRPr>
          </a:p>
        </p:txBody>
      </p:sp>
      <p:pic>
        <p:nvPicPr>
          <p:cNvPr id="88" name="Google Shape;88;p15"/>
          <p:cNvPicPr preferRelativeResize="0"/>
          <p:nvPr/>
        </p:nvPicPr>
        <p:blipFill>
          <a:blip r:embed="rId3">
            <a:alphaModFix/>
          </a:blip>
          <a:stretch>
            <a:fillRect/>
          </a:stretch>
        </p:blipFill>
        <p:spPr>
          <a:xfrm>
            <a:off x="8461950" y="47825"/>
            <a:ext cx="610306" cy="610306"/>
          </a:xfrm>
          <a:prstGeom prst="rect">
            <a:avLst/>
          </a:prstGeom>
          <a:noFill/>
          <a:ln>
            <a:noFill/>
          </a:ln>
        </p:spPr>
      </p:pic>
      <p:sp>
        <p:nvSpPr>
          <p:cNvPr id="89" name="Google Shape;89;p15"/>
          <p:cNvSpPr txBox="1"/>
          <p:nvPr/>
        </p:nvSpPr>
        <p:spPr>
          <a:xfrm>
            <a:off x="314450" y="1699288"/>
            <a:ext cx="4527900" cy="528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000099"/>
                </a:solidFill>
                <a:latin typeface="Roboto"/>
                <a:ea typeface="Roboto"/>
                <a:cs typeface="Roboto"/>
                <a:sym typeface="Roboto"/>
              </a:rPr>
              <a:t>When setting up your team’s philosophy think about:</a:t>
            </a:r>
            <a:endParaRPr b="1">
              <a:solidFill>
                <a:srgbClr val="000099"/>
              </a:solidFill>
              <a:latin typeface="Roboto"/>
              <a:ea typeface="Roboto"/>
              <a:cs typeface="Roboto"/>
              <a:sym typeface="Roboto"/>
            </a:endParaRPr>
          </a:p>
        </p:txBody>
      </p:sp>
      <p:sp>
        <p:nvSpPr>
          <p:cNvPr id="90" name="Google Shape;90;p15"/>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sp>
        <p:nvSpPr>
          <p:cNvPr id="91" name="Google Shape;91;p15"/>
          <p:cNvSpPr txBox="1"/>
          <p:nvPr/>
        </p:nvSpPr>
        <p:spPr>
          <a:xfrm>
            <a:off x="3294600" y="2548399"/>
            <a:ext cx="2554800" cy="1716600"/>
          </a:xfrm>
          <a:prstGeom prst="rect">
            <a:avLst/>
          </a:prstGeom>
          <a:solidFill>
            <a:srgbClr val="C9DAF8"/>
          </a:solidFill>
          <a:ln>
            <a:noFill/>
          </a:ln>
          <a:effectLst>
            <a:outerShdw blurRad="957263" dist="19050" dir="5400000" algn="bl" rotWithShape="0">
              <a:srgbClr val="9FC5E8">
                <a:alpha val="57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Your personal values </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Our mission</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The kids age </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Their technical abilities</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Your season’s goals </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Make it FUN! </a:t>
            </a:r>
            <a:endParaRPr sz="1200">
              <a:solidFill>
                <a:srgbClr val="000099"/>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6"/>
          <p:cNvSpPr/>
          <p:nvPr/>
        </p:nvSpPr>
        <p:spPr>
          <a:xfrm>
            <a:off x="0" y="0"/>
            <a:ext cx="9160800" cy="7908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6"/>
          <p:cNvSpPr txBox="1">
            <a:spLocks noGrp="1"/>
          </p:cNvSpPr>
          <p:nvPr>
            <p:ph type="title"/>
          </p:nvPr>
        </p:nvSpPr>
        <p:spPr>
          <a:xfrm>
            <a:off x="830200" y="176100"/>
            <a:ext cx="5265900" cy="437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Developmental Goals</a:t>
            </a:r>
            <a:endParaRPr sz="3000">
              <a:latin typeface="Oswald"/>
              <a:ea typeface="Oswald"/>
              <a:cs typeface="Oswald"/>
              <a:sym typeface="Oswald"/>
            </a:endParaRPr>
          </a:p>
        </p:txBody>
      </p:sp>
      <p:pic>
        <p:nvPicPr>
          <p:cNvPr id="98" name="Google Shape;98;p16"/>
          <p:cNvPicPr preferRelativeResize="0"/>
          <p:nvPr/>
        </p:nvPicPr>
        <p:blipFill rotWithShape="1">
          <a:blip r:embed="rId3">
            <a:alphaModFix/>
          </a:blip>
          <a:srcRect l="3713" r="9930"/>
          <a:stretch/>
        </p:blipFill>
        <p:spPr>
          <a:xfrm>
            <a:off x="421175" y="1379100"/>
            <a:ext cx="3827150" cy="2956800"/>
          </a:xfrm>
          <a:prstGeom prst="rect">
            <a:avLst/>
          </a:prstGeom>
          <a:noFill/>
          <a:ln>
            <a:noFill/>
          </a:ln>
        </p:spPr>
      </p:pic>
      <p:sp>
        <p:nvSpPr>
          <p:cNvPr id="99" name="Google Shape;99;p16"/>
          <p:cNvSpPr txBox="1"/>
          <p:nvPr/>
        </p:nvSpPr>
        <p:spPr>
          <a:xfrm>
            <a:off x="4505050" y="1277699"/>
            <a:ext cx="4567200" cy="32454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They need to learn the fundamentals of the game.</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They need to understand the purpose and structure of the game, direction of play, and basic rules.</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They need to understand the concept of attacking, defending, and transition by playing together.</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sz="1800">
              <a:solidFill>
                <a:srgbClr val="000099"/>
              </a:solidFill>
              <a:latin typeface="Nunito"/>
              <a:ea typeface="Nunito"/>
              <a:cs typeface="Nunito"/>
              <a:sym typeface="Nunito"/>
            </a:endParaRPr>
          </a:p>
          <a:p>
            <a:pPr marL="0" lvl="0" indent="0" algn="l" rtl="0">
              <a:spcBef>
                <a:spcPts val="0"/>
              </a:spcBef>
              <a:spcAft>
                <a:spcPts val="0"/>
              </a:spcAft>
              <a:buNone/>
            </a:pPr>
            <a:endParaRPr sz="1800">
              <a:solidFill>
                <a:srgbClr val="000099"/>
              </a:solidFill>
              <a:latin typeface="Nunito"/>
              <a:ea typeface="Nunito"/>
              <a:cs typeface="Nunito"/>
              <a:sym typeface="Nunito"/>
            </a:endParaRPr>
          </a:p>
          <a:p>
            <a:pPr marL="0" lvl="0" indent="0" algn="l" rtl="0">
              <a:spcBef>
                <a:spcPts val="0"/>
              </a:spcBef>
              <a:spcAft>
                <a:spcPts val="0"/>
              </a:spcAft>
              <a:buNone/>
            </a:pPr>
            <a:endParaRPr sz="1800">
              <a:solidFill>
                <a:srgbClr val="000099"/>
              </a:solidFill>
              <a:latin typeface="Nunito"/>
              <a:ea typeface="Nunito"/>
              <a:cs typeface="Nunito"/>
              <a:sym typeface="Nunito"/>
            </a:endParaRPr>
          </a:p>
          <a:p>
            <a:pPr marL="0" lvl="0" indent="0" algn="l" rtl="0">
              <a:spcBef>
                <a:spcPts val="0"/>
              </a:spcBef>
              <a:spcAft>
                <a:spcPts val="0"/>
              </a:spcAft>
              <a:buNone/>
            </a:pPr>
            <a:endParaRPr>
              <a:solidFill>
                <a:srgbClr val="000099"/>
              </a:solidFill>
              <a:latin typeface="Roboto"/>
              <a:ea typeface="Roboto"/>
              <a:cs typeface="Roboto"/>
              <a:sym typeface="Roboto"/>
            </a:endParaRPr>
          </a:p>
          <a:p>
            <a:pPr marL="0" lvl="0" indent="0" algn="l" rtl="0">
              <a:spcBef>
                <a:spcPts val="0"/>
              </a:spcBef>
              <a:spcAft>
                <a:spcPts val="0"/>
              </a:spcAft>
              <a:buNone/>
            </a:pPr>
            <a:endParaRPr>
              <a:solidFill>
                <a:srgbClr val="000099"/>
              </a:solidFill>
              <a:latin typeface="Roboto"/>
              <a:ea typeface="Roboto"/>
              <a:cs typeface="Roboto"/>
              <a:sym typeface="Roboto"/>
            </a:endParaRPr>
          </a:p>
        </p:txBody>
      </p:sp>
      <p:pic>
        <p:nvPicPr>
          <p:cNvPr id="100" name="Google Shape;100;p16"/>
          <p:cNvPicPr preferRelativeResize="0"/>
          <p:nvPr/>
        </p:nvPicPr>
        <p:blipFill>
          <a:blip r:embed="rId4">
            <a:alphaModFix/>
          </a:blip>
          <a:stretch>
            <a:fillRect/>
          </a:stretch>
        </p:blipFill>
        <p:spPr>
          <a:xfrm>
            <a:off x="8486525" y="62900"/>
            <a:ext cx="610306" cy="610306"/>
          </a:xfrm>
          <a:prstGeom prst="rect">
            <a:avLst/>
          </a:prstGeom>
          <a:noFill/>
          <a:ln>
            <a:noFill/>
          </a:ln>
        </p:spPr>
      </p:pic>
      <p:sp>
        <p:nvSpPr>
          <p:cNvPr id="101" name="Google Shape;101;p16"/>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pic>
        <p:nvPicPr>
          <p:cNvPr id="102" name="Google Shape;102;p16"/>
          <p:cNvPicPr preferRelativeResize="0"/>
          <p:nvPr/>
        </p:nvPicPr>
        <p:blipFill>
          <a:blip r:embed="rId5">
            <a:alphaModFix/>
          </a:blip>
          <a:stretch>
            <a:fillRect/>
          </a:stretch>
        </p:blipFill>
        <p:spPr>
          <a:xfrm>
            <a:off x="68100" y="204899"/>
            <a:ext cx="704850" cy="381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7"/>
          <p:cNvSpPr/>
          <p:nvPr/>
        </p:nvSpPr>
        <p:spPr>
          <a:xfrm>
            <a:off x="0" y="0"/>
            <a:ext cx="9160800" cy="8091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7"/>
          <p:cNvSpPr txBox="1">
            <a:spLocks noGrp="1"/>
          </p:cNvSpPr>
          <p:nvPr>
            <p:ph type="title"/>
          </p:nvPr>
        </p:nvSpPr>
        <p:spPr>
          <a:xfrm>
            <a:off x="1005875" y="99450"/>
            <a:ext cx="5697300" cy="437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How do they need to learn? </a:t>
            </a:r>
            <a:endParaRPr sz="3000">
              <a:latin typeface="Oswald"/>
              <a:ea typeface="Oswald"/>
              <a:cs typeface="Oswald"/>
              <a:sym typeface="Oswald"/>
            </a:endParaRPr>
          </a:p>
        </p:txBody>
      </p:sp>
      <p:sp>
        <p:nvSpPr>
          <p:cNvPr id="109" name="Google Shape;109;p17"/>
          <p:cNvSpPr txBox="1"/>
          <p:nvPr/>
        </p:nvSpPr>
        <p:spPr>
          <a:xfrm>
            <a:off x="3767800" y="1358881"/>
            <a:ext cx="4922400" cy="36648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With activities focused on the goals of attacking and defending and how to accomplish them</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With ball experiences in game-like situations.</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By playing with the ball in game-like situations, and by exploring physical abilities.</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a:solidFill>
                <a:srgbClr val="000099"/>
              </a:solidFill>
              <a:latin typeface="Roboto"/>
              <a:ea typeface="Roboto"/>
              <a:cs typeface="Roboto"/>
              <a:sym typeface="Roboto"/>
            </a:endParaRPr>
          </a:p>
        </p:txBody>
      </p:sp>
      <p:pic>
        <p:nvPicPr>
          <p:cNvPr id="110" name="Google Shape;110;p17"/>
          <p:cNvPicPr preferRelativeResize="0"/>
          <p:nvPr/>
        </p:nvPicPr>
        <p:blipFill rotWithShape="1">
          <a:blip r:embed="rId3">
            <a:alphaModFix/>
          </a:blip>
          <a:srcRect l="6232" r="6232"/>
          <a:stretch/>
        </p:blipFill>
        <p:spPr>
          <a:xfrm>
            <a:off x="271175" y="1533925"/>
            <a:ext cx="3344899" cy="2757550"/>
          </a:xfrm>
          <a:prstGeom prst="rect">
            <a:avLst/>
          </a:prstGeom>
          <a:noFill/>
          <a:ln>
            <a:noFill/>
          </a:ln>
        </p:spPr>
      </p:pic>
      <p:pic>
        <p:nvPicPr>
          <p:cNvPr id="111" name="Google Shape;111;p17"/>
          <p:cNvPicPr preferRelativeResize="0"/>
          <p:nvPr/>
        </p:nvPicPr>
        <p:blipFill>
          <a:blip r:embed="rId4">
            <a:alphaModFix/>
          </a:blip>
          <a:stretch>
            <a:fillRect/>
          </a:stretch>
        </p:blipFill>
        <p:spPr>
          <a:xfrm>
            <a:off x="8486525" y="62900"/>
            <a:ext cx="610306" cy="610306"/>
          </a:xfrm>
          <a:prstGeom prst="rect">
            <a:avLst/>
          </a:prstGeom>
          <a:noFill/>
          <a:ln>
            <a:noFill/>
          </a:ln>
        </p:spPr>
      </p:pic>
      <p:sp>
        <p:nvSpPr>
          <p:cNvPr id="112" name="Google Shape;112;p17"/>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pic>
        <p:nvPicPr>
          <p:cNvPr id="113" name="Google Shape;113;p17"/>
          <p:cNvPicPr preferRelativeResize="0"/>
          <p:nvPr/>
        </p:nvPicPr>
        <p:blipFill>
          <a:blip r:embed="rId5">
            <a:alphaModFix/>
          </a:blip>
          <a:stretch>
            <a:fillRect/>
          </a:stretch>
        </p:blipFill>
        <p:spPr>
          <a:xfrm>
            <a:off x="68100" y="204899"/>
            <a:ext cx="704850" cy="381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8"/>
          <p:cNvSpPr/>
          <p:nvPr/>
        </p:nvSpPr>
        <p:spPr>
          <a:xfrm>
            <a:off x="0" y="0"/>
            <a:ext cx="9160800" cy="8646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8"/>
          <p:cNvSpPr txBox="1">
            <a:spLocks noGrp="1"/>
          </p:cNvSpPr>
          <p:nvPr>
            <p:ph type="title"/>
          </p:nvPr>
        </p:nvSpPr>
        <p:spPr>
          <a:xfrm>
            <a:off x="1062075" y="-276900"/>
            <a:ext cx="6897300" cy="1141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Key Qualities</a:t>
            </a:r>
            <a:endParaRPr sz="3000">
              <a:latin typeface="Oswald"/>
              <a:ea typeface="Oswald"/>
              <a:cs typeface="Oswald"/>
              <a:sym typeface="Oswald"/>
            </a:endParaRPr>
          </a:p>
        </p:txBody>
      </p:sp>
      <p:sp>
        <p:nvSpPr>
          <p:cNvPr id="120" name="Google Shape;120;p18"/>
          <p:cNvSpPr txBox="1"/>
          <p:nvPr/>
        </p:nvSpPr>
        <p:spPr>
          <a:xfrm>
            <a:off x="3317100" y="1288800"/>
            <a:ext cx="5826900" cy="31374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They show comfort with the ball </a:t>
            </a:r>
            <a:endParaRPr>
              <a:solidFill>
                <a:srgbClr val="000099"/>
              </a:solidFill>
              <a:latin typeface="Nunito"/>
              <a:ea typeface="Nunito"/>
              <a:cs typeface="Nunito"/>
              <a:sym typeface="Nunito"/>
            </a:endParaRPr>
          </a:p>
          <a:p>
            <a:pPr marL="4572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They want to score</a:t>
            </a:r>
            <a:endParaRPr>
              <a:solidFill>
                <a:srgbClr val="000099"/>
              </a:solidFill>
              <a:latin typeface="Nunito"/>
              <a:ea typeface="Nunito"/>
              <a:cs typeface="Nunito"/>
              <a:sym typeface="Nunito"/>
            </a:endParaRPr>
          </a:p>
          <a:p>
            <a:pPr marL="4572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They are involved and engaged throughout every game and practice </a:t>
            </a:r>
            <a:endParaRPr>
              <a:solidFill>
                <a:srgbClr val="000099"/>
              </a:solidFill>
              <a:latin typeface="Nunito"/>
              <a:ea typeface="Nunito"/>
              <a:cs typeface="Nunito"/>
              <a:sym typeface="Nunito"/>
            </a:endParaRPr>
          </a:p>
          <a:p>
            <a:pPr marL="4572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Starts understanding “tactics” </a:t>
            </a:r>
            <a:endParaRPr>
              <a:solidFill>
                <a:srgbClr val="000099"/>
              </a:solidFill>
              <a:latin typeface="Nunito"/>
              <a:ea typeface="Nunito"/>
              <a:cs typeface="Nunito"/>
              <a:sym typeface="Nunito"/>
            </a:endParaRPr>
          </a:p>
          <a:p>
            <a:pPr marL="4572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Understands where and when to move themselves and the ball</a:t>
            </a:r>
            <a:endParaRPr>
              <a:solidFill>
                <a:srgbClr val="000099"/>
              </a:solidFill>
              <a:latin typeface="Nunito"/>
              <a:ea typeface="Nunito"/>
              <a:cs typeface="Nunito"/>
              <a:sym typeface="Nunito"/>
            </a:endParaRPr>
          </a:p>
          <a:p>
            <a:pPr marL="4572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Confronts situations</a:t>
            </a:r>
            <a:endParaRPr>
              <a:solidFill>
                <a:srgbClr val="000099"/>
              </a:solidFill>
              <a:latin typeface="Nunito"/>
              <a:ea typeface="Nunito"/>
              <a:cs typeface="Nunito"/>
              <a:sym typeface="Nunito"/>
            </a:endParaRPr>
          </a:p>
          <a:p>
            <a:pPr marL="4572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Demonstrates bravery</a:t>
            </a:r>
            <a:endParaRPr>
              <a:solidFill>
                <a:srgbClr val="000099"/>
              </a:solidFill>
              <a:latin typeface="Nunito"/>
              <a:ea typeface="Nunito"/>
              <a:cs typeface="Nunito"/>
              <a:sym typeface="Nunito"/>
            </a:endParaRPr>
          </a:p>
          <a:p>
            <a:pPr marL="4572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Reflects on their own performance</a:t>
            </a:r>
            <a:endParaRPr>
              <a:solidFill>
                <a:srgbClr val="000099"/>
              </a:solidFill>
              <a:latin typeface="Nunito"/>
              <a:ea typeface="Nunito"/>
              <a:cs typeface="Nunito"/>
              <a:sym typeface="Nunito"/>
            </a:endParaRPr>
          </a:p>
          <a:p>
            <a:pPr marL="0" lvl="0" indent="0" algn="l" rtl="0">
              <a:spcBef>
                <a:spcPts val="0"/>
              </a:spcBef>
              <a:spcAft>
                <a:spcPts val="0"/>
              </a:spcAft>
              <a:buNone/>
            </a:pPr>
            <a:endParaRPr>
              <a:solidFill>
                <a:srgbClr val="000099"/>
              </a:solidFill>
              <a:latin typeface="Nunito"/>
              <a:ea typeface="Nunito"/>
              <a:cs typeface="Nunito"/>
              <a:sym typeface="Nunito"/>
            </a:endParaRPr>
          </a:p>
          <a:p>
            <a:pPr marL="0" lvl="0" indent="0" algn="l" rtl="0">
              <a:spcBef>
                <a:spcPts val="0"/>
              </a:spcBef>
              <a:spcAft>
                <a:spcPts val="0"/>
              </a:spcAft>
              <a:buNone/>
            </a:pPr>
            <a:endParaRPr>
              <a:solidFill>
                <a:srgbClr val="000099"/>
              </a:solidFill>
              <a:latin typeface="Nunito"/>
              <a:ea typeface="Nunito"/>
              <a:cs typeface="Nunito"/>
              <a:sym typeface="Nunito"/>
            </a:endParaRPr>
          </a:p>
        </p:txBody>
      </p:sp>
      <p:pic>
        <p:nvPicPr>
          <p:cNvPr id="121" name="Google Shape;121;p18"/>
          <p:cNvPicPr preferRelativeResize="0"/>
          <p:nvPr/>
        </p:nvPicPr>
        <p:blipFill rotWithShape="1">
          <a:blip r:embed="rId3">
            <a:alphaModFix/>
          </a:blip>
          <a:srcRect l="19977" r="19977"/>
          <a:stretch/>
        </p:blipFill>
        <p:spPr>
          <a:xfrm>
            <a:off x="433375" y="1355453"/>
            <a:ext cx="2710725" cy="3011925"/>
          </a:xfrm>
          <a:prstGeom prst="rect">
            <a:avLst/>
          </a:prstGeom>
          <a:noFill/>
          <a:ln>
            <a:noFill/>
          </a:ln>
        </p:spPr>
      </p:pic>
      <p:pic>
        <p:nvPicPr>
          <p:cNvPr id="122" name="Google Shape;122;p18"/>
          <p:cNvPicPr preferRelativeResize="0"/>
          <p:nvPr/>
        </p:nvPicPr>
        <p:blipFill>
          <a:blip r:embed="rId4">
            <a:alphaModFix/>
          </a:blip>
          <a:stretch>
            <a:fillRect/>
          </a:stretch>
        </p:blipFill>
        <p:spPr>
          <a:xfrm>
            <a:off x="8486525" y="62900"/>
            <a:ext cx="610306" cy="610306"/>
          </a:xfrm>
          <a:prstGeom prst="rect">
            <a:avLst/>
          </a:prstGeom>
          <a:noFill/>
          <a:ln>
            <a:noFill/>
          </a:ln>
        </p:spPr>
      </p:pic>
      <p:sp>
        <p:nvSpPr>
          <p:cNvPr id="123" name="Google Shape;123;p18"/>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pic>
        <p:nvPicPr>
          <p:cNvPr id="124" name="Google Shape;124;p18"/>
          <p:cNvPicPr preferRelativeResize="0"/>
          <p:nvPr/>
        </p:nvPicPr>
        <p:blipFill>
          <a:blip r:embed="rId5">
            <a:alphaModFix/>
          </a:blip>
          <a:stretch>
            <a:fillRect/>
          </a:stretch>
        </p:blipFill>
        <p:spPr>
          <a:xfrm>
            <a:off x="186125" y="177549"/>
            <a:ext cx="704850" cy="381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9"/>
          <p:cNvSpPr/>
          <p:nvPr/>
        </p:nvSpPr>
        <p:spPr>
          <a:xfrm>
            <a:off x="0" y="0"/>
            <a:ext cx="9160800" cy="8019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9"/>
          <p:cNvSpPr txBox="1">
            <a:spLocks noGrp="1"/>
          </p:cNvSpPr>
          <p:nvPr>
            <p:ph type="title"/>
          </p:nvPr>
        </p:nvSpPr>
        <p:spPr>
          <a:xfrm>
            <a:off x="1092900" y="0"/>
            <a:ext cx="5001300" cy="610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Attacking Player Actions</a:t>
            </a:r>
            <a:endParaRPr sz="3000">
              <a:latin typeface="Oswald"/>
              <a:ea typeface="Oswald"/>
              <a:cs typeface="Oswald"/>
              <a:sym typeface="Oswald"/>
            </a:endParaRPr>
          </a:p>
        </p:txBody>
      </p:sp>
      <p:sp>
        <p:nvSpPr>
          <p:cNvPr id="131" name="Google Shape;131;p19"/>
          <p:cNvSpPr txBox="1"/>
          <p:nvPr/>
        </p:nvSpPr>
        <p:spPr>
          <a:xfrm>
            <a:off x="4087450" y="1235275"/>
            <a:ext cx="4944900" cy="28998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Shoot</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Pass </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Dribble Forward</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Spread out</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Create passing options</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Support the attack</a:t>
            </a:r>
            <a:endParaRPr sz="1800">
              <a:solidFill>
                <a:srgbClr val="000099"/>
              </a:solidFill>
              <a:latin typeface="Nunito"/>
              <a:ea typeface="Nunito"/>
              <a:cs typeface="Nunito"/>
              <a:sym typeface="Nunito"/>
            </a:endParaRPr>
          </a:p>
          <a:p>
            <a:pPr marL="457200" lvl="0" indent="0" algn="l" rtl="0">
              <a:spcBef>
                <a:spcPts val="0"/>
              </a:spcBef>
              <a:spcAft>
                <a:spcPts val="0"/>
              </a:spcAft>
              <a:buNone/>
            </a:pPr>
            <a:endParaRPr sz="1800">
              <a:solidFill>
                <a:srgbClr val="000099"/>
              </a:solidFill>
              <a:latin typeface="Nunito"/>
              <a:ea typeface="Nunito"/>
              <a:cs typeface="Nunito"/>
              <a:sym typeface="Nunito"/>
            </a:endParaRPr>
          </a:p>
          <a:p>
            <a:pPr marL="0" lvl="0" indent="0" algn="l" rtl="0">
              <a:spcBef>
                <a:spcPts val="0"/>
              </a:spcBef>
              <a:spcAft>
                <a:spcPts val="0"/>
              </a:spcAft>
              <a:buNone/>
            </a:pPr>
            <a:endParaRPr>
              <a:solidFill>
                <a:srgbClr val="000099"/>
              </a:solidFill>
              <a:latin typeface="Roboto"/>
              <a:ea typeface="Roboto"/>
              <a:cs typeface="Roboto"/>
              <a:sym typeface="Roboto"/>
            </a:endParaRPr>
          </a:p>
        </p:txBody>
      </p:sp>
      <p:pic>
        <p:nvPicPr>
          <p:cNvPr id="132" name="Google Shape;132;p19"/>
          <p:cNvPicPr preferRelativeResize="0"/>
          <p:nvPr/>
        </p:nvPicPr>
        <p:blipFill rotWithShape="1">
          <a:blip r:embed="rId3">
            <a:alphaModFix/>
          </a:blip>
          <a:srcRect l="16475" r="16468"/>
          <a:stretch/>
        </p:blipFill>
        <p:spPr>
          <a:xfrm>
            <a:off x="490950" y="1383056"/>
            <a:ext cx="3260875" cy="3244576"/>
          </a:xfrm>
          <a:prstGeom prst="rect">
            <a:avLst/>
          </a:prstGeom>
          <a:noFill/>
          <a:ln>
            <a:noFill/>
          </a:ln>
        </p:spPr>
      </p:pic>
      <p:pic>
        <p:nvPicPr>
          <p:cNvPr id="133" name="Google Shape;133;p19"/>
          <p:cNvPicPr preferRelativeResize="0"/>
          <p:nvPr/>
        </p:nvPicPr>
        <p:blipFill>
          <a:blip r:embed="rId4">
            <a:alphaModFix/>
          </a:blip>
          <a:stretch>
            <a:fillRect/>
          </a:stretch>
        </p:blipFill>
        <p:spPr>
          <a:xfrm>
            <a:off x="8486525" y="62900"/>
            <a:ext cx="610306" cy="610306"/>
          </a:xfrm>
          <a:prstGeom prst="rect">
            <a:avLst/>
          </a:prstGeom>
          <a:noFill/>
          <a:ln>
            <a:noFill/>
          </a:ln>
        </p:spPr>
      </p:pic>
      <p:sp>
        <p:nvSpPr>
          <p:cNvPr id="134" name="Google Shape;134;p19"/>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a:p>
        </p:txBody>
      </p:sp>
      <p:pic>
        <p:nvPicPr>
          <p:cNvPr id="135" name="Google Shape;135;p19"/>
          <p:cNvPicPr preferRelativeResize="0"/>
          <p:nvPr/>
        </p:nvPicPr>
        <p:blipFill>
          <a:blip r:embed="rId5">
            <a:alphaModFix/>
          </a:blip>
          <a:stretch>
            <a:fillRect/>
          </a:stretch>
        </p:blipFill>
        <p:spPr>
          <a:xfrm>
            <a:off x="194550" y="210449"/>
            <a:ext cx="704850" cy="381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0"/>
          <p:cNvSpPr/>
          <p:nvPr/>
        </p:nvSpPr>
        <p:spPr>
          <a:xfrm>
            <a:off x="0" y="0"/>
            <a:ext cx="9160800" cy="7941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0"/>
          <p:cNvSpPr txBox="1">
            <a:spLocks noGrp="1"/>
          </p:cNvSpPr>
          <p:nvPr>
            <p:ph type="title"/>
          </p:nvPr>
        </p:nvSpPr>
        <p:spPr>
          <a:xfrm>
            <a:off x="1008600" y="33250"/>
            <a:ext cx="5119500" cy="552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Defending Player Actions</a:t>
            </a:r>
            <a:endParaRPr sz="3000">
              <a:latin typeface="Oswald"/>
              <a:ea typeface="Oswald"/>
              <a:cs typeface="Oswald"/>
              <a:sym typeface="Oswald"/>
            </a:endParaRPr>
          </a:p>
        </p:txBody>
      </p:sp>
      <p:sp>
        <p:nvSpPr>
          <p:cNvPr id="142" name="Google Shape;142;p20"/>
          <p:cNvSpPr txBox="1"/>
          <p:nvPr/>
        </p:nvSpPr>
        <p:spPr>
          <a:xfrm>
            <a:off x="4300000" y="1588425"/>
            <a:ext cx="4624800" cy="28026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Protect the goal</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Steal the Ball</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Make it compact</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Keep it compact</a:t>
            </a:r>
            <a:endParaRPr sz="1800">
              <a:solidFill>
                <a:srgbClr val="000099"/>
              </a:solidFill>
              <a:latin typeface="Nunito"/>
              <a:ea typeface="Nunito"/>
              <a:cs typeface="Nunito"/>
              <a:sym typeface="Nunito"/>
            </a:endParaRPr>
          </a:p>
          <a:p>
            <a:pPr marL="457200" lvl="0" indent="0" algn="l" rtl="0">
              <a:spcBef>
                <a:spcPts val="0"/>
              </a:spcBef>
              <a:spcAft>
                <a:spcPts val="0"/>
              </a:spcAft>
              <a:buNone/>
            </a:pPr>
            <a:endParaRPr sz="1800">
              <a:solidFill>
                <a:srgbClr val="000099"/>
              </a:solidFill>
              <a:latin typeface="Nunito"/>
              <a:ea typeface="Nunito"/>
              <a:cs typeface="Nunito"/>
              <a:sym typeface="Nunito"/>
            </a:endParaRPr>
          </a:p>
        </p:txBody>
      </p:sp>
      <p:pic>
        <p:nvPicPr>
          <p:cNvPr id="143" name="Google Shape;143;p20"/>
          <p:cNvPicPr preferRelativeResize="0"/>
          <p:nvPr/>
        </p:nvPicPr>
        <p:blipFill rotWithShape="1">
          <a:blip r:embed="rId3">
            <a:alphaModFix/>
          </a:blip>
          <a:srcRect l="17307" r="17307"/>
          <a:stretch/>
        </p:blipFill>
        <p:spPr>
          <a:xfrm>
            <a:off x="414425" y="1280750"/>
            <a:ext cx="3471450" cy="3542275"/>
          </a:xfrm>
          <a:prstGeom prst="rect">
            <a:avLst/>
          </a:prstGeom>
          <a:noFill/>
          <a:ln>
            <a:noFill/>
          </a:ln>
        </p:spPr>
      </p:pic>
      <p:pic>
        <p:nvPicPr>
          <p:cNvPr id="144" name="Google Shape;144;p20"/>
          <p:cNvPicPr preferRelativeResize="0"/>
          <p:nvPr/>
        </p:nvPicPr>
        <p:blipFill>
          <a:blip r:embed="rId4">
            <a:alphaModFix/>
          </a:blip>
          <a:stretch>
            <a:fillRect/>
          </a:stretch>
        </p:blipFill>
        <p:spPr>
          <a:xfrm>
            <a:off x="8486525" y="62900"/>
            <a:ext cx="610306" cy="610306"/>
          </a:xfrm>
          <a:prstGeom prst="rect">
            <a:avLst/>
          </a:prstGeom>
          <a:noFill/>
          <a:ln>
            <a:noFill/>
          </a:ln>
        </p:spPr>
      </p:pic>
      <p:sp>
        <p:nvSpPr>
          <p:cNvPr id="145" name="Google Shape;145;p20"/>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a:p>
        </p:txBody>
      </p:sp>
      <p:pic>
        <p:nvPicPr>
          <p:cNvPr id="146" name="Google Shape;146;p20"/>
          <p:cNvPicPr preferRelativeResize="0"/>
          <p:nvPr/>
        </p:nvPicPr>
        <p:blipFill>
          <a:blip r:embed="rId5">
            <a:alphaModFix/>
          </a:blip>
          <a:stretch>
            <a:fillRect/>
          </a:stretch>
        </p:blipFill>
        <p:spPr>
          <a:xfrm>
            <a:off x="152375" y="206549"/>
            <a:ext cx="704850" cy="381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1"/>
          <p:cNvSpPr/>
          <p:nvPr/>
        </p:nvSpPr>
        <p:spPr>
          <a:xfrm>
            <a:off x="0" y="0"/>
            <a:ext cx="9160800" cy="8019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1"/>
          <p:cNvSpPr txBox="1">
            <a:spLocks noGrp="1"/>
          </p:cNvSpPr>
          <p:nvPr>
            <p:ph type="title"/>
          </p:nvPr>
        </p:nvSpPr>
        <p:spPr>
          <a:xfrm>
            <a:off x="1210900" y="0"/>
            <a:ext cx="42429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Oswald"/>
              <a:ea typeface="Oswald"/>
              <a:cs typeface="Oswald"/>
              <a:sym typeface="Oswald"/>
            </a:endParaRPr>
          </a:p>
          <a:p>
            <a:pPr marL="0" lvl="0" indent="0" algn="l" rtl="0">
              <a:spcBef>
                <a:spcPts val="0"/>
              </a:spcBef>
              <a:spcAft>
                <a:spcPts val="0"/>
              </a:spcAft>
              <a:buNone/>
            </a:pPr>
            <a:r>
              <a:rPr lang="en" sz="3000">
                <a:solidFill>
                  <a:srgbClr val="FFCC00"/>
                </a:solidFill>
                <a:latin typeface="Oswald"/>
                <a:ea typeface="Oswald"/>
                <a:cs typeface="Oswald"/>
                <a:sym typeface="Oswald"/>
              </a:rPr>
              <a:t>How do they behave?</a:t>
            </a:r>
            <a:endParaRPr sz="3000">
              <a:latin typeface="Oswald"/>
              <a:ea typeface="Oswald"/>
              <a:cs typeface="Oswald"/>
              <a:sym typeface="Oswald"/>
            </a:endParaRPr>
          </a:p>
        </p:txBody>
      </p:sp>
      <p:sp>
        <p:nvSpPr>
          <p:cNvPr id="153" name="Google Shape;153;p21"/>
          <p:cNvSpPr txBox="1"/>
          <p:nvPr/>
        </p:nvSpPr>
        <p:spPr>
          <a:xfrm>
            <a:off x="3873800" y="1335302"/>
            <a:ext cx="4242900" cy="23652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Short attention span</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Live in the moment</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They focus on themselves</a:t>
            </a:r>
            <a:endParaRPr sz="1800">
              <a:solidFill>
                <a:srgbClr val="000099"/>
              </a:solidFill>
              <a:latin typeface="Nunito"/>
              <a:ea typeface="Nunito"/>
              <a:cs typeface="Nunito"/>
              <a:sym typeface="Nunito"/>
            </a:endParaRPr>
          </a:p>
          <a:p>
            <a:pPr marL="1371600" lvl="0" indent="0" algn="l" rtl="0">
              <a:spcBef>
                <a:spcPts val="0"/>
              </a:spcBef>
              <a:spcAft>
                <a:spcPts val="0"/>
              </a:spcAft>
              <a:buNone/>
            </a:pPr>
            <a:endParaRPr>
              <a:latin typeface="Roboto"/>
              <a:ea typeface="Roboto"/>
              <a:cs typeface="Roboto"/>
              <a:sym typeface="Roboto"/>
            </a:endParaRPr>
          </a:p>
        </p:txBody>
      </p:sp>
      <p:pic>
        <p:nvPicPr>
          <p:cNvPr id="154" name="Google Shape;154;p21"/>
          <p:cNvPicPr preferRelativeResize="0"/>
          <p:nvPr/>
        </p:nvPicPr>
        <p:blipFill rotWithShape="1">
          <a:blip r:embed="rId3">
            <a:alphaModFix/>
          </a:blip>
          <a:srcRect l="12467" r="32608"/>
          <a:stretch/>
        </p:blipFill>
        <p:spPr>
          <a:xfrm>
            <a:off x="310750" y="1367625"/>
            <a:ext cx="3403725" cy="4026400"/>
          </a:xfrm>
          <a:prstGeom prst="rect">
            <a:avLst/>
          </a:prstGeom>
          <a:noFill/>
          <a:ln>
            <a:noFill/>
          </a:ln>
        </p:spPr>
      </p:pic>
      <p:pic>
        <p:nvPicPr>
          <p:cNvPr id="155" name="Google Shape;155;p21"/>
          <p:cNvPicPr preferRelativeResize="0"/>
          <p:nvPr/>
        </p:nvPicPr>
        <p:blipFill>
          <a:blip r:embed="rId4">
            <a:alphaModFix/>
          </a:blip>
          <a:stretch>
            <a:fillRect/>
          </a:stretch>
        </p:blipFill>
        <p:spPr>
          <a:xfrm>
            <a:off x="8486525" y="95800"/>
            <a:ext cx="610306" cy="610306"/>
          </a:xfrm>
          <a:prstGeom prst="rect">
            <a:avLst/>
          </a:prstGeom>
          <a:noFill/>
          <a:ln>
            <a:noFill/>
          </a:ln>
        </p:spPr>
      </p:pic>
      <p:sp>
        <p:nvSpPr>
          <p:cNvPr id="156" name="Google Shape;156;p21"/>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a:p>
        </p:txBody>
      </p:sp>
      <p:pic>
        <p:nvPicPr>
          <p:cNvPr id="157" name="Google Shape;157;p21"/>
          <p:cNvPicPr preferRelativeResize="0"/>
          <p:nvPr/>
        </p:nvPicPr>
        <p:blipFill>
          <a:blip r:embed="rId5">
            <a:alphaModFix/>
          </a:blip>
          <a:stretch>
            <a:fillRect/>
          </a:stretch>
        </p:blipFill>
        <p:spPr>
          <a:xfrm>
            <a:off x="202975" y="210449"/>
            <a:ext cx="704850" cy="381000"/>
          </a:xfrm>
          <a:prstGeom prst="rect">
            <a:avLst/>
          </a:prstGeom>
          <a:noFill/>
          <a:ln>
            <a:noFill/>
          </a:ln>
        </p:spPr>
      </p:pic>
    </p:spTree>
  </p:cSld>
  <p:clrMapOvr>
    <a:masterClrMapping/>
  </p:clrMapOvr>
</p:sld>
</file>

<file path=ppt/theme/theme1.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1040</Words>
  <Application>Microsoft Office PowerPoint</Application>
  <PresentationFormat>On-screen Show (16:10)</PresentationFormat>
  <Paragraphs>114</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Oswald</vt:lpstr>
      <vt:lpstr>Oswald Regular</vt:lpstr>
      <vt:lpstr>Roboto</vt:lpstr>
      <vt:lpstr>Nunito</vt:lpstr>
      <vt:lpstr>Material</vt:lpstr>
      <vt:lpstr>MYS Coaches Training </vt:lpstr>
      <vt:lpstr>What is our mission? </vt:lpstr>
      <vt:lpstr> What is your coaching philosophy?</vt:lpstr>
      <vt:lpstr>Developmental Goals</vt:lpstr>
      <vt:lpstr> How do they need to learn? </vt:lpstr>
      <vt:lpstr> Key Qualities</vt:lpstr>
      <vt:lpstr> Attacking Player Actions</vt:lpstr>
      <vt:lpstr> Defending Player Actions</vt:lpstr>
      <vt:lpstr> How do they behave?</vt:lpstr>
      <vt:lpstr> The coach should:</vt:lpstr>
      <vt:lpstr>Drills &amp; Educational Resources </vt:lpstr>
      <vt:lpstr>  Soccer Dictionary</vt:lpstr>
      <vt:lpstr>Soccer Dictionary ( Part 2 )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MYS Coaches Training </dc:title>
  <dc:creator>Hamelin, Jason</dc:creator>
  <cp:lastModifiedBy>Hamelin, Jason</cp:lastModifiedBy>
  <cp:revision>1</cp:revision>
  <dcterms:modified xsi:type="dcterms:W3CDTF">2019-08-20T17:10:51Z</dcterms:modified>
</cp:coreProperties>
</file>