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715000" type="screen16x10"/>
  <p:notesSz cx="6858000" cy="9144000"/>
  <p:embeddedFontLst>
    <p:embeddedFont>
      <p:font typeface="Nunito" panose="020B0604020202020204" charset="0"/>
      <p:regular r:id="rId16"/>
      <p:bold r:id="rId17"/>
      <p:italic r:id="rId18"/>
      <p:boldItalic r:id="rId19"/>
    </p:embeddedFont>
    <p:embeddedFont>
      <p:font typeface="Oswald" panose="020B0604020202020204" charset="0"/>
      <p:regular r:id="rId20"/>
      <p:bold r:id="rId21"/>
    </p:embeddedFont>
    <p:embeddedFont>
      <p:font typeface="Oswald Regular" panose="020B0604020202020204" charset="0"/>
      <p:regular r:id="rId22"/>
      <p:bold r:id="rId23"/>
    </p:embeddedFont>
    <p:embeddedFont>
      <p:font typeface="Roboto"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104" y="108"/>
      </p:cViewPr>
      <p:guideLst>
        <p:guide orient="horz" pos="180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6f75fceb_0_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6f75fce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5c6dc6e2ba_0_49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5c6dc6e2ba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5e740ec546_0_83:notes"/>
          <p:cNvSpPr>
            <a:spLocks noGrp="1" noRot="1" noChangeAspect="1"/>
          </p:cNvSpPr>
          <p:nvPr>
            <p:ph type="sldImg" idx="2"/>
          </p:nvPr>
        </p:nvSpPr>
        <p:spPr>
          <a:xfrm>
            <a:off x="686167"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5e740ec546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ecdac9975_0_0: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5ecdac997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5ecdac9975_0_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5ecdac9975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c6f75fceb_0_10:notes"/>
          <p:cNvSpPr>
            <a:spLocks noGrp="1" noRot="1" noChangeAspect="1"/>
          </p:cNvSpPr>
          <p:nvPr>
            <p:ph type="sldImg" idx="2"/>
          </p:nvPr>
        </p:nvSpPr>
        <p:spPr>
          <a:xfrm>
            <a:off x="686146" y="685800"/>
            <a:ext cx="54861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c6f75fce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75fceb_0_26: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75fce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c6dc6e2ba_0_428: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c6dc6e2ba_0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c6dc6e2ba_0_441: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c6dc6e2ba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c6dc6e2ba_0_452: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c6dc6e2ba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5c6dc6e2ba_0_46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5c6dc6e2ba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c6dc6e2ba_0_47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5c6dc6e2ba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5c6dc6e2ba_0_485:notes"/>
          <p:cNvSpPr>
            <a:spLocks noGrp="1" noRot="1" noChangeAspect="1"/>
          </p:cNvSpPr>
          <p:nvPr>
            <p:ph type="sldImg" idx="2"/>
          </p:nvPr>
        </p:nvSpPr>
        <p:spPr>
          <a:xfrm>
            <a:off x="685952" y="685800"/>
            <a:ext cx="5487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5c6dc6e2ba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00099"/>
        </a:solidFill>
        <a:effectLst/>
      </p:bgPr>
    </p:bg>
    <p:spTree>
      <p:nvGrpSpPr>
        <p:cNvPr id="1" name="Shape 9"/>
        <p:cNvGrpSpPr/>
        <p:nvPr/>
      </p:nvGrpSpPr>
      <p:grpSpPr>
        <a:xfrm>
          <a:off x="0" y="0"/>
          <a:ext cx="0" cy="0"/>
          <a:chOff x="0" y="0"/>
          <a:chExt cx="0" cy="0"/>
        </a:xfrm>
      </p:grpSpPr>
      <p:sp>
        <p:nvSpPr>
          <p:cNvPr id="10" name="Google Shape;10;p2"/>
          <p:cNvSpPr/>
          <p:nvPr/>
        </p:nvSpPr>
        <p:spPr>
          <a:xfrm flipH="1">
            <a:off x="8246400" y="4717694"/>
            <a:ext cx="897600" cy="9972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717639"/>
            <a:ext cx="897600" cy="9972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2021417"/>
            <a:ext cx="8222100" cy="10374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3099034"/>
            <a:ext cx="8222100" cy="48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398361"/>
            <a:ext cx="8222100" cy="2181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12000"/>
              <a:buNone/>
              <a:defRPr sz="12000">
                <a:solidFill>
                  <a:schemeClr val="dk2"/>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671806"/>
            <a:ext cx="8222100" cy="14454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294833"/>
            <a:ext cx="8222100" cy="11253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2132306"/>
            <a:ext cx="8222100" cy="3011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873200"/>
            <a:ext cx="9144000" cy="3841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873333"/>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820806"/>
            <a:ext cx="8222100" cy="8529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2132306"/>
            <a:ext cx="3999900" cy="3011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729300"/>
            <a:ext cx="9144000" cy="4985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729278"/>
            <a:ext cx="9144000" cy="120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8"/>
            <a:ext cx="58674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473400" y="2803200"/>
            <a:ext cx="5715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97556"/>
            <a:ext cx="2808000" cy="10593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628667"/>
            <a:ext cx="2808000" cy="35148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chemeClr val="lt1"/>
              </a:buClr>
              <a:buSzPts val="1200"/>
              <a:buChar char="●"/>
              <a:defRPr sz="1200">
                <a:solidFill>
                  <a:schemeClr val="lt1"/>
                </a:solidFill>
              </a:defRPr>
            </a:lvl1pPr>
            <a:lvl2pPr marL="914400" lvl="1" indent="-304800" rtl="0">
              <a:spcBef>
                <a:spcPts val="1600"/>
              </a:spcBef>
              <a:spcAft>
                <a:spcPts val="0"/>
              </a:spcAft>
              <a:buClr>
                <a:schemeClr val="lt1"/>
              </a:buClr>
              <a:buSzPts val="1200"/>
              <a:buChar char="○"/>
              <a:defRPr sz="1200">
                <a:solidFill>
                  <a:schemeClr val="lt1"/>
                </a:solidFill>
              </a:defRPr>
            </a:lvl2pPr>
            <a:lvl3pPr marL="1371600" lvl="2" indent="-304800" rtl="0">
              <a:spcBef>
                <a:spcPts val="1600"/>
              </a:spcBef>
              <a:spcAft>
                <a:spcPts val="0"/>
              </a:spcAft>
              <a:buClr>
                <a:schemeClr val="lt1"/>
              </a:buClr>
              <a:buSzPts val="1200"/>
              <a:buChar char="■"/>
              <a:defRPr sz="1200">
                <a:solidFill>
                  <a:schemeClr val="lt1"/>
                </a:solidFill>
              </a:defRPr>
            </a:lvl3pPr>
            <a:lvl4pPr marL="1828800" lvl="3" indent="-304800" rtl="0">
              <a:spcBef>
                <a:spcPts val="1600"/>
              </a:spcBef>
              <a:spcAft>
                <a:spcPts val="0"/>
              </a:spcAft>
              <a:buClr>
                <a:schemeClr val="lt1"/>
              </a:buClr>
              <a:buSzPts val="1200"/>
              <a:buChar char="●"/>
              <a:defRPr sz="1200">
                <a:solidFill>
                  <a:schemeClr val="lt1"/>
                </a:solidFill>
              </a:defRPr>
            </a:lvl4pPr>
            <a:lvl5pPr marL="2286000" lvl="4" indent="-304800" rtl="0">
              <a:spcBef>
                <a:spcPts val="1600"/>
              </a:spcBef>
              <a:spcAft>
                <a:spcPts val="0"/>
              </a:spcAft>
              <a:buClr>
                <a:schemeClr val="lt1"/>
              </a:buClr>
              <a:buSzPts val="1200"/>
              <a:buChar char="○"/>
              <a:defRPr sz="1200">
                <a:solidFill>
                  <a:schemeClr val="lt1"/>
                </a:solidFill>
              </a:defRPr>
            </a:lvl5pPr>
            <a:lvl6pPr marL="2743200" lvl="5" indent="-304800" rtl="0">
              <a:spcBef>
                <a:spcPts val="1600"/>
              </a:spcBef>
              <a:spcAft>
                <a:spcPts val="0"/>
              </a:spcAft>
              <a:buClr>
                <a:schemeClr val="lt1"/>
              </a:buClr>
              <a:buSzPts val="1200"/>
              <a:buChar char="■"/>
              <a:defRPr sz="1200">
                <a:solidFill>
                  <a:schemeClr val="lt1"/>
                </a:solidFill>
              </a:defRPr>
            </a:lvl6pPr>
            <a:lvl7pPr marL="3200400" lvl="6" indent="-304800" rtl="0">
              <a:spcBef>
                <a:spcPts val="1600"/>
              </a:spcBef>
              <a:spcAft>
                <a:spcPts val="0"/>
              </a:spcAft>
              <a:buClr>
                <a:schemeClr val="lt1"/>
              </a:buClr>
              <a:buSzPts val="1200"/>
              <a:buChar char="●"/>
              <a:defRPr sz="1200">
                <a:solidFill>
                  <a:schemeClr val="lt1"/>
                </a:solidFill>
              </a:defRPr>
            </a:lvl7pPr>
            <a:lvl8pPr marL="3657600" lvl="7" indent="-304800" rtl="0">
              <a:spcBef>
                <a:spcPts val="1600"/>
              </a:spcBef>
              <a:spcAft>
                <a:spcPts val="0"/>
              </a:spcAft>
              <a:buClr>
                <a:schemeClr val="lt1"/>
              </a:buClr>
              <a:buSzPts val="1200"/>
              <a:buChar char="○"/>
              <a:defRPr sz="1200">
                <a:solidFill>
                  <a:schemeClr val="lt1"/>
                </a:solidFill>
              </a:defRPr>
            </a:lvl8pPr>
            <a:lvl9pPr marL="4114800" lvl="8" indent="-304800" rtl="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42500"/>
            <a:ext cx="6226800" cy="45453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7150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660675" y="2803567"/>
            <a:ext cx="57144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370194"/>
            <a:ext cx="4045200" cy="16470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2"/>
              </a:buClr>
              <a:buSzPts val="4200"/>
              <a:buNone/>
              <a:defRPr sz="4200">
                <a:solidFill>
                  <a:schemeClr val="dk2"/>
                </a:solidFill>
              </a:defRPr>
            </a:lvl1pPr>
            <a:lvl2pPr lvl="1" algn="ctr" rtl="0">
              <a:spcBef>
                <a:spcPts val="0"/>
              </a:spcBef>
              <a:spcAft>
                <a:spcPts val="0"/>
              </a:spcAft>
              <a:buClr>
                <a:schemeClr val="dk2"/>
              </a:buClr>
              <a:buSzPts val="4200"/>
              <a:buNone/>
              <a:defRPr sz="4200">
                <a:solidFill>
                  <a:schemeClr val="dk2"/>
                </a:solidFill>
              </a:defRPr>
            </a:lvl2pPr>
            <a:lvl3pPr lvl="2" algn="ctr" rtl="0">
              <a:spcBef>
                <a:spcPts val="0"/>
              </a:spcBef>
              <a:spcAft>
                <a:spcPts val="0"/>
              </a:spcAft>
              <a:buClr>
                <a:schemeClr val="dk2"/>
              </a:buClr>
              <a:buSzPts val="4200"/>
              <a:buNone/>
              <a:defRPr sz="4200">
                <a:solidFill>
                  <a:schemeClr val="dk2"/>
                </a:solidFill>
              </a:defRPr>
            </a:lvl3pPr>
            <a:lvl4pPr lvl="3" algn="ctr" rtl="0">
              <a:spcBef>
                <a:spcPts val="0"/>
              </a:spcBef>
              <a:spcAft>
                <a:spcPts val="0"/>
              </a:spcAft>
              <a:buClr>
                <a:schemeClr val="dk2"/>
              </a:buClr>
              <a:buSzPts val="4200"/>
              <a:buNone/>
              <a:defRPr sz="4200">
                <a:solidFill>
                  <a:schemeClr val="dk2"/>
                </a:solidFill>
              </a:defRPr>
            </a:lvl4pPr>
            <a:lvl5pPr lvl="4" algn="ctr" rtl="0">
              <a:spcBef>
                <a:spcPts val="0"/>
              </a:spcBef>
              <a:spcAft>
                <a:spcPts val="0"/>
              </a:spcAft>
              <a:buClr>
                <a:schemeClr val="dk2"/>
              </a:buClr>
              <a:buSzPts val="4200"/>
              <a:buNone/>
              <a:defRPr sz="4200">
                <a:solidFill>
                  <a:schemeClr val="dk2"/>
                </a:solidFill>
              </a:defRPr>
            </a:lvl5pPr>
            <a:lvl6pPr lvl="5" algn="ctr" rtl="0">
              <a:spcBef>
                <a:spcPts val="0"/>
              </a:spcBef>
              <a:spcAft>
                <a:spcPts val="0"/>
              </a:spcAft>
              <a:buClr>
                <a:schemeClr val="dk2"/>
              </a:buClr>
              <a:buSzPts val="4200"/>
              <a:buNone/>
              <a:defRPr sz="4200">
                <a:solidFill>
                  <a:schemeClr val="dk2"/>
                </a:solidFill>
              </a:defRPr>
            </a:lvl6pPr>
            <a:lvl7pPr lvl="6" algn="ctr" rtl="0">
              <a:spcBef>
                <a:spcPts val="0"/>
              </a:spcBef>
              <a:spcAft>
                <a:spcPts val="0"/>
              </a:spcAft>
              <a:buClr>
                <a:schemeClr val="dk2"/>
              </a:buClr>
              <a:buSzPts val="4200"/>
              <a:buNone/>
              <a:defRPr sz="4200">
                <a:solidFill>
                  <a:schemeClr val="dk2"/>
                </a:solidFill>
              </a:defRPr>
            </a:lvl7pPr>
            <a:lvl8pPr lvl="7" algn="ctr" rtl="0">
              <a:spcBef>
                <a:spcPts val="0"/>
              </a:spcBef>
              <a:spcAft>
                <a:spcPts val="0"/>
              </a:spcAft>
              <a:buClr>
                <a:schemeClr val="dk2"/>
              </a:buClr>
              <a:buSzPts val="4200"/>
              <a:buNone/>
              <a:defRPr sz="4200">
                <a:solidFill>
                  <a:schemeClr val="dk2"/>
                </a:solidFill>
              </a:defRPr>
            </a:lvl8pPr>
            <a:lvl9pPr lvl="8" algn="ctr" rtl="0">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3088297"/>
            <a:ext cx="4045200" cy="1372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804667"/>
            <a:ext cx="3836700" cy="41058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67"/>
            <a:ext cx="9144000" cy="5217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5136494"/>
            <a:ext cx="9144000" cy="822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5218694"/>
            <a:ext cx="8382000" cy="4962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rgbClr val="000099"/>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820806"/>
            <a:ext cx="8222100" cy="8529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2132306"/>
            <a:ext cx="8222100" cy="3011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rtl="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5217359"/>
            <a:ext cx="548700" cy="4374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2"/>
                </a:solidFill>
                <a:latin typeface="Roboto"/>
                <a:ea typeface="Roboto"/>
                <a:cs typeface="Roboto"/>
                <a:sym typeface="Roboto"/>
              </a:defRPr>
            </a:lvl1pPr>
            <a:lvl2pPr lvl="1" algn="r" rtl="0">
              <a:buNone/>
              <a:defRPr sz="1000">
                <a:solidFill>
                  <a:schemeClr val="lt2"/>
                </a:solidFill>
                <a:latin typeface="Roboto"/>
                <a:ea typeface="Roboto"/>
                <a:cs typeface="Roboto"/>
                <a:sym typeface="Roboto"/>
              </a:defRPr>
            </a:lvl2pPr>
            <a:lvl3pPr lvl="2" algn="r" rtl="0">
              <a:buNone/>
              <a:defRPr sz="1000">
                <a:solidFill>
                  <a:schemeClr val="lt2"/>
                </a:solidFill>
                <a:latin typeface="Roboto"/>
                <a:ea typeface="Roboto"/>
                <a:cs typeface="Roboto"/>
                <a:sym typeface="Roboto"/>
              </a:defRPr>
            </a:lvl3pPr>
            <a:lvl4pPr lvl="3" algn="r" rtl="0">
              <a:buNone/>
              <a:defRPr sz="1000">
                <a:solidFill>
                  <a:schemeClr val="lt2"/>
                </a:solidFill>
                <a:latin typeface="Roboto"/>
                <a:ea typeface="Roboto"/>
                <a:cs typeface="Roboto"/>
                <a:sym typeface="Roboto"/>
              </a:defRPr>
            </a:lvl4pPr>
            <a:lvl5pPr lvl="4" algn="r" rtl="0">
              <a:buNone/>
              <a:defRPr sz="1000">
                <a:solidFill>
                  <a:schemeClr val="lt2"/>
                </a:solidFill>
                <a:latin typeface="Roboto"/>
                <a:ea typeface="Roboto"/>
                <a:cs typeface="Roboto"/>
                <a:sym typeface="Roboto"/>
              </a:defRPr>
            </a:lvl5pPr>
            <a:lvl6pPr lvl="5" algn="r" rtl="0">
              <a:buNone/>
              <a:defRPr sz="1000">
                <a:solidFill>
                  <a:schemeClr val="lt2"/>
                </a:solidFill>
                <a:latin typeface="Roboto"/>
                <a:ea typeface="Roboto"/>
                <a:cs typeface="Roboto"/>
                <a:sym typeface="Roboto"/>
              </a:defRPr>
            </a:lvl6pPr>
            <a:lvl7pPr lvl="6" algn="r" rtl="0">
              <a:buNone/>
              <a:defRPr sz="1000">
                <a:solidFill>
                  <a:schemeClr val="lt2"/>
                </a:solidFill>
                <a:latin typeface="Roboto"/>
                <a:ea typeface="Roboto"/>
                <a:cs typeface="Roboto"/>
                <a:sym typeface="Roboto"/>
              </a:defRPr>
            </a:lvl7pPr>
            <a:lvl8pPr lvl="7" algn="r" rtl="0">
              <a:buNone/>
              <a:defRPr sz="1000">
                <a:solidFill>
                  <a:schemeClr val="lt2"/>
                </a:solidFill>
                <a:latin typeface="Roboto"/>
                <a:ea typeface="Roboto"/>
                <a:cs typeface="Roboto"/>
                <a:sym typeface="Roboto"/>
              </a:defRPr>
            </a:lvl8pPr>
            <a:lvl9pPr lvl="8" algn="r" rtl="0">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hyperlink" Target="http://www.mayouthsoccer.org/coaches/session-plans/" TargetMode="External"/><Relationship Id="rId7"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youtube.com/" TargetMode="External"/><Relationship Id="rId5" Type="http://schemas.openxmlformats.org/officeDocument/2006/relationships/hyperlink" Target="https://www.soccerxpert.com/" TargetMode="External"/><Relationship Id="rId4" Type="http://schemas.openxmlformats.org/officeDocument/2006/relationships/hyperlink" Target="https://www.usyouthsoccer.org/coaching-resourc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2134825" y="188667"/>
            <a:ext cx="6435300" cy="1014000"/>
          </a:xfrm>
          <a:prstGeom prst="rect">
            <a:avLst/>
          </a:prstGeom>
          <a:solidFill>
            <a:srgbClr val="000099"/>
          </a:solidFill>
        </p:spPr>
        <p:txBody>
          <a:bodyPr spcFirstLastPara="1" wrap="square" lIns="91425" tIns="91425" rIns="91425" bIns="91425" anchor="b" anchorCtr="0">
            <a:noAutofit/>
          </a:bodyPr>
          <a:lstStyle/>
          <a:p>
            <a:pPr marL="0" lvl="0" indent="0" algn="l" rtl="0">
              <a:spcBef>
                <a:spcPts val="0"/>
              </a:spcBef>
              <a:spcAft>
                <a:spcPts val="0"/>
              </a:spcAft>
              <a:buNone/>
            </a:pPr>
            <a:r>
              <a:rPr lang="en" sz="3600">
                <a:solidFill>
                  <a:srgbClr val="FFCC00"/>
                </a:solidFill>
                <a:latin typeface="Oswald"/>
                <a:ea typeface="Oswald"/>
                <a:cs typeface="Oswald"/>
                <a:sym typeface="Oswald"/>
              </a:rPr>
              <a:t>MYS Coaches Training </a:t>
            </a:r>
            <a:endParaRPr sz="3600">
              <a:solidFill>
                <a:srgbClr val="FFCC00"/>
              </a:solidFill>
              <a:latin typeface="Oswald"/>
              <a:ea typeface="Oswald"/>
              <a:cs typeface="Oswald"/>
              <a:sym typeface="Oswald"/>
            </a:endParaRPr>
          </a:p>
        </p:txBody>
      </p:sp>
      <p:sp>
        <p:nvSpPr>
          <p:cNvPr id="68" name="Google Shape;68;p13"/>
          <p:cNvSpPr txBox="1">
            <a:spLocks noGrp="1"/>
          </p:cNvSpPr>
          <p:nvPr>
            <p:ph type="subTitle" idx="1"/>
          </p:nvPr>
        </p:nvSpPr>
        <p:spPr>
          <a:xfrm>
            <a:off x="3055750" y="2181350"/>
            <a:ext cx="2904000" cy="644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Oswald Regular"/>
                <a:ea typeface="Oswald Regular"/>
                <a:cs typeface="Oswald Regular"/>
                <a:sym typeface="Oswald Regular"/>
              </a:rPr>
              <a:t>For U12 Coaches </a:t>
            </a:r>
            <a:endParaRPr>
              <a:latin typeface="Oswald Regular"/>
              <a:ea typeface="Oswald Regular"/>
              <a:cs typeface="Oswald Regular"/>
              <a:sym typeface="Oswald Regular"/>
            </a:endParaRPr>
          </a:p>
        </p:txBody>
      </p:sp>
      <p:sp>
        <p:nvSpPr>
          <p:cNvPr id="69" name="Google Shape;69;p13"/>
          <p:cNvSpPr txBox="1"/>
          <p:nvPr/>
        </p:nvSpPr>
        <p:spPr>
          <a:xfrm>
            <a:off x="2184250" y="3804725"/>
            <a:ext cx="4647000" cy="64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U12 Director: </a:t>
            </a:r>
            <a:r>
              <a:rPr lang="en" sz="3000">
                <a:solidFill>
                  <a:srgbClr val="FFFFFF"/>
                </a:solidFill>
                <a:latin typeface="Oswald"/>
                <a:ea typeface="Oswald"/>
                <a:cs typeface="Oswald"/>
                <a:sym typeface="Oswald"/>
              </a:rPr>
              <a:t>Javi Bauer  </a:t>
            </a:r>
            <a:endParaRPr sz="3000">
              <a:solidFill>
                <a:srgbClr val="FFFFFF"/>
              </a:solidFill>
              <a:latin typeface="Oswald"/>
              <a:ea typeface="Oswald"/>
              <a:cs typeface="Oswald"/>
              <a:sym typeface="Oswald"/>
            </a:endParaRPr>
          </a:p>
        </p:txBody>
      </p:sp>
      <p:pic>
        <p:nvPicPr>
          <p:cNvPr id="70" name="Google Shape;70;p13"/>
          <p:cNvPicPr preferRelativeResize="0"/>
          <p:nvPr/>
        </p:nvPicPr>
        <p:blipFill>
          <a:blip r:embed="rId3">
            <a:alphaModFix/>
          </a:blip>
          <a:stretch>
            <a:fillRect/>
          </a:stretch>
        </p:blipFill>
        <p:spPr>
          <a:xfrm>
            <a:off x="247625" y="141500"/>
            <a:ext cx="610306" cy="610306"/>
          </a:xfrm>
          <a:prstGeom prst="rect">
            <a:avLst/>
          </a:prstGeom>
          <a:noFill/>
          <a:ln>
            <a:noFill/>
          </a:ln>
        </p:spPr>
      </p:pic>
      <p:sp>
        <p:nvSpPr>
          <p:cNvPr id="71" name="Google Shape;71;p13"/>
          <p:cNvSpPr txBox="1"/>
          <p:nvPr/>
        </p:nvSpPr>
        <p:spPr>
          <a:xfrm>
            <a:off x="2467250" y="4494025"/>
            <a:ext cx="3939600" cy="61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FFCC00"/>
                </a:solidFill>
                <a:latin typeface="Oswald Regular"/>
                <a:ea typeface="Oswald Regular"/>
                <a:cs typeface="Oswald Regular"/>
                <a:sym typeface="Oswald Regular"/>
              </a:rPr>
              <a:t>Contact Info:</a:t>
            </a:r>
            <a:r>
              <a:rPr lang="en">
                <a:latin typeface="Oswald Regular"/>
                <a:ea typeface="Oswald Regular"/>
                <a:cs typeface="Oswald Regular"/>
                <a:sym typeface="Oswald Regular"/>
              </a:rPr>
              <a:t> </a:t>
            </a:r>
            <a:r>
              <a:rPr lang="en">
                <a:solidFill>
                  <a:schemeClr val="lt1"/>
                </a:solidFill>
                <a:latin typeface="Oswald Regular"/>
                <a:ea typeface="Oswald Regular"/>
                <a:cs typeface="Oswald Regular"/>
                <a:sym typeface="Oswald Regular"/>
              </a:rPr>
              <a:t>javi@javibauer.com</a:t>
            </a:r>
            <a:endParaRPr>
              <a:solidFill>
                <a:schemeClr val="lt1"/>
              </a:solidFill>
              <a:latin typeface="Oswald Regular"/>
              <a:ea typeface="Oswald Regular"/>
              <a:cs typeface="Oswald Regular"/>
              <a:sym typeface="Oswald Regular"/>
            </a:endParaRPr>
          </a:p>
        </p:txBody>
      </p:sp>
      <p:sp>
        <p:nvSpPr>
          <p:cNvPr id="72" name="Google Shape;72;p1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2"/>
          <p:cNvSpPr/>
          <p:nvPr/>
        </p:nvSpPr>
        <p:spPr>
          <a:xfrm>
            <a:off x="0" y="0"/>
            <a:ext cx="9160800" cy="783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2"/>
          <p:cNvSpPr txBox="1">
            <a:spLocks noGrp="1"/>
          </p:cNvSpPr>
          <p:nvPr>
            <p:ph type="title"/>
          </p:nvPr>
        </p:nvSpPr>
        <p:spPr>
          <a:xfrm>
            <a:off x="1109750" y="-33725"/>
            <a:ext cx="58116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The coach should:</a:t>
            </a:r>
            <a:endParaRPr sz="3000">
              <a:latin typeface="Oswald"/>
              <a:ea typeface="Oswald"/>
              <a:cs typeface="Oswald"/>
              <a:sym typeface="Oswald"/>
            </a:endParaRPr>
          </a:p>
        </p:txBody>
      </p:sp>
      <p:sp>
        <p:nvSpPr>
          <p:cNvPr id="166" name="Google Shape;166;p22"/>
          <p:cNvSpPr txBox="1"/>
          <p:nvPr/>
        </p:nvSpPr>
        <p:spPr>
          <a:xfrm>
            <a:off x="2971475" y="1140950"/>
            <a:ext cx="6100800" cy="325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Come to training prepared with ideas to guide your players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Encourage players to be creative and try new things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Be consistent in what you say and how you treat individuals/the team</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Organize groups to guarantee fun and challenge for every player</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Support their being independent and self-responsible</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67" name="Google Shape;167;p22"/>
          <p:cNvPicPr preferRelativeResize="0"/>
          <p:nvPr/>
        </p:nvPicPr>
        <p:blipFill rotWithShape="1">
          <a:blip r:embed="rId3">
            <a:alphaModFix/>
          </a:blip>
          <a:srcRect l="20876" r="20876"/>
          <a:stretch/>
        </p:blipFill>
        <p:spPr>
          <a:xfrm>
            <a:off x="165725" y="1284250"/>
            <a:ext cx="2840650" cy="3253701"/>
          </a:xfrm>
          <a:prstGeom prst="rect">
            <a:avLst/>
          </a:prstGeom>
          <a:noFill/>
          <a:ln>
            <a:noFill/>
          </a:ln>
        </p:spPr>
      </p:pic>
      <p:pic>
        <p:nvPicPr>
          <p:cNvPr id="168" name="Google Shape;168;p22"/>
          <p:cNvPicPr preferRelativeResize="0"/>
          <p:nvPr/>
        </p:nvPicPr>
        <p:blipFill>
          <a:blip r:embed="rId4">
            <a:alphaModFix/>
          </a:blip>
          <a:stretch>
            <a:fillRect/>
          </a:stretch>
        </p:blipFill>
        <p:spPr>
          <a:xfrm>
            <a:off x="8447225" y="115450"/>
            <a:ext cx="610306" cy="610306"/>
          </a:xfrm>
          <a:prstGeom prst="rect">
            <a:avLst/>
          </a:prstGeom>
          <a:noFill/>
          <a:ln>
            <a:noFill/>
          </a:ln>
        </p:spPr>
      </p:pic>
      <p:sp>
        <p:nvSpPr>
          <p:cNvPr id="169" name="Google Shape;169;p22"/>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70" name="Google Shape;170;p22"/>
          <p:cNvPicPr preferRelativeResize="0"/>
          <p:nvPr/>
        </p:nvPicPr>
        <p:blipFill>
          <a:blip r:embed="rId5">
            <a:alphaModFix/>
          </a:blip>
          <a:stretch>
            <a:fillRect/>
          </a:stretch>
        </p:blipFill>
        <p:spPr>
          <a:xfrm>
            <a:off x="155725" y="210446"/>
            <a:ext cx="723900" cy="381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3"/>
          <p:cNvSpPr txBox="1">
            <a:spLocks noGrp="1"/>
          </p:cNvSpPr>
          <p:nvPr>
            <p:ph type="title"/>
          </p:nvPr>
        </p:nvSpPr>
        <p:spPr>
          <a:xfrm>
            <a:off x="98250" y="18175"/>
            <a:ext cx="5262900" cy="642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Drills &amp; Educational Resources </a:t>
            </a:r>
            <a:endParaRPr sz="3000">
              <a:solidFill>
                <a:srgbClr val="FFCC00"/>
              </a:solidFill>
              <a:latin typeface="Oswald"/>
              <a:ea typeface="Oswald"/>
              <a:cs typeface="Oswald"/>
              <a:sym typeface="Oswald"/>
            </a:endParaRPr>
          </a:p>
        </p:txBody>
      </p:sp>
      <p:sp>
        <p:nvSpPr>
          <p:cNvPr id="176" name="Google Shape;176;p23"/>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77" name="Google Shape;177;p23"/>
          <p:cNvSpPr txBox="1"/>
          <p:nvPr/>
        </p:nvSpPr>
        <p:spPr>
          <a:xfrm>
            <a:off x="267250" y="1246600"/>
            <a:ext cx="5219700" cy="2597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3"/>
              </a:rPr>
              <a:t>Mass Youth Soccer Session Plans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4"/>
              </a:rPr>
              <a:t>US Soccer Coaching Resources</a:t>
            </a:r>
            <a:r>
              <a:rPr lang="en" sz="1800" u="sng">
                <a:solidFill>
                  <a:srgbClr val="000099"/>
                </a:solidFill>
                <a:latin typeface="Roboto"/>
                <a:ea typeface="Roboto"/>
                <a:cs typeface="Roboto"/>
                <a:sym typeface="Roboto"/>
              </a:rPr>
              <a:t> </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5"/>
              </a:rPr>
              <a:t>SoccerXperts</a:t>
            </a:r>
            <a:endParaRPr sz="1800" u="sng">
              <a:solidFill>
                <a:srgbClr val="000099"/>
              </a:solidFill>
              <a:latin typeface="Roboto"/>
              <a:ea typeface="Roboto"/>
              <a:cs typeface="Roboto"/>
              <a:sym typeface="Roboto"/>
            </a:endParaRPr>
          </a:p>
          <a:p>
            <a:pPr marL="457200" lvl="0" indent="-342900" algn="l" rtl="0">
              <a:lnSpc>
                <a:spcPct val="115000"/>
              </a:lnSpc>
              <a:spcBef>
                <a:spcPts val="0"/>
              </a:spcBef>
              <a:spcAft>
                <a:spcPts val="0"/>
              </a:spcAft>
              <a:buClr>
                <a:srgbClr val="000099"/>
              </a:buClr>
              <a:buSzPts val="1800"/>
              <a:buFont typeface="Roboto"/>
              <a:buChar char="★"/>
            </a:pPr>
            <a:r>
              <a:rPr lang="en" sz="1800" u="sng">
                <a:solidFill>
                  <a:srgbClr val="000099"/>
                </a:solidFill>
                <a:latin typeface="Roboto"/>
                <a:ea typeface="Roboto"/>
                <a:cs typeface="Roboto"/>
                <a:sym typeface="Roboto"/>
                <a:hlinkClick r:id="rId6"/>
              </a:rPr>
              <a:t>YouTube</a:t>
            </a:r>
            <a:endParaRPr sz="1800" u="sng">
              <a:solidFill>
                <a:srgbClr val="000099"/>
              </a:solidFill>
              <a:latin typeface="Roboto"/>
              <a:ea typeface="Roboto"/>
              <a:cs typeface="Roboto"/>
              <a:sym typeface="Roboto"/>
            </a:endParaRPr>
          </a:p>
        </p:txBody>
      </p:sp>
      <p:pic>
        <p:nvPicPr>
          <p:cNvPr id="178" name="Google Shape;178;p23"/>
          <p:cNvPicPr preferRelativeResize="0"/>
          <p:nvPr/>
        </p:nvPicPr>
        <p:blipFill>
          <a:blip r:embed="rId7">
            <a:alphaModFix/>
          </a:blip>
          <a:stretch>
            <a:fillRect/>
          </a:stretch>
        </p:blipFill>
        <p:spPr>
          <a:xfrm>
            <a:off x="8447225" y="39250"/>
            <a:ext cx="610306" cy="61030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4"/>
          <p:cNvSpPr txBox="1">
            <a:spLocks noGrp="1"/>
          </p:cNvSpPr>
          <p:nvPr>
            <p:ph type="body" idx="4294967295"/>
          </p:nvPr>
        </p:nvSpPr>
        <p:spPr>
          <a:xfrm>
            <a:off x="245850" y="91386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Ball</a:t>
            </a:r>
            <a:r>
              <a:rPr lang="en" sz="1100">
                <a:solidFill>
                  <a:srgbClr val="000099"/>
                </a:solidFill>
                <a:latin typeface="Arial"/>
                <a:ea typeface="Arial"/>
                <a:cs typeface="Arial"/>
                <a:sym typeface="Arial"/>
              </a:rPr>
              <a:t>: the main piece of equipment used in soccer </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a:t>
            </a:r>
            <a:r>
              <a:rPr lang="en" sz="1100">
                <a:solidFill>
                  <a:srgbClr val="000099"/>
                </a:solidFill>
                <a:latin typeface="Arial"/>
                <a:ea typeface="Arial"/>
                <a:cs typeface="Arial"/>
                <a:sym typeface="Arial"/>
              </a:rPr>
              <a:t>: the target players shoot the ball in to score a goal (offensive/ defensive)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Shin Guards</a:t>
            </a:r>
            <a:r>
              <a:rPr lang="en" sz="1100">
                <a:solidFill>
                  <a:srgbClr val="000099"/>
                </a:solidFill>
                <a:latin typeface="Arial"/>
                <a:ea typeface="Arial"/>
                <a:cs typeface="Arial"/>
                <a:sym typeface="Arial"/>
              </a:rPr>
              <a:t>:  protective gear worn that covers the area between the ankle and the knee</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Referee</a:t>
            </a:r>
            <a:r>
              <a:rPr lang="en" sz="1100">
                <a:solidFill>
                  <a:srgbClr val="000099"/>
                </a:solidFill>
                <a:latin typeface="Arial"/>
                <a:ea typeface="Arial"/>
                <a:cs typeface="Arial"/>
                <a:sym typeface="Arial"/>
              </a:rPr>
              <a:t>: the person on the field with the whistle who makes sure everyone follows the rules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Substitution</a:t>
            </a:r>
            <a:r>
              <a:rPr lang="en" sz="1100">
                <a:solidFill>
                  <a:srgbClr val="000099"/>
                </a:solidFill>
                <a:latin typeface="Arial"/>
                <a:ea typeface="Arial"/>
                <a:cs typeface="Arial"/>
                <a:sym typeface="Arial"/>
              </a:rPr>
              <a:t>: substituting/switching  players on the field for those waiting on the sidelines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Kick Off</a:t>
            </a:r>
            <a:r>
              <a:rPr lang="en" sz="1100">
                <a:solidFill>
                  <a:srgbClr val="000099"/>
                </a:solidFill>
                <a:latin typeface="Arial"/>
                <a:ea typeface="Arial"/>
                <a:cs typeface="Arial"/>
                <a:sym typeface="Arial"/>
              </a:rPr>
              <a:t>: game starts off with a “kick off” at the center of the field, the visiting team starts with the ball. The team has 2 players lineup on the half line (opposing players must stand at least 5 ft away). One player passes to the other player OR kicks the ball into the opposing team’s half. Double touches are not allowed. The ball must travel one full revolution to count</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a:solidFill>
                <a:srgbClr val="000099"/>
              </a:solidFill>
              <a:latin typeface="Arial"/>
              <a:ea typeface="Arial"/>
              <a:cs typeface="Arial"/>
              <a:sym typeface="Arial"/>
            </a:endParaRPr>
          </a:p>
        </p:txBody>
      </p:sp>
      <p:sp>
        <p:nvSpPr>
          <p:cNvPr id="184" name="Google Shape;184;p24"/>
          <p:cNvSpPr txBox="1"/>
          <p:nvPr/>
        </p:nvSpPr>
        <p:spPr>
          <a:xfrm>
            <a:off x="4976600" y="91386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Out of Bounds</a:t>
            </a:r>
            <a:r>
              <a:rPr lang="en" sz="1100">
                <a:solidFill>
                  <a:srgbClr val="000099"/>
                </a:solidFill>
              </a:rPr>
              <a:t>: when the ball travels out of the field of play</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Free Kick</a:t>
            </a:r>
            <a:r>
              <a:rPr lang="en" sz="1100">
                <a:solidFill>
                  <a:srgbClr val="000099"/>
                </a:solidFill>
              </a:rPr>
              <a:t>: a free kick restarts play after an out of bounds, hand ball or a foul </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Kick-In</a:t>
            </a:r>
            <a:r>
              <a:rPr lang="en" sz="1100">
                <a:solidFill>
                  <a:srgbClr val="000099"/>
                </a:solidFill>
              </a:rPr>
              <a:t>: ball goes out of bounds along the sideline by one team, play stops. The team who did not kick it out will kick-in the ball at the spot where it went out. If the kick does not go inbounds, it will be retaken</a:t>
            </a:r>
            <a:endParaRPr sz="1100">
              <a:solidFill>
                <a:srgbClr val="000099"/>
              </a:solidFill>
            </a:endParaRPr>
          </a:p>
          <a:p>
            <a:pPr marL="0" lvl="0" indent="0" algn="l" rtl="0">
              <a:lnSpc>
                <a:spcPct val="150000"/>
              </a:lnSpc>
              <a:spcBef>
                <a:spcPts val="0"/>
              </a:spcBef>
              <a:spcAft>
                <a:spcPts val="0"/>
              </a:spcAft>
              <a:buNone/>
            </a:pPr>
            <a:r>
              <a:rPr lang="en" sz="1100">
                <a:solidFill>
                  <a:srgbClr val="000099"/>
                </a:solidFill>
              </a:rPr>
              <a:t>G</a:t>
            </a:r>
            <a:r>
              <a:rPr lang="en" sz="1100" b="1">
                <a:solidFill>
                  <a:srgbClr val="000099"/>
                </a:solidFill>
              </a:rPr>
              <a:t>oal Kick</a:t>
            </a:r>
            <a:r>
              <a:rPr lang="en" sz="1100">
                <a:solidFill>
                  <a:srgbClr val="000099"/>
                </a:solidFill>
              </a:rPr>
              <a:t>: a free kick taken by the defense when the offense kicks the ball out at the goal line. Ball is kicked in from the side of the goal where the ball went out and 5 ft off the goal line</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Corner Kick</a:t>
            </a:r>
            <a:r>
              <a:rPr lang="en" sz="1100">
                <a:solidFill>
                  <a:srgbClr val="000099"/>
                </a:solidFill>
              </a:rPr>
              <a:t>: a free kick taken by the offense when the defense kicks the ball out at the goal line. Ball is kicked from the corner where the sideline and goal line meet closest to where the ball went out</a:t>
            </a:r>
            <a:endParaRPr sz="1100">
              <a:solidFill>
                <a:srgbClr val="000099"/>
              </a:solidFill>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sp>
        <p:nvSpPr>
          <p:cNvPr id="185" name="Google Shape;185;p24"/>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  Soccer Dictionary</a:t>
            </a:r>
            <a:endParaRPr sz="3000">
              <a:solidFill>
                <a:srgbClr val="FFCC00"/>
              </a:solidFill>
              <a:latin typeface="Oswald"/>
              <a:ea typeface="Oswald"/>
              <a:cs typeface="Oswald"/>
              <a:sym typeface="Oswald"/>
            </a:endParaRPr>
          </a:p>
        </p:txBody>
      </p:sp>
      <p:pic>
        <p:nvPicPr>
          <p:cNvPr id="186" name="Google Shape;186;p24"/>
          <p:cNvPicPr preferRelativeResize="0"/>
          <p:nvPr/>
        </p:nvPicPr>
        <p:blipFill>
          <a:blip r:embed="rId3">
            <a:alphaModFix/>
          </a:blip>
          <a:stretch>
            <a:fillRect/>
          </a:stretch>
        </p:blipFill>
        <p:spPr>
          <a:xfrm>
            <a:off x="8368600" y="47825"/>
            <a:ext cx="610306" cy="610306"/>
          </a:xfrm>
          <a:prstGeom prst="rect">
            <a:avLst/>
          </a:prstGeom>
          <a:noFill/>
          <a:ln>
            <a:noFill/>
          </a:ln>
        </p:spPr>
      </p:pic>
      <p:sp>
        <p:nvSpPr>
          <p:cNvPr id="187" name="Google Shape;187;p2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5"/>
          <p:cNvSpPr txBox="1">
            <a:spLocks noGrp="1"/>
          </p:cNvSpPr>
          <p:nvPr>
            <p:ph type="body" idx="4294967295"/>
          </p:nvPr>
        </p:nvSpPr>
        <p:spPr>
          <a:xfrm>
            <a:off x="245850" y="819511"/>
            <a:ext cx="4624500" cy="4629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Offense/ Forward</a:t>
            </a:r>
            <a:r>
              <a:rPr lang="en" sz="1100">
                <a:solidFill>
                  <a:srgbClr val="000099"/>
                </a:solidFill>
                <a:latin typeface="Arial"/>
                <a:ea typeface="Arial"/>
                <a:cs typeface="Arial"/>
                <a:sym typeface="Arial"/>
              </a:rPr>
              <a:t>: position on the field that lines up closest to the half and tries to score goals</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Defense</a:t>
            </a:r>
            <a:r>
              <a:rPr lang="en" sz="1100">
                <a:solidFill>
                  <a:srgbClr val="000099"/>
                </a:solidFill>
                <a:latin typeface="Arial"/>
                <a:ea typeface="Arial"/>
                <a:cs typeface="Arial"/>
                <a:sym typeface="Arial"/>
              </a:rPr>
              <a:t>: position on the field that lines up closest to the team’s goal and tries to stop the other team from scoring</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Side</a:t>
            </a:r>
            <a:r>
              <a:rPr lang="en" sz="1100">
                <a:solidFill>
                  <a:srgbClr val="000099"/>
                </a:solidFill>
                <a:latin typeface="Arial"/>
                <a:ea typeface="Arial"/>
                <a:cs typeface="Arial"/>
                <a:sym typeface="Arial"/>
              </a:rPr>
              <a:t>: defensive player’s body is positioned between the doal they are defending and  the other team’s forward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Shoot</a:t>
            </a:r>
            <a:r>
              <a:rPr lang="en" sz="1100">
                <a:solidFill>
                  <a:srgbClr val="000099"/>
                </a:solidFill>
                <a:latin typeface="Arial"/>
                <a:ea typeface="Arial"/>
                <a:cs typeface="Arial"/>
                <a:sym typeface="Arial"/>
              </a:rPr>
              <a:t>:  term used a player kicks the ball at the net trying to score a goal</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Pass</a:t>
            </a:r>
            <a:r>
              <a:rPr lang="en" sz="1100">
                <a:solidFill>
                  <a:srgbClr val="000099"/>
                </a:solidFill>
                <a:latin typeface="Arial"/>
                <a:ea typeface="Arial"/>
                <a:cs typeface="Arial"/>
                <a:sym typeface="Arial"/>
              </a:rPr>
              <a:t>: term used when a player kicks the ball to a player on his own team</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Dribble/ Dribbling</a:t>
            </a:r>
            <a:r>
              <a:rPr lang="en" sz="1100">
                <a:solidFill>
                  <a:srgbClr val="000099"/>
                </a:solidFill>
                <a:latin typeface="Arial"/>
                <a:ea typeface="Arial"/>
                <a:cs typeface="Arial"/>
                <a:sym typeface="Arial"/>
              </a:rPr>
              <a:t>: using your feet to move the ball around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Sideline</a:t>
            </a:r>
            <a:r>
              <a:rPr lang="en" sz="1100">
                <a:solidFill>
                  <a:srgbClr val="000099"/>
                </a:solidFill>
                <a:latin typeface="Arial"/>
                <a:ea typeface="Arial"/>
                <a:cs typeface="Arial"/>
                <a:sym typeface="Arial"/>
              </a:rPr>
              <a:t>: the lines that run along the side of the field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r>
              <a:rPr lang="en" sz="1100" b="1">
                <a:solidFill>
                  <a:srgbClr val="000099"/>
                </a:solidFill>
                <a:latin typeface="Arial"/>
                <a:ea typeface="Arial"/>
                <a:cs typeface="Arial"/>
                <a:sym typeface="Arial"/>
              </a:rPr>
              <a:t>Goal Line</a:t>
            </a:r>
            <a:r>
              <a:rPr lang="en" sz="1100">
                <a:solidFill>
                  <a:srgbClr val="000099"/>
                </a:solidFill>
                <a:latin typeface="Arial"/>
                <a:ea typeface="Arial"/>
                <a:cs typeface="Arial"/>
                <a:sym typeface="Arial"/>
              </a:rPr>
              <a:t>: the lines that run across the ends of the field on which the goals are placed</a:t>
            </a:r>
            <a:endParaRPr sz="1100">
              <a:solidFill>
                <a:srgbClr val="000099"/>
              </a:solidFill>
              <a:latin typeface="Arial"/>
              <a:ea typeface="Arial"/>
              <a:cs typeface="Arial"/>
              <a:sym typeface="Arial"/>
            </a:endParaRPr>
          </a:p>
          <a:p>
            <a:pPr marL="0" lvl="0" indent="0" algn="l" rtl="0">
              <a:lnSpc>
                <a:spcPct val="150000"/>
              </a:lnSpc>
              <a:spcBef>
                <a:spcPts val="0"/>
              </a:spcBef>
              <a:spcAft>
                <a:spcPts val="0"/>
              </a:spcAft>
              <a:buNone/>
            </a:pPr>
            <a:endParaRPr sz="1100" b="1">
              <a:solidFill>
                <a:srgbClr val="000099"/>
              </a:solidFill>
              <a:latin typeface="Arial"/>
              <a:ea typeface="Arial"/>
              <a:cs typeface="Arial"/>
              <a:sym typeface="Arial"/>
            </a:endParaRPr>
          </a:p>
        </p:txBody>
      </p:sp>
      <p:sp>
        <p:nvSpPr>
          <p:cNvPr id="193" name="Google Shape;193;p25"/>
          <p:cNvSpPr txBox="1"/>
          <p:nvPr/>
        </p:nvSpPr>
        <p:spPr>
          <a:xfrm>
            <a:off x="4937425" y="819511"/>
            <a:ext cx="4096500" cy="4740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100" b="1">
                <a:solidFill>
                  <a:srgbClr val="000099"/>
                </a:solidFill>
              </a:rPr>
              <a:t>Half Field/Center Circle/ mid-field:</a:t>
            </a:r>
            <a:r>
              <a:rPr lang="en" sz="1100">
                <a:solidFill>
                  <a:srgbClr val="000099"/>
                </a:solidFill>
              </a:rPr>
              <a:t> the line that runs across the middle of the field from one sideline to the other. Kick offs happen from this line. On a soccer field, there is also a circle that identifies the middle of the field.</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Foul</a:t>
            </a:r>
            <a:r>
              <a:rPr lang="en" sz="1100">
                <a:solidFill>
                  <a:srgbClr val="000099"/>
                </a:solidFill>
              </a:rPr>
              <a:t>: fouls are called when a player makes a mistake or breaks a rule. The team not making the mistake gets a free kick</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Hand-Ball:</a:t>
            </a:r>
            <a:r>
              <a:rPr lang="en" sz="1100">
                <a:solidFill>
                  <a:srgbClr val="000099"/>
                </a:solidFill>
              </a:rPr>
              <a:t> when a player touches the ball with their hands to stop or redirect the ball</a:t>
            </a:r>
            <a:endParaRPr sz="1100">
              <a:solidFill>
                <a:srgbClr val="000099"/>
              </a:solidFill>
            </a:endParaRPr>
          </a:p>
          <a:p>
            <a:pPr marL="0" lvl="0" indent="0" algn="l" rtl="0">
              <a:lnSpc>
                <a:spcPct val="150000"/>
              </a:lnSpc>
              <a:spcBef>
                <a:spcPts val="0"/>
              </a:spcBef>
              <a:spcAft>
                <a:spcPts val="0"/>
              </a:spcAft>
              <a:buNone/>
            </a:pPr>
            <a:r>
              <a:rPr lang="en" sz="1100" b="1">
                <a:solidFill>
                  <a:srgbClr val="000099"/>
                </a:solidFill>
              </a:rPr>
              <a:t>Good Sportsmanship</a:t>
            </a:r>
            <a:r>
              <a:rPr lang="en" sz="1100">
                <a:solidFill>
                  <a:srgbClr val="000099"/>
                </a:solidFill>
              </a:rPr>
              <a:t>: when a player wants to make sure that everyone is having fun and playing by the rules. A good sport will congratulate another player on your team or the opposing team for doing something well (example: “Nice Goal!”. A good sport will check to make sure another player is OK when they are hurt. A good sport will say I’m sorry if they accidentally bump or if the ball hits them. A good sport will ALWAYS line up after a game and shake hands and say “GOOD GAME” to the other team- no matter if you win or lose.</a:t>
            </a:r>
            <a:endParaRPr sz="1100">
              <a:solidFill>
                <a:srgbClr val="000099"/>
              </a:solidFill>
            </a:endParaRPr>
          </a:p>
          <a:p>
            <a:pPr marL="0" lvl="0" indent="0" algn="l" rtl="0">
              <a:lnSpc>
                <a:spcPct val="150000"/>
              </a:lnSpc>
              <a:spcBef>
                <a:spcPts val="0"/>
              </a:spcBef>
              <a:spcAft>
                <a:spcPts val="0"/>
              </a:spcAft>
              <a:buNone/>
            </a:pPr>
            <a:endParaRPr sz="1100" b="1">
              <a:solidFill>
                <a:srgbClr val="000099"/>
              </a:solidFill>
            </a:endParaRPr>
          </a:p>
          <a:p>
            <a:pPr marL="0" lvl="0" indent="0" algn="l" rtl="0">
              <a:spcBef>
                <a:spcPts val="0"/>
              </a:spcBef>
              <a:spcAft>
                <a:spcPts val="0"/>
              </a:spcAft>
              <a:buNone/>
            </a:pPr>
            <a:endParaRPr sz="1100" b="1">
              <a:solidFill>
                <a:srgbClr val="000099"/>
              </a:solidFill>
            </a:endParaRPr>
          </a:p>
        </p:txBody>
      </p:sp>
      <p:sp>
        <p:nvSpPr>
          <p:cNvPr id="194" name="Google Shape;194;p25"/>
          <p:cNvSpPr txBox="1">
            <a:spLocks noGrp="1"/>
          </p:cNvSpPr>
          <p:nvPr>
            <p:ph type="title"/>
          </p:nvPr>
        </p:nvSpPr>
        <p:spPr>
          <a:xfrm>
            <a:off x="98250" y="18167"/>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Soccer Dictionary ( Part 2 ) </a:t>
            </a:r>
            <a:endParaRPr sz="3000">
              <a:solidFill>
                <a:srgbClr val="FFCC00"/>
              </a:solidFill>
              <a:latin typeface="Oswald"/>
              <a:ea typeface="Oswald"/>
              <a:cs typeface="Oswald"/>
              <a:sym typeface="Oswald"/>
            </a:endParaRPr>
          </a:p>
        </p:txBody>
      </p:sp>
      <p:pic>
        <p:nvPicPr>
          <p:cNvPr id="195" name="Google Shape;195;p25"/>
          <p:cNvPicPr preferRelativeResize="0"/>
          <p:nvPr/>
        </p:nvPicPr>
        <p:blipFill>
          <a:blip r:embed="rId3">
            <a:alphaModFix/>
          </a:blip>
          <a:stretch>
            <a:fillRect/>
          </a:stretch>
        </p:blipFill>
        <p:spPr>
          <a:xfrm>
            <a:off x="8423625" y="47825"/>
            <a:ext cx="610306" cy="610306"/>
          </a:xfrm>
          <a:prstGeom prst="rect">
            <a:avLst/>
          </a:prstGeom>
          <a:noFill/>
          <a:ln>
            <a:noFill/>
          </a:ln>
        </p:spPr>
      </p:pic>
      <p:sp>
        <p:nvSpPr>
          <p:cNvPr id="196" name="Google Shape;196;p2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158700" y="33242"/>
            <a:ext cx="88266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What is our mission? </a:t>
            </a:r>
            <a:endParaRPr sz="3000">
              <a:solidFill>
                <a:srgbClr val="FFCC00"/>
              </a:solidFill>
              <a:latin typeface="Oswald"/>
              <a:ea typeface="Oswald"/>
              <a:cs typeface="Oswald"/>
              <a:sym typeface="Oswald"/>
            </a:endParaRPr>
          </a:p>
        </p:txBody>
      </p:sp>
      <p:sp>
        <p:nvSpPr>
          <p:cNvPr id="78" name="Google Shape;78;p14"/>
          <p:cNvSpPr txBox="1">
            <a:spLocks noGrp="1"/>
          </p:cNvSpPr>
          <p:nvPr>
            <p:ph type="body" idx="4294967295"/>
          </p:nvPr>
        </p:nvSpPr>
        <p:spPr>
          <a:xfrm>
            <a:off x="769202" y="1094172"/>
            <a:ext cx="7605600" cy="2713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solidFill>
                <a:srgbClr val="000099"/>
              </a:solidFill>
            </a:endParaRPr>
          </a:p>
          <a:p>
            <a:pPr marL="0" lvl="0" indent="0" algn="l" rtl="0">
              <a:spcBef>
                <a:spcPts val="1600"/>
              </a:spcBef>
              <a:spcAft>
                <a:spcPts val="1600"/>
              </a:spcAft>
              <a:buNone/>
            </a:pPr>
            <a:r>
              <a:rPr lang="en">
                <a:solidFill>
                  <a:srgbClr val="000099"/>
                </a:solidFill>
              </a:rPr>
              <a:t>Our mission is to develop players to their full potential through game-like experiences in an enjoyable environment that supports individual growth.</a:t>
            </a:r>
            <a:endParaRPr>
              <a:solidFill>
                <a:srgbClr val="000099"/>
              </a:solidFill>
            </a:endParaRPr>
          </a:p>
        </p:txBody>
      </p:sp>
      <p:pic>
        <p:nvPicPr>
          <p:cNvPr id="79" name="Google Shape;79;p14"/>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80" name="Google Shape;80;p14"/>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5"/>
          <p:cNvSpPr/>
          <p:nvPr/>
        </p:nvSpPr>
        <p:spPr>
          <a:xfrm>
            <a:off x="0" y="0"/>
            <a:ext cx="9160800" cy="7704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txBox="1">
            <a:spLocks noGrp="1"/>
          </p:cNvSpPr>
          <p:nvPr>
            <p:ph type="title"/>
          </p:nvPr>
        </p:nvSpPr>
        <p:spPr>
          <a:xfrm>
            <a:off x="314450" y="-112275"/>
            <a:ext cx="5957100" cy="770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What is your coaching philosophy?</a:t>
            </a:r>
            <a:endParaRPr sz="3000">
              <a:latin typeface="Oswald"/>
              <a:ea typeface="Oswald"/>
              <a:cs typeface="Oswald"/>
              <a:sym typeface="Oswald"/>
            </a:endParaRPr>
          </a:p>
        </p:txBody>
      </p:sp>
      <p:sp>
        <p:nvSpPr>
          <p:cNvPr id="87" name="Google Shape;87;p15"/>
          <p:cNvSpPr txBox="1"/>
          <p:nvPr/>
        </p:nvSpPr>
        <p:spPr>
          <a:xfrm>
            <a:off x="314450" y="928900"/>
            <a:ext cx="9144000" cy="77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99"/>
                </a:solidFill>
                <a:latin typeface="Roboto"/>
                <a:ea typeface="Roboto"/>
                <a:cs typeface="Roboto"/>
                <a:sym typeface="Roboto"/>
              </a:rPr>
              <a:t>What is a coaching philosophy</a:t>
            </a:r>
            <a:r>
              <a:rPr lang="en" sz="1200">
                <a:solidFill>
                  <a:srgbClr val="000099"/>
                </a:solidFill>
                <a:latin typeface="Roboto"/>
                <a:ea typeface="Roboto"/>
                <a:cs typeface="Roboto"/>
                <a:sym typeface="Roboto"/>
              </a:rPr>
              <a:t>? </a:t>
            </a:r>
            <a:r>
              <a:rPr lang="en" sz="1100">
                <a:solidFill>
                  <a:srgbClr val="000099"/>
                </a:solidFill>
                <a:latin typeface="Roboto"/>
                <a:ea typeface="Roboto"/>
                <a:cs typeface="Roboto"/>
                <a:sym typeface="Roboto"/>
              </a:rPr>
              <a:t>A coaching philosophy is a set of values that reflects the standards you set for yourself and your team - </a:t>
            </a:r>
            <a:endParaRPr sz="1100">
              <a:solidFill>
                <a:srgbClr val="000099"/>
              </a:solidFill>
              <a:latin typeface="Roboto"/>
              <a:ea typeface="Roboto"/>
              <a:cs typeface="Roboto"/>
              <a:sym typeface="Roboto"/>
            </a:endParaRPr>
          </a:p>
          <a:p>
            <a:pPr marL="0" lvl="0" indent="0" algn="l" rtl="0">
              <a:spcBef>
                <a:spcPts val="0"/>
              </a:spcBef>
              <a:spcAft>
                <a:spcPts val="0"/>
              </a:spcAft>
              <a:buNone/>
            </a:pPr>
            <a:r>
              <a:rPr lang="en" sz="1100">
                <a:solidFill>
                  <a:srgbClr val="000099"/>
                </a:solidFill>
                <a:latin typeface="Roboto"/>
                <a:ea typeface="Roboto"/>
                <a:cs typeface="Roboto"/>
                <a:sym typeface="Roboto"/>
              </a:rPr>
              <a:t>and it serves as the foundation for your coaching approach. </a:t>
            </a:r>
            <a:endParaRPr>
              <a:solidFill>
                <a:srgbClr val="000099"/>
              </a:solidFill>
              <a:latin typeface="Roboto"/>
              <a:ea typeface="Roboto"/>
              <a:cs typeface="Roboto"/>
              <a:sym typeface="Roboto"/>
            </a:endParaRPr>
          </a:p>
        </p:txBody>
      </p:sp>
      <p:pic>
        <p:nvPicPr>
          <p:cNvPr id="88" name="Google Shape;88;p15"/>
          <p:cNvPicPr preferRelativeResize="0"/>
          <p:nvPr/>
        </p:nvPicPr>
        <p:blipFill>
          <a:blip r:embed="rId3">
            <a:alphaModFix/>
          </a:blip>
          <a:stretch>
            <a:fillRect/>
          </a:stretch>
        </p:blipFill>
        <p:spPr>
          <a:xfrm>
            <a:off x="8461950" y="47825"/>
            <a:ext cx="610306" cy="610306"/>
          </a:xfrm>
          <a:prstGeom prst="rect">
            <a:avLst/>
          </a:prstGeom>
          <a:noFill/>
          <a:ln>
            <a:noFill/>
          </a:ln>
        </p:spPr>
      </p:pic>
      <p:sp>
        <p:nvSpPr>
          <p:cNvPr id="89" name="Google Shape;89;p15"/>
          <p:cNvSpPr txBox="1"/>
          <p:nvPr/>
        </p:nvSpPr>
        <p:spPr>
          <a:xfrm>
            <a:off x="314450" y="1699288"/>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When setting up your team’s philosophy think about:</a:t>
            </a:r>
            <a:endParaRPr b="1">
              <a:solidFill>
                <a:srgbClr val="000099"/>
              </a:solidFill>
              <a:latin typeface="Roboto"/>
              <a:ea typeface="Roboto"/>
              <a:cs typeface="Roboto"/>
              <a:sym typeface="Roboto"/>
            </a:endParaRPr>
          </a:p>
        </p:txBody>
      </p:sp>
      <p:sp>
        <p:nvSpPr>
          <p:cNvPr id="90" name="Google Shape;90;p15"/>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91" name="Google Shape;91;p15"/>
          <p:cNvSpPr txBox="1"/>
          <p:nvPr/>
        </p:nvSpPr>
        <p:spPr>
          <a:xfrm>
            <a:off x="3294600" y="2548399"/>
            <a:ext cx="2554800" cy="1716600"/>
          </a:xfrm>
          <a:prstGeom prst="rect">
            <a:avLst/>
          </a:prstGeom>
          <a:solidFill>
            <a:srgbClr val="C9DAF8"/>
          </a:solidFill>
          <a:ln>
            <a:noFill/>
          </a:ln>
          <a:effectLst>
            <a:outerShdw blurRad="957263" dist="19050" dir="5400000" algn="bl" rotWithShape="0">
              <a:srgbClr val="9FC5E8">
                <a:alpha val="57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personal values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Our mission</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 kids age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Their technical abilities</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Your season’s goals </a:t>
            </a:r>
            <a:endParaRPr sz="1200">
              <a:solidFill>
                <a:srgbClr val="000099"/>
              </a:solidFill>
              <a:latin typeface="Roboto"/>
              <a:ea typeface="Roboto"/>
              <a:cs typeface="Roboto"/>
              <a:sym typeface="Roboto"/>
            </a:endParaRPr>
          </a:p>
          <a:p>
            <a:pPr marL="457200" lvl="0" indent="-304800" algn="l" rtl="0">
              <a:spcBef>
                <a:spcPts val="0"/>
              </a:spcBef>
              <a:spcAft>
                <a:spcPts val="0"/>
              </a:spcAft>
              <a:buClr>
                <a:srgbClr val="000099"/>
              </a:buClr>
              <a:buSzPts val="1200"/>
              <a:buFont typeface="Roboto"/>
              <a:buChar char="★"/>
            </a:pPr>
            <a:r>
              <a:rPr lang="en" sz="1200">
                <a:solidFill>
                  <a:srgbClr val="000099"/>
                </a:solidFill>
                <a:latin typeface="Roboto"/>
                <a:ea typeface="Roboto"/>
                <a:cs typeface="Roboto"/>
                <a:sym typeface="Roboto"/>
              </a:rPr>
              <a:t>Make it FUN! </a:t>
            </a:r>
            <a:endParaRPr sz="1200">
              <a:solidFill>
                <a:srgbClr val="000099"/>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6"/>
          <p:cNvSpPr/>
          <p:nvPr/>
        </p:nvSpPr>
        <p:spPr>
          <a:xfrm>
            <a:off x="0" y="0"/>
            <a:ext cx="9160800" cy="7908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txBox="1">
            <a:spLocks noGrp="1"/>
          </p:cNvSpPr>
          <p:nvPr>
            <p:ph type="title"/>
          </p:nvPr>
        </p:nvSpPr>
        <p:spPr>
          <a:xfrm>
            <a:off x="932400" y="204300"/>
            <a:ext cx="52659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rgbClr val="FFCC00"/>
                </a:solidFill>
                <a:latin typeface="Oswald"/>
                <a:ea typeface="Oswald"/>
                <a:cs typeface="Oswald"/>
                <a:sym typeface="Oswald"/>
              </a:rPr>
              <a:t>Developmental Goals</a:t>
            </a:r>
            <a:endParaRPr sz="3000">
              <a:latin typeface="Oswald"/>
              <a:ea typeface="Oswald"/>
              <a:cs typeface="Oswald"/>
              <a:sym typeface="Oswald"/>
            </a:endParaRPr>
          </a:p>
        </p:txBody>
      </p:sp>
      <p:sp>
        <p:nvSpPr>
          <p:cNvPr id="98" name="Google Shape;98;p16"/>
          <p:cNvSpPr txBox="1"/>
          <p:nvPr/>
        </p:nvSpPr>
        <p:spPr>
          <a:xfrm>
            <a:off x="4505050" y="1277696"/>
            <a:ext cx="4567200" cy="15798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They need to learn the fundamentals given his/ her role, position, and tasks in a 9v9 team. </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0" lvl="0" indent="0" algn="l" rtl="0">
              <a:spcBef>
                <a:spcPts val="0"/>
              </a:spcBef>
              <a:spcAft>
                <a:spcPts val="0"/>
              </a:spcAft>
              <a:buNone/>
            </a:pPr>
            <a:endParaRPr>
              <a:solidFill>
                <a:srgbClr val="000099"/>
              </a:solidFill>
              <a:latin typeface="Roboto"/>
              <a:ea typeface="Roboto"/>
              <a:cs typeface="Roboto"/>
              <a:sym typeface="Roboto"/>
            </a:endParaRPr>
          </a:p>
          <a:p>
            <a:pPr marL="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99" name="Google Shape;99;p16"/>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00" name="Google Shape;100;p16"/>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101" name="Google Shape;101;p16"/>
          <p:cNvPicPr preferRelativeResize="0"/>
          <p:nvPr/>
        </p:nvPicPr>
        <p:blipFill rotWithShape="1">
          <a:blip r:embed="rId4">
            <a:alphaModFix/>
          </a:blip>
          <a:srcRect l="4775" r="4784"/>
          <a:stretch/>
        </p:blipFill>
        <p:spPr>
          <a:xfrm>
            <a:off x="148950" y="1322500"/>
            <a:ext cx="4377450" cy="3229275"/>
          </a:xfrm>
          <a:prstGeom prst="rect">
            <a:avLst/>
          </a:prstGeom>
          <a:noFill/>
          <a:ln>
            <a:noFill/>
          </a:ln>
        </p:spPr>
      </p:pic>
      <p:pic>
        <p:nvPicPr>
          <p:cNvPr id="102" name="Google Shape;102;p16"/>
          <p:cNvPicPr preferRelativeResize="0"/>
          <p:nvPr/>
        </p:nvPicPr>
        <p:blipFill>
          <a:blip r:embed="rId5">
            <a:alphaModFix/>
          </a:blip>
          <a:stretch>
            <a:fillRect/>
          </a:stretch>
        </p:blipFill>
        <p:spPr>
          <a:xfrm>
            <a:off x="148950" y="204296"/>
            <a:ext cx="723900" cy="381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7"/>
          <p:cNvSpPr/>
          <p:nvPr/>
        </p:nvSpPr>
        <p:spPr>
          <a:xfrm>
            <a:off x="0" y="0"/>
            <a:ext cx="9160800" cy="7233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txBox="1">
            <a:spLocks noGrp="1"/>
          </p:cNvSpPr>
          <p:nvPr>
            <p:ph type="title"/>
          </p:nvPr>
        </p:nvSpPr>
        <p:spPr>
          <a:xfrm>
            <a:off x="1005875" y="99450"/>
            <a:ext cx="5697300" cy="437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Developmental Needs </a:t>
            </a:r>
            <a:endParaRPr sz="3000">
              <a:latin typeface="Oswald"/>
              <a:ea typeface="Oswald"/>
              <a:cs typeface="Oswald"/>
              <a:sym typeface="Oswald"/>
            </a:endParaRPr>
          </a:p>
        </p:txBody>
      </p:sp>
      <p:sp>
        <p:nvSpPr>
          <p:cNvPr id="109" name="Google Shape;109;p17"/>
          <p:cNvSpPr txBox="1"/>
          <p:nvPr/>
        </p:nvSpPr>
        <p:spPr>
          <a:xfrm>
            <a:off x="4075575" y="1317100"/>
            <a:ext cx="4751700" cy="3120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Gaining fundamental understanding of the meaning of role, position and task in a team</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Experiences in game-like situations for the task  of attacking and defending </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Experiences of position specific task execution during defending and attacking</a:t>
            </a: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sz="1800">
              <a:solidFill>
                <a:srgbClr val="000099"/>
              </a:solidFill>
              <a:latin typeface="Nunito"/>
              <a:ea typeface="Nunito"/>
              <a:cs typeface="Nunito"/>
              <a:sym typeface="Nunito"/>
            </a:endParaRPr>
          </a:p>
        </p:txBody>
      </p:sp>
      <p:pic>
        <p:nvPicPr>
          <p:cNvPr id="110" name="Google Shape;110;p17"/>
          <p:cNvPicPr preferRelativeResize="0"/>
          <p:nvPr/>
        </p:nvPicPr>
        <p:blipFill>
          <a:blip r:embed="rId3">
            <a:alphaModFix/>
          </a:blip>
          <a:stretch>
            <a:fillRect/>
          </a:stretch>
        </p:blipFill>
        <p:spPr>
          <a:xfrm>
            <a:off x="8486525" y="62900"/>
            <a:ext cx="610306" cy="610306"/>
          </a:xfrm>
          <a:prstGeom prst="rect">
            <a:avLst/>
          </a:prstGeom>
          <a:noFill/>
          <a:ln>
            <a:noFill/>
          </a:ln>
        </p:spPr>
      </p:pic>
      <p:sp>
        <p:nvSpPr>
          <p:cNvPr id="111" name="Google Shape;111;p17"/>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pic>
        <p:nvPicPr>
          <p:cNvPr id="112" name="Google Shape;112;p17"/>
          <p:cNvPicPr preferRelativeResize="0"/>
          <p:nvPr/>
        </p:nvPicPr>
        <p:blipFill rotWithShape="1">
          <a:blip r:embed="rId4">
            <a:alphaModFix/>
          </a:blip>
          <a:srcRect l="3257" t="15766" r="23213" b="14745"/>
          <a:stretch/>
        </p:blipFill>
        <p:spPr>
          <a:xfrm>
            <a:off x="328750" y="1314975"/>
            <a:ext cx="3515675" cy="2216875"/>
          </a:xfrm>
          <a:prstGeom prst="rect">
            <a:avLst/>
          </a:prstGeom>
          <a:noFill/>
          <a:ln>
            <a:noFill/>
          </a:ln>
        </p:spPr>
      </p:pic>
      <p:pic>
        <p:nvPicPr>
          <p:cNvPr id="113" name="Google Shape;113;p17"/>
          <p:cNvPicPr preferRelativeResize="0"/>
          <p:nvPr/>
        </p:nvPicPr>
        <p:blipFill>
          <a:blip r:embed="rId5">
            <a:alphaModFix/>
          </a:blip>
          <a:stretch>
            <a:fillRect/>
          </a:stretch>
        </p:blipFill>
        <p:spPr>
          <a:xfrm>
            <a:off x="148950" y="214046"/>
            <a:ext cx="723900" cy="381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p:nvPr/>
        </p:nvSpPr>
        <p:spPr>
          <a:xfrm>
            <a:off x="0" y="0"/>
            <a:ext cx="9160800" cy="738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8"/>
          <p:cNvSpPr txBox="1">
            <a:spLocks noGrp="1"/>
          </p:cNvSpPr>
          <p:nvPr>
            <p:ph type="title"/>
          </p:nvPr>
        </p:nvSpPr>
        <p:spPr>
          <a:xfrm>
            <a:off x="1184550" y="-276900"/>
            <a:ext cx="6774900" cy="114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Key Qualities</a:t>
            </a:r>
            <a:endParaRPr sz="3000">
              <a:latin typeface="Oswald"/>
              <a:ea typeface="Oswald"/>
              <a:cs typeface="Oswald"/>
              <a:sym typeface="Oswald"/>
            </a:endParaRPr>
          </a:p>
        </p:txBody>
      </p:sp>
      <p:sp>
        <p:nvSpPr>
          <p:cNvPr id="120" name="Google Shape;120;p18"/>
          <p:cNvSpPr txBox="1"/>
          <p:nvPr/>
        </p:nvSpPr>
        <p:spPr>
          <a:xfrm>
            <a:off x="3930575" y="3303125"/>
            <a:ext cx="4868400" cy="1505100"/>
          </a:xfrm>
          <a:prstGeom prst="rect">
            <a:avLst/>
          </a:prstGeom>
          <a:noFill/>
          <a:ln>
            <a:noFill/>
          </a:ln>
        </p:spPr>
        <p:txBody>
          <a:bodyPr spcFirstLastPara="1" wrap="square" lIns="91425" tIns="91425" rIns="91425" bIns="91425" anchor="t" anchorCtr="0">
            <a:noAutofit/>
          </a:bodyPr>
          <a:lstStyle/>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Remains calm and composed</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Is technically proficient to be effective</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Is coordinated in their movement</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Is adaptable and flexible in dealing with (unexpected) challenges and problems</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Articulates their own learning needs</a:t>
            </a:r>
            <a:endParaRPr>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p:txBody>
      </p:sp>
      <p:pic>
        <p:nvPicPr>
          <p:cNvPr id="121" name="Google Shape;121;p18"/>
          <p:cNvPicPr preferRelativeResize="0"/>
          <p:nvPr/>
        </p:nvPicPr>
        <p:blipFill rotWithShape="1">
          <a:blip r:embed="rId3">
            <a:alphaModFix/>
          </a:blip>
          <a:srcRect l="19412" t="8096" r="36357"/>
          <a:stretch/>
        </p:blipFill>
        <p:spPr>
          <a:xfrm>
            <a:off x="386625" y="1189063"/>
            <a:ext cx="3000774" cy="3938175"/>
          </a:xfrm>
          <a:prstGeom prst="rect">
            <a:avLst/>
          </a:prstGeom>
          <a:noFill/>
          <a:ln>
            <a:noFill/>
          </a:ln>
        </p:spPr>
      </p:pic>
      <p:pic>
        <p:nvPicPr>
          <p:cNvPr id="122" name="Google Shape;122;p18"/>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23" name="Google Shape;123;p18"/>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124" name="Google Shape;124;p18"/>
          <p:cNvSpPr txBox="1"/>
          <p:nvPr/>
        </p:nvSpPr>
        <p:spPr>
          <a:xfrm>
            <a:off x="3663275" y="1534100"/>
            <a:ext cx="5062500" cy="1359900"/>
          </a:xfrm>
          <a:prstGeom prst="rect">
            <a:avLst/>
          </a:prstGeom>
          <a:noFill/>
          <a:ln>
            <a:noFill/>
          </a:ln>
        </p:spPr>
        <p:txBody>
          <a:bodyPr spcFirstLastPara="1" wrap="square" lIns="91425" tIns="91425" rIns="91425" bIns="91425" anchor="t" anchorCtr="0">
            <a:noAutofit/>
          </a:bodyPr>
          <a:lstStyle/>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Aligns own actions with the other players, positions</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Challenges opponents</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Deals with adversity</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Is proficient in 1v1 situations to create or to steal/regain the ball</a:t>
            </a:r>
            <a:endParaRPr>
              <a:latin typeface="Roboto"/>
              <a:ea typeface="Roboto"/>
              <a:cs typeface="Roboto"/>
              <a:sym typeface="Roboto"/>
            </a:endParaRPr>
          </a:p>
        </p:txBody>
      </p:sp>
      <p:sp>
        <p:nvSpPr>
          <p:cNvPr id="125" name="Google Shape;125;p18"/>
          <p:cNvSpPr txBox="1"/>
          <p:nvPr/>
        </p:nvSpPr>
        <p:spPr>
          <a:xfrm>
            <a:off x="3883375" y="1144400"/>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U9/10 Player Qualities: </a:t>
            </a:r>
            <a:endParaRPr b="1">
              <a:solidFill>
                <a:srgbClr val="000099"/>
              </a:solidFill>
              <a:latin typeface="Roboto"/>
              <a:ea typeface="Roboto"/>
              <a:cs typeface="Roboto"/>
              <a:sym typeface="Roboto"/>
            </a:endParaRPr>
          </a:p>
        </p:txBody>
      </p:sp>
      <p:sp>
        <p:nvSpPr>
          <p:cNvPr id="126" name="Google Shape;126;p18"/>
          <p:cNvSpPr txBox="1"/>
          <p:nvPr/>
        </p:nvSpPr>
        <p:spPr>
          <a:xfrm>
            <a:off x="3930575" y="2894000"/>
            <a:ext cx="4527900" cy="5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Roboto"/>
                <a:ea typeface="Roboto"/>
                <a:cs typeface="Roboto"/>
                <a:sym typeface="Roboto"/>
              </a:rPr>
              <a:t>U12 Player Qualities: </a:t>
            </a:r>
            <a:endParaRPr b="1">
              <a:solidFill>
                <a:srgbClr val="000099"/>
              </a:solidFill>
              <a:latin typeface="Roboto"/>
              <a:ea typeface="Roboto"/>
              <a:cs typeface="Roboto"/>
              <a:sym typeface="Roboto"/>
            </a:endParaRPr>
          </a:p>
        </p:txBody>
      </p:sp>
      <p:pic>
        <p:nvPicPr>
          <p:cNvPr id="127" name="Google Shape;127;p18"/>
          <p:cNvPicPr preferRelativeResize="0"/>
          <p:nvPr/>
        </p:nvPicPr>
        <p:blipFill>
          <a:blip r:embed="rId5">
            <a:alphaModFix/>
          </a:blip>
          <a:stretch>
            <a:fillRect/>
          </a:stretch>
        </p:blipFill>
        <p:spPr>
          <a:xfrm>
            <a:off x="188250" y="177546"/>
            <a:ext cx="723900" cy="381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9"/>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9"/>
          <p:cNvSpPr txBox="1">
            <a:spLocks noGrp="1"/>
          </p:cNvSpPr>
          <p:nvPr>
            <p:ph type="title"/>
          </p:nvPr>
        </p:nvSpPr>
        <p:spPr>
          <a:xfrm>
            <a:off x="1092900" y="0"/>
            <a:ext cx="5001300" cy="610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Attacking Player Actions</a:t>
            </a:r>
            <a:endParaRPr sz="3000">
              <a:latin typeface="Oswald"/>
              <a:ea typeface="Oswald"/>
              <a:cs typeface="Oswald"/>
              <a:sym typeface="Oswald"/>
            </a:endParaRPr>
          </a:p>
        </p:txBody>
      </p:sp>
      <p:sp>
        <p:nvSpPr>
          <p:cNvPr id="134" name="Google Shape;134;p19"/>
          <p:cNvSpPr txBox="1"/>
          <p:nvPr/>
        </p:nvSpPr>
        <p:spPr>
          <a:xfrm>
            <a:off x="4973225" y="1002975"/>
            <a:ext cx="4303500" cy="451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rPr>
              <a:t>U6</a:t>
            </a:r>
            <a:endParaRPr b="1">
              <a:solidFill>
                <a:srgbClr val="000099"/>
              </a:solidFill>
            </a:endParaRPr>
          </a:p>
          <a:p>
            <a:pPr marL="0" lvl="0" indent="0" algn="l" rtl="0">
              <a:spcBef>
                <a:spcPts val="0"/>
              </a:spcBef>
              <a:spcAft>
                <a:spcPts val="0"/>
              </a:spcAft>
              <a:buNone/>
            </a:pP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Shoot</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Pass or dribble forward</a:t>
            </a:r>
            <a:endParaRPr>
              <a:solidFill>
                <a:srgbClr val="000099"/>
              </a:solidFill>
            </a:endParaRPr>
          </a:p>
          <a:p>
            <a:pPr marL="0" lvl="0" indent="0" algn="l" rtl="0">
              <a:spcBef>
                <a:spcPts val="0"/>
              </a:spcBef>
              <a:spcAft>
                <a:spcPts val="0"/>
              </a:spcAft>
              <a:buNone/>
            </a:pPr>
            <a:endParaRPr>
              <a:solidFill>
                <a:srgbClr val="000099"/>
              </a:solidFill>
            </a:endParaRPr>
          </a:p>
          <a:p>
            <a:pPr marL="0" lvl="0" indent="0" algn="l" rtl="0">
              <a:spcBef>
                <a:spcPts val="0"/>
              </a:spcBef>
              <a:spcAft>
                <a:spcPts val="0"/>
              </a:spcAft>
              <a:buNone/>
            </a:pPr>
            <a:r>
              <a:rPr lang="en" b="1">
                <a:solidFill>
                  <a:srgbClr val="000099"/>
                </a:solidFill>
              </a:rPr>
              <a:t>U7</a:t>
            </a:r>
            <a:endParaRPr b="1">
              <a:solidFill>
                <a:srgbClr val="000099"/>
              </a:solidFill>
            </a:endParaRPr>
          </a:p>
          <a:p>
            <a:pPr marL="0" lvl="0" indent="0" algn="l" rtl="0">
              <a:spcBef>
                <a:spcPts val="0"/>
              </a:spcBef>
              <a:spcAft>
                <a:spcPts val="0"/>
              </a:spcAft>
              <a:buNone/>
            </a:pP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Spread out</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Create passing options</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Support the attack</a:t>
            </a:r>
            <a:endParaRPr>
              <a:solidFill>
                <a:srgbClr val="000099"/>
              </a:solidFill>
            </a:endParaRPr>
          </a:p>
          <a:p>
            <a:pPr marL="0" lvl="0" indent="0" algn="l" rtl="0">
              <a:spcBef>
                <a:spcPts val="0"/>
              </a:spcBef>
              <a:spcAft>
                <a:spcPts val="0"/>
              </a:spcAft>
              <a:buNone/>
            </a:pPr>
            <a:endParaRPr>
              <a:solidFill>
                <a:srgbClr val="000099"/>
              </a:solidFill>
            </a:endParaRPr>
          </a:p>
          <a:p>
            <a:pPr marL="0" lvl="0" indent="0" algn="l" rtl="0">
              <a:spcBef>
                <a:spcPts val="0"/>
              </a:spcBef>
              <a:spcAft>
                <a:spcPts val="0"/>
              </a:spcAft>
              <a:buNone/>
            </a:pPr>
            <a:r>
              <a:rPr lang="en" b="1">
                <a:solidFill>
                  <a:srgbClr val="000099"/>
                </a:solidFill>
              </a:rPr>
              <a:t>U9/U10</a:t>
            </a:r>
            <a:endParaRPr b="1">
              <a:solidFill>
                <a:srgbClr val="000099"/>
              </a:solidFill>
            </a:endParaRPr>
          </a:p>
          <a:p>
            <a:pPr marL="0" lvl="0" indent="0" algn="l" rtl="0">
              <a:spcBef>
                <a:spcPts val="0"/>
              </a:spcBef>
              <a:spcAft>
                <a:spcPts val="0"/>
              </a:spcAft>
              <a:buNone/>
            </a:pP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Create a 2v1 or 1v1</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Change the point of attack</a:t>
            </a:r>
            <a:endParaRPr>
              <a:solidFill>
                <a:srgbClr val="000099"/>
              </a:solidFill>
            </a:endParaRPr>
          </a:p>
          <a:p>
            <a:pPr marL="0" lvl="0" indent="0" algn="l" rtl="0">
              <a:spcBef>
                <a:spcPts val="0"/>
              </a:spcBef>
              <a:spcAft>
                <a:spcPts val="0"/>
              </a:spcAft>
              <a:buNone/>
            </a:pPr>
            <a:endParaRPr>
              <a:solidFill>
                <a:srgbClr val="000099"/>
              </a:solidFill>
            </a:endParaRPr>
          </a:p>
          <a:p>
            <a:pPr marL="0" lvl="0" indent="0" algn="l" rtl="0">
              <a:spcBef>
                <a:spcPts val="0"/>
              </a:spcBef>
              <a:spcAft>
                <a:spcPts val="0"/>
              </a:spcAft>
              <a:buNone/>
            </a:pPr>
            <a:r>
              <a:rPr lang="en" b="1">
                <a:solidFill>
                  <a:srgbClr val="000099"/>
                </a:solidFill>
              </a:rPr>
              <a:t>U12</a:t>
            </a:r>
            <a:endParaRPr b="1">
              <a:solidFill>
                <a:srgbClr val="000099"/>
              </a:solidFill>
            </a:endParaRPr>
          </a:p>
          <a:p>
            <a:pPr marL="0" lvl="0" indent="0" algn="l" rtl="0">
              <a:spcBef>
                <a:spcPts val="0"/>
              </a:spcBef>
              <a:spcAft>
                <a:spcPts val="0"/>
              </a:spcAft>
              <a:buNone/>
            </a:pP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Change the pace/rhythm</a:t>
            </a:r>
            <a:endParaRPr>
              <a:solidFill>
                <a:srgbClr val="000099"/>
              </a:solidFill>
            </a:endParaRPr>
          </a:p>
          <a:p>
            <a:pPr marL="914400" lvl="0" indent="-317500" algn="l" rtl="0">
              <a:spcBef>
                <a:spcPts val="0"/>
              </a:spcBef>
              <a:spcAft>
                <a:spcPts val="0"/>
              </a:spcAft>
              <a:buClr>
                <a:srgbClr val="000099"/>
              </a:buClr>
              <a:buSzPts val="1400"/>
              <a:buChar char="➔"/>
            </a:pPr>
            <a:r>
              <a:rPr lang="en">
                <a:solidFill>
                  <a:srgbClr val="000099"/>
                </a:solidFill>
              </a:rPr>
              <a:t>Switch positions</a:t>
            </a:r>
            <a:endParaRPr>
              <a:solidFill>
                <a:srgbClr val="000099"/>
              </a:solidFill>
            </a:endParaRPr>
          </a:p>
          <a:p>
            <a:pPr marL="0" lvl="0" indent="0" algn="l" rtl="0">
              <a:spcBef>
                <a:spcPts val="0"/>
              </a:spcBef>
              <a:spcAft>
                <a:spcPts val="0"/>
              </a:spcAft>
              <a:buNone/>
            </a:pPr>
            <a:endParaRPr/>
          </a:p>
        </p:txBody>
      </p:sp>
      <p:pic>
        <p:nvPicPr>
          <p:cNvPr id="135" name="Google Shape;135;p19"/>
          <p:cNvPicPr preferRelativeResize="0"/>
          <p:nvPr/>
        </p:nvPicPr>
        <p:blipFill rotWithShape="1">
          <a:blip r:embed="rId3">
            <a:alphaModFix/>
          </a:blip>
          <a:srcRect l="11514" r="2685"/>
          <a:stretch/>
        </p:blipFill>
        <p:spPr>
          <a:xfrm>
            <a:off x="84975" y="1020600"/>
            <a:ext cx="4462250" cy="3470200"/>
          </a:xfrm>
          <a:prstGeom prst="rect">
            <a:avLst/>
          </a:prstGeom>
          <a:noFill/>
          <a:ln>
            <a:noFill/>
          </a:ln>
        </p:spPr>
      </p:pic>
      <p:pic>
        <p:nvPicPr>
          <p:cNvPr id="136" name="Google Shape;136;p19"/>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37" name="Google Shape;137;p19"/>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138" name="Google Shape;138;p19"/>
          <p:cNvPicPr preferRelativeResize="0"/>
          <p:nvPr/>
        </p:nvPicPr>
        <p:blipFill>
          <a:blip r:embed="rId5">
            <a:alphaModFix/>
          </a:blip>
          <a:stretch>
            <a:fillRect/>
          </a:stretch>
        </p:blipFill>
        <p:spPr>
          <a:xfrm>
            <a:off x="155725" y="210446"/>
            <a:ext cx="723900" cy="381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0"/>
          <p:cNvSpPr/>
          <p:nvPr/>
        </p:nvSpPr>
        <p:spPr>
          <a:xfrm>
            <a:off x="0" y="0"/>
            <a:ext cx="9160800" cy="7941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0"/>
          <p:cNvSpPr txBox="1">
            <a:spLocks noGrp="1"/>
          </p:cNvSpPr>
          <p:nvPr>
            <p:ph type="title"/>
          </p:nvPr>
        </p:nvSpPr>
        <p:spPr>
          <a:xfrm>
            <a:off x="1008600" y="33250"/>
            <a:ext cx="5119500" cy="552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p>
          <a:p>
            <a:pPr marL="0" lvl="0" indent="0" algn="l" rtl="0">
              <a:spcBef>
                <a:spcPts val="0"/>
              </a:spcBef>
              <a:spcAft>
                <a:spcPts val="0"/>
              </a:spcAft>
              <a:buNone/>
            </a:pPr>
            <a:r>
              <a:rPr lang="en" sz="3000">
                <a:solidFill>
                  <a:srgbClr val="FFCC00"/>
                </a:solidFill>
                <a:latin typeface="Oswald"/>
                <a:ea typeface="Oswald"/>
                <a:cs typeface="Oswald"/>
                <a:sym typeface="Oswald"/>
              </a:rPr>
              <a:t>Defending Player Actions</a:t>
            </a:r>
            <a:endParaRPr sz="3000">
              <a:latin typeface="Oswald"/>
              <a:ea typeface="Oswald"/>
              <a:cs typeface="Oswald"/>
              <a:sym typeface="Oswald"/>
            </a:endParaRPr>
          </a:p>
        </p:txBody>
      </p:sp>
      <p:sp>
        <p:nvSpPr>
          <p:cNvPr id="145" name="Google Shape;145;p20"/>
          <p:cNvSpPr txBox="1"/>
          <p:nvPr/>
        </p:nvSpPr>
        <p:spPr>
          <a:xfrm>
            <a:off x="5589250" y="925600"/>
            <a:ext cx="4213500" cy="465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000099"/>
                </a:solidFill>
                <a:latin typeface="Nunito"/>
                <a:ea typeface="Nunito"/>
                <a:cs typeface="Nunito"/>
                <a:sym typeface="Nunito"/>
              </a:rPr>
              <a:t>U5</a:t>
            </a:r>
            <a:endParaRPr b="1">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Protect the goal</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Steal the ball</a:t>
            </a:r>
            <a:endParaRPr>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a:p>
            <a:pPr marL="0" lvl="0" indent="0" algn="l" rtl="0">
              <a:spcBef>
                <a:spcPts val="0"/>
              </a:spcBef>
              <a:spcAft>
                <a:spcPts val="0"/>
              </a:spcAft>
              <a:buNone/>
            </a:pPr>
            <a:r>
              <a:rPr lang="en" b="1">
                <a:solidFill>
                  <a:srgbClr val="000099"/>
                </a:solidFill>
                <a:latin typeface="Nunito"/>
                <a:ea typeface="Nunito"/>
                <a:cs typeface="Nunito"/>
                <a:sym typeface="Nunito"/>
              </a:rPr>
              <a:t>U7</a:t>
            </a:r>
            <a:endParaRPr b="1">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Make it compact</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Keep it compact</a:t>
            </a:r>
            <a:endParaRPr>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a:p>
            <a:pPr marL="0" lvl="0" indent="0" algn="l" rtl="0">
              <a:spcBef>
                <a:spcPts val="0"/>
              </a:spcBef>
              <a:spcAft>
                <a:spcPts val="0"/>
              </a:spcAft>
              <a:buNone/>
            </a:pPr>
            <a:r>
              <a:rPr lang="en" b="1">
                <a:solidFill>
                  <a:srgbClr val="000099"/>
                </a:solidFill>
                <a:latin typeface="Nunito"/>
                <a:ea typeface="Nunito"/>
                <a:cs typeface="Nunito"/>
                <a:sym typeface="Nunito"/>
              </a:rPr>
              <a:t>U9/U10</a:t>
            </a:r>
            <a:endParaRPr b="1">
              <a:solidFill>
                <a:srgbClr val="000099"/>
              </a:solidFill>
              <a:latin typeface="Nunito"/>
              <a:ea typeface="Nunito"/>
              <a:cs typeface="Nunito"/>
              <a:sym typeface="Nunito"/>
            </a:endParaRPr>
          </a:p>
          <a:p>
            <a:pPr marL="457200" lvl="0" indent="0" algn="l" rtl="0">
              <a:spcBef>
                <a:spcPts val="0"/>
              </a:spcBef>
              <a:spcAft>
                <a:spcPts val="0"/>
              </a:spcAft>
              <a:buNone/>
            </a:pPr>
            <a:endParaRPr b="1">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Pressure, cover,balance</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Outnumber the opponent</a:t>
            </a:r>
            <a:endParaRPr>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a:p>
            <a:pPr marL="0" lvl="0" indent="0" algn="l" rtl="0">
              <a:spcBef>
                <a:spcPts val="0"/>
              </a:spcBef>
              <a:spcAft>
                <a:spcPts val="0"/>
              </a:spcAft>
              <a:buNone/>
            </a:pPr>
            <a:r>
              <a:rPr lang="en" b="1">
                <a:solidFill>
                  <a:srgbClr val="000099"/>
                </a:solidFill>
                <a:latin typeface="Nunito"/>
                <a:ea typeface="Nunito"/>
                <a:cs typeface="Nunito"/>
                <a:sym typeface="Nunito"/>
              </a:rPr>
              <a:t>U12</a:t>
            </a:r>
            <a:endParaRPr b="1">
              <a:solidFill>
                <a:srgbClr val="000099"/>
              </a:solidFill>
              <a:latin typeface="Nunito"/>
              <a:ea typeface="Nunito"/>
              <a:cs typeface="Nunito"/>
              <a:sym typeface="Nunito"/>
            </a:endParaRPr>
          </a:p>
          <a:p>
            <a:pPr marL="457200" lvl="0" indent="0" algn="l" rtl="0">
              <a:spcBef>
                <a:spcPts val="0"/>
              </a:spcBef>
              <a:spcAft>
                <a:spcPts val="0"/>
              </a:spcAft>
              <a:buNone/>
            </a:pPr>
            <a:endParaRPr b="1">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Stay involved</a:t>
            </a:r>
            <a:endParaRPr>
              <a:solidFill>
                <a:srgbClr val="000099"/>
              </a:solidFill>
              <a:latin typeface="Nunito"/>
              <a:ea typeface="Nunito"/>
              <a:cs typeface="Nunito"/>
              <a:sym typeface="Nunito"/>
            </a:endParaRPr>
          </a:p>
          <a:p>
            <a:pPr marL="914400" lvl="0" indent="-317500" algn="l" rtl="0">
              <a:spcBef>
                <a:spcPts val="0"/>
              </a:spcBef>
              <a:spcAft>
                <a:spcPts val="0"/>
              </a:spcAft>
              <a:buClr>
                <a:srgbClr val="000099"/>
              </a:buClr>
              <a:buSzPts val="1400"/>
              <a:buFont typeface="Nunito"/>
              <a:buChar char="➔"/>
            </a:pPr>
            <a:r>
              <a:rPr lang="en">
                <a:solidFill>
                  <a:srgbClr val="000099"/>
                </a:solidFill>
                <a:latin typeface="Nunito"/>
                <a:ea typeface="Nunito"/>
                <a:cs typeface="Nunito"/>
                <a:sym typeface="Nunito"/>
              </a:rPr>
              <a:t>Mark the player / mark the area</a:t>
            </a:r>
            <a:endParaRPr>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Nunito"/>
              <a:ea typeface="Nunito"/>
              <a:cs typeface="Nunito"/>
              <a:sym typeface="Nunito"/>
            </a:endParaRPr>
          </a:p>
        </p:txBody>
      </p:sp>
      <p:pic>
        <p:nvPicPr>
          <p:cNvPr id="146" name="Google Shape;146;p20"/>
          <p:cNvPicPr preferRelativeResize="0"/>
          <p:nvPr/>
        </p:nvPicPr>
        <p:blipFill rotWithShape="1">
          <a:blip r:embed="rId3">
            <a:alphaModFix/>
          </a:blip>
          <a:srcRect l="8875" t="25412" r="16973"/>
          <a:stretch/>
        </p:blipFill>
        <p:spPr>
          <a:xfrm>
            <a:off x="111425" y="996350"/>
            <a:ext cx="5265550" cy="4364900"/>
          </a:xfrm>
          <a:prstGeom prst="rect">
            <a:avLst/>
          </a:prstGeom>
          <a:noFill/>
          <a:ln>
            <a:noFill/>
          </a:ln>
        </p:spPr>
      </p:pic>
      <p:pic>
        <p:nvPicPr>
          <p:cNvPr id="147" name="Google Shape;147;p20"/>
          <p:cNvPicPr preferRelativeResize="0"/>
          <p:nvPr/>
        </p:nvPicPr>
        <p:blipFill>
          <a:blip r:embed="rId4">
            <a:alphaModFix/>
          </a:blip>
          <a:stretch>
            <a:fillRect/>
          </a:stretch>
        </p:blipFill>
        <p:spPr>
          <a:xfrm>
            <a:off x="8486525" y="62900"/>
            <a:ext cx="610306" cy="610306"/>
          </a:xfrm>
          <a:prstGeom prst="rect">
            <a:avLst/>
          </a:prstGeom>
          <a:noFill/>
          <a:ln>
            <a:noFill/>
          </a:ln>
        </p:spPr>
      </p:pic>
      <p:sp>
        <p:nvSpPr>
          <p:cNvPr id="148" name="Google Shape;148;p20"/>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pic>
        <p:nvPicPr>
          <p:cNvPr id="149" name="Google Shape;149;p20"/>
          <p:cNvPicPr preferRelativeResize="0"/>
          <p:nvPr/>
        </p:nvPicPr>
        <p:blipFill>
          <a:blip r:embed="rId5">
            <a:alphaModFix/>
          </a:blip>
          <a:stretch>
            <a:fillRect/>
          </a:stretch>
        </p:blipFill>
        <p:spPr>
          <a:xfrm>
            <a:off x="155725" y="210446"/>
            <a:ext cx="723900" cy="381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1"/>
          <p:cNvSpPr/>
          <p:nvPr/>
        </p:nvSpPr>
        <p:spPr>
          <a:xfrm>
            <a:off x="0" y="0"/>
            <a:ext cx="9160800" cy="801900"/>
          </a:xfrm>
          <a:prstGeom prst="rect">
            <a:avLst/>
          </a:prstGeom>
          <a:solidFill>
            <a:srgbClr val="0000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1"/>
          <p:cNvSpPr txBox="1">
            <a:spLocks noGrp="1"/>
          </p:cNvSpPr>
          <p:nvPr>
            <p:ph type="title"/>
          </p:nvPr>
        </p:nvSpPr>
        <p:spPr>
          <a:xfrm>
            <a:off x="1210900" y="0"/>
            <a:ext cx="4242900" cy="669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1200">
              <a:latin typeface="Oswald"/>
              <a:ea typeface="Oswald"/>
              <a:cs typeface="Oswald"/>
              <a:sym typeface="Oswald"/>
            </a:endParaRPr>
          </a:p>
          <a:p>
            <a:pPr marL="0" lvl="0" indent="0" algn="l" rtl="0">
              <a:spcBef>
                <a:spcPts val="0"/>
              </a:spcBef>
              <a:spcAft>
                <a:spcPts val="0"/>
              </a:spcAft>
              <a:buNone/>
            </a:pPr>
            <a:r>
              <a:rPr lang="en" sz="3000">
                <a:solidFill>
                  <a:srgbClr val="FFCC00"/>
                </a:solidFill>
                <a:latin typeface="Oswald"/>
                <a:ea typeface="Oswald"/>
                <a:cs typeface="Oswald"/>
                <a:sym typeface="Oswald"/>
              </a:rPr>
              <a:t>Player Behaviours</a:t>
            </a:r>
            <a:endParaRPr sz="3000">
              <a:latin typeface="Oswald"/>
              <a:ea typeface="Oswald"/>
              <a:cs typeface="Oswald"/>
              <a:sym typeface="Oswald"/>
            </a:endParaRPr>
          </a:p>
        </p:txBody>
      </p:sp>
      <p:sp>
        <p:nvSpPr>
          <p:cNvPr id="156" name="Google Shape;156;p21"/>
          <p:cNvSpPr txBox="1"/>
          <p:nvPr/>
        </p:nvSpPr>
        <p:spPr>
          <a:xfrm>
            <a:off x="3372400" y="1335300"/>
            <a:ext cx="5771700" cy="3467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Ready and eager to learn</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Will try more complex tasks</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Notice indifferences and unfair treatment</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Players will develop at different rates (gender differences in maturation)</a:t>
            </a:r>
            <a:endParaRPr sz="1800">
              <a:solidFill>
                <a:srgbClr val="000099"/>
              </a:solidFill>
              <a:latin typeface="Nunito"/>
              <a:ea typeface="Nunito"/>
              <a:cs typeface="Nunito"/>
              <a:sym typeface="Nunito"/>
            </a:endParaRPr>
          </a:p>
          <a:p>
            <a:pPr marL="457200" lvl="0" indent="-342900" algn="l" rtl="0">
              <a:spcBef>
                <a:spcPts val="0"/>
              </a:spcBef>
              <a:spcAft>
                <a:spcPts val="0"/>
              </a:spcAft>
              <a:buClr>
                <a:srgbClr val="000099"/>
              </a:buClr>
              <a:buSzPts val="1800"/>
              <a:buFont typeface="Nunito"/>
              <a:buChar char="❏"/>
            </a:pPr>
            <a:r>
              <a:rPr lang="en" sz="1800">
                <a:solidFill>
                  <a:srgbClr val="000099"/>
                </a:solidFill>
                <a:latin typeface="Nunito"/>
                <a:ea typeface="Nunito"/>
                <a:cs typeface="Nunito"/>
                <a:sym typeface="Nunito"/>
              </a:rPr>
              <a:t>Like to organize themselves without the coach</a:t>
            </a:r>
            <a:endParaRPr sz="1800">
              <a:solidFill>
                <a:srgbClr val="000099"/>
              </a:solidFill>
              <a:latin typeface="Nunito"/>
              <a:ea typeface="Nunito"/>
              <a:cs typeface="Nunito"/>
              <a:sym typeface="Nunito"/>
            </a:endParaRPr>
          </a:p>
          <a:p>
            <a:pPr marL="0" lvl="0" indent="0" algn="l" rtl="0">
              <a:spcBef>
                <a:spcPts val="0"/>
              </a:spcBef>
              <a:spcAft>
                <a:spcPts val="0"/>
              </a:spcAft>
              <a:buNone/>
            </a:pPr>
            <a:endParaRPr sz="1800">
              <a:solidFill>
                <a:srgbClr val="000099"/>
              </a:solidFill>
              <a:latin typeface="Nunito"/>
              <a:ea typeface="Nunito"/>
              <a:cs typeface="Nunito"/>
              <a:sym typeface="Nunito"/>
            </a:endParaRPr>
          </a:p>
          <a:p>
            <a:pPr marL="457200" lvl="0" indent="0" algn="l" rtl="0">
              <a:spcBef>
                <a:spcPts val="0"/>
              </a:spcBef>
              <a:spcAft>
                <a:spcPts val="0"/>
              </a:spcAft>
              <a:buNone/>
            </a:pPr>
            <a:endParaRPr>
              <a:solidFill>
                <a:srgbClr val="000099"/>
              </a:solidFill>
              <a:latin typeface="Roboto"/>
              <a:ea typeface="Roboto"/>
              <a:cs typeface="Roboto"/>
              <a:sym typeface="Roboto"/>
            </a:endParaRPr>
          </a:p>
        </p:txBody>
      </p:sp>
      <p:pic>
        <p:nvPicPr>
          <p:cNvPr id="157" name="Google Shape;157;p21"/>
          <p:cNvPicPr preferRelativeResize="0"/>
          <p:nvPr/>
        </p:nvPicPr>
        <p:blipFill rotWithShape="1">
          <a:blip r:embed="rId3">
            <a:alphaModFix/>
          </a:blip>
          <a:srcRect l="16665" r="16672"/>
          <a:stretch/>
        </p:blipFill>
        <p:spPr>
          <a:xfrm>
            <a:off x="269750" y="1262763"/>
            <a:ext cx="2984650" cy="2987175"/>
          </a:xfrm>
          <a:prstGeom prst="rect">
            <a:avLst/>
          </a:prstGeom>
          <a:noFill/>
          <a:ln>
            <a:noFill/>
          </a:ln>
        </p:spPr>
      </p:pic>
      <p:pic>
        <p:nvPicPr>
          <p:cNvPr id="158" name="Google Shape;158;p21"/>
          <p:cNvPicPr preferRelativeResize="0"/>
          <p:nvPr/>
        </p:nvPicPr>
        <p:blipFill>
          <a:blip r:embed="rId4">
            <a:alphaModFix/>
          </a:blip>
          <a:stretch>
            <a:fillRect/>
          </a:stretch>
        </p:blipFill>
        <p:spPr>
          <a:xfrm>
            <a:off x="8486525" y="95800"/>
            <a:ext cx="610306" cy="610306"/>
          </a:xfrm>
          <a:prstGeom prst="rect">
            <a:avLst/>
          </a:prstGeom>
          <a:noFill/>
          <a:ln>
            <a:noFill/>
          </a:ln>
        </p:spPr>
      </p:pic>
      <p:sp>
        <p:nvSpPr>
          <p:cNvPr id="159" name="Google Shape;159;p21"/>
          <p:cNvSpPr txBox="1">
            <a:spLocks noGrp="1"/>
          </p:cNvSpPr>
          <p:nvPr>
            <p:ph type="sldNum" idx="12"/>
          </p:nvPr>
        </p:nvSpPr>
        <p:spPr>
          <a:xfrm>
            <a:off x="8523541" y="5217359"/>
            <a:ext cx="548700" cy="437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1122</Words>
  <Application>Microsoft Office PowerPoint</Application>
  <PresentationFormat>On-screen Show (16:10)</PresentationFormat>
  <Paragraphs>142</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Oswald</vt:lpstr>
      <vt:lpstr>Oswald Regular</vt:lpstr>
      <vt:lpstr>Roboto</vt:lpstr>
      <vt:lpstr>Nunito</vt:lpstr>
      <vt:lpstr>Material</vt:lpstr>
      <vt:lpstr>MYS Coaches Training </vt:lpstr>
      <vt:lpstr>What is our mission? </vt:lpstr>
      <vt:lpstr> What is your coaching philosophy?</vt:lpstr>
      <vt:lpstr>Developmental Goals</vt:lpstr>
      <vt:lpstr> Developmental Needs </vt:lpstr>
      <vt:lpstr> Key Qualities</vt:lpstr>
      <vt:lpstr> Attacking Player Actions</vt:lpstr>
      <vt:lpstr> Defending Player Actions</vt:lpstr>
      <vt:lpstr> Player Behaviours</vt:lpstr>
      <vt:lpstr> The coach should:</vt:lpstr>
      <vt:lpstr>Drills &amp; Educational Resources </vt:lpstr>
      <vt:lpstr>  Soccer Dictionary</vt:lpstr>
      <vt:lpstr>Soccer Dictionary ( Part 2 )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 Coaches Training </dc:title>
  <dc:creator>Hamelin, Jason</dc:creator>
  <cp:lastModifiedBy>Hamelin, Jason</cp:lastModifiedBy>
  <cp:revision>1</cp:revision>
  <dcterms:modified xsi:type="dcterms:W3CDTF">2019-08-24T01:03:55Z</dcterms:modified>
</cp:coreProperties>
</file>