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1" r:id="rId4"/>
    <p:sldId id="263" r:id="rId5"/>
    <p:sldId id="331" r:id="rId6"/>
    <p:sldId id="327" r:id="rId7"/>
    <p:sldId id="328" r:id="rId8"/>
    <p:sldId id="329" r:id="rId9"/>
    <p:sldId id="330" r:id="rId10"/>
    <p:sldId id="332" r:id="rId11"/>
    <p:sldId id="333" r:id="rId12"/>
    <p:sldId id="334" r:id="rId13"/>
    <p:sldId id="335" r:id="rId14"/>
    <p:sldId id="337" r:id="rId15"/>
    <p:sldId id="338" r:id="rId16"/>
    <p:sldId id="339" r:id="rId17"/>
    <p:sldId id="340" r:id="rId18"/>
    <p:sldId id="341" r:id="rId19"/>
    <p:sldId id="342" r:id="rId20"/>
    <p:sldId id="344" r:id="rId21"/>
    <p:sldId id="346" r:id="rId22"/>
    <p:sldId id="347" r:id="rId23"/>
    <p:sldId id="348" r:id="rId24"/>
    <p:sldId id="350" r:id="rId25"/>
    <p:sldId id="352" r:id="rId26"/>
    <p:sldId id="354" r:id="rId27"/>
    <p:sldId id="355" r:id="rId28"/>
    <p:sldId id="356" r:id="rId29"/>
    <p:sldId id="358" r:id="rId30"/>
    <p:sldId id="359" r:id="rId31"/>
    <p:sldId id="360" r:id="rId32"/>
    <p:sldId id="361" r:id="rId33"/>
    <p:sldId id="362" r:id="rId34"/>
    <p:sldId id="363" r:id="rId35"/>
    <p:sldId id="364" r:id="rId36"/>
    <p:sldId id="365" r:id="rId37"/>
    <p:sldId id="366" r:id="rId38"/>
    <p:sldId id="367" r:id="rId39"/>
    <p:sldId id="368" r:id="rId40"/>
    <p:sldId id="369" r:id="rId41"/>
    <p:sldId id="370" r:id="rId42"/>
    <p:sldId id="371" r:id="rId43"/>
    <p:sldId id="372" r:id="rId44"/>
    <p:sldId id="373" r:id="rId45"/>
    <p:sldId id="374" r:id="rId46"/>
    <p:sldId id="375" r:id="rId47"/>
    <p:sldId id="376" r:id="rId48"/>
    <p:sldId id="377" r:id="rId49"/>
    <p:sldId id="378"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8280588-6D18-40E9-865C-0897A366712D}" type="datetimeFigureOut">
              <a:rPr lang="en-US" smtClean="0"/>
              <a:t>4/9/2021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4174747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280588-6D18-40E9-865C-0897A366712D}" type="datetimeFigureOut">
              <a:rPr lang="en-US" smtClean="0"/>
              <a:t>4/9/2021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884047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280588-6D18-40E9-865C-0897A366712D}" type="datetimeFigureOut">
              <a:rPr lang="en-US" smtClean="0"/>
              <a:t>4/9/2021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1249786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280588-6D18-40E9-865C-0897A366712D}" type="datetimeFigureOut">
              <a:rPr lang="en-US" smtClean="0"/>
              <a:t>4/9/2021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3547039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80588-6D18-40E9-865C-0897A366712D}" type="datetimeFigureOut">
              <a:rPr lang="en-US" smtClean="0"/>
              <a:t>4/9/2021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1894753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8280588-6D18-40E9-865C-0897A366712D}" type="datetimeFigureOut">
              <a:rPr lang="en-US" smtClean="0"/>
              <a:t>4/9/2021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1349730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8280588-6D18-40E9-865C-0897A366712D}" type="datetimeFigureOut">
              <a:rPr lang="en-US" smtClean="0"/>
              <a:t>4/9/2021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79628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8280588-6D18-40E9-865C-0897A366712D}" type="datetimeFigureOut">
              <a:rPr lang="en-US" smtClean="0"/>
              <a:t>4/9/2021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3693705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280588-6D18-40E9-865C-0897A366712D}" type="datetimeFigureOut">
              <a:rPr lang="en-US" smtClean="0"/>
              <a:t>4/9/2021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2561620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280588-6D18-40E9-865C-0897A366712D}" type="datetimeFigureOut">
              <a:rPr lang="en-US" smtClean="0"/>
              <a:t>4/9/2021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1418310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280588-6D18-40E9-865C-0897A366712D}" type="datetimeFigureOut">
              <a:rPr lang="en-US" smtClean="0"/>
              <a:t>4/9/2021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BC79A0-9DD2-43B6-851E-33F43FE60FCA}" type="slidenum">
              <a:rPr lang="en-US" smtClean="0"/>
              <a:t>‹#›</a:t>
            </a:fld>
            <a:endParaRPr lang="en-US"/>
          </a:p>
        </p:txBody>
      </p:sp>
    </p:spTree>
    <p:extLst>
      <p:ext uri="{BB962C8B-B14F-4D97-AF65-F5344CB8AC3E}">
        <p14:creationId xmlns:p14="http://schemas.microsoft.com/office/powerpoint/2010/main" val="2301394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280588-6D18-40E9-865C-0897A366712D}" type="datetimeFigureOut">
              <a:rPr lang="en-US" smtClean="0"/>
              <a:t>4/9/2021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BC79A0-9DD2-43B6-851E-33F43FE60FCA}" type="slidenum">
              <a:rPr lang="en-US" smtClean="0"/>
              <a:t>‹#›</a:t>
            </a:fld>
            <a:endParaRPr lang="en-US"/>
          </a:p>
        </p:txBody>
      </p:sp>
    </p:spTree>
    <p:extLst>
      <p:ext uri="{BB962C8B-B14F-4D97-AF65-F5344CB8AC3E}">
        <p14:creationId xmlns:p14="http://schemas.microsoft.com/office/powerpoint/2010/main" val="2533140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gradFill>
          <a:gsLst>
            <a:gs pos="0">
              <a:srgbClr val="000000"/>
            </a:gs>
            <a:gs pos="39999">
              <a:srgbClr val="002060"/>
            </a:gs>
            <a:gs pos="68000">
              <a:srgbClr val="181CC7"/>
            </a:gs>
            <a:gs pos="68000">
              <a:srgbClr val="002060"/>
            </a:gs>
            <a:gs pos="100000">
              <a:srgbClr val="002060"/>
            </a:gs>
          </a:gsLst>
          <a:path path="shap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
            <a:ext cx="8763000" cy="1470025"/>
          </a:xfrm>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6689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68924"/>
            <a:ext cx="1546994" cy="51890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2209800" y="4953000"/>
            <a:ext cx="6629400" cy="369332"/>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ln w="12700">
                  <a:solidFill>
                    <a:schemeClr val="bg1"/>
                  </a:solidFill>
                  <a:prstDash val="solid"/>
                </a:ln>
                <a:solidFill>
                  <a:schemeClr val="bg1"/>
                </a:solidFill>
                <a:effectLst>
                  <a:glow rad="63500">
                    <a:schemeClr val="accent3">
                      <a:satMod val="175000"/>
                      <a:alpha val="40000"/>
                    </a:schemeClr>
                  </a:glow>
                </a:effectLst>
              </a:rPr>
              <a:t>Mansfield Youth Soccer  2nd Grade 7 v 7 Development Plan  </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9521" y="6248346"/>
            <a:ext cx="914479" cy="609653"/>
          </a:xfrm>
          <a:prstGeom prst="rect">
            <a:avLst/>
          </a:prstGeom>
        </p:spPr>
      </p:pic>
    </p:spTree>
    <p:extLst>
      <p:ext uri="{BB962C8B-B14F-4D97-AF65-F5344CB8AC3E}">
        <p14:creationId xmlns:p14="http://schemas.microsoft.com/office/powerpoint/2010/main" val="1986586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1 v 1 Turning to Goal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1524000"/>
            <a:ext cx="3733800" cy="4832092"/>
          </a:xfrm>
          <a:prstGeom prst="rect">
            <a:avLst/>
          </a:prstGeom>
          <a:noFill/>
        </p:spPr>
        <p:txBody>
          <a:bodyPr wrap="square" rtlCol="0">
            <a:spAutoFit/>
          </a:bodyPr>
          <a:lstStyle/>
          <a:p>
            <a:endParaRPr lang="en-US" sz="1400" dirty="0"/>
          </a:p>
          <a:p>
            <a:r>
              <a:rPr lang="en-US" sz="1400" b="1" dirty="0"/>
              <a:t>Area: </a:t>
            </a:r>
            <a:r>
              <a:rPr lang="en-US" sz="1400" dirty="0"/>
              <a:t>Two starting points are 10 yards apart (yellow cones) , Blue cones are 5 yards in from start point and run 10 yards in length. Goals are a further 5 yards back. </a:t>
            </a:r>
          </a:p>
          <a:p>
            <a:endParaRPr lang="en-US" sz="1400" b="1" dirty="0"/>
          </a:p>
          <a:p>
            <a:r>
              <a:rPr lang="en-US" sz="1400" b="1" dirty="0"/>
              <a:t>Description: </a:t>
            </a:r>
            <a:r>
              <a:rPr lang="en-US" sz="1400" dirty="0"/>
              <a:t>2 groups of 3/4 maximum players. One player dribbles in to the central cone, turn up to desired cone, turn back and speed dribble to the final cone before scoring in the goal. One defender does the same movement but without the ball and defends the goal. If they win possession, they can counter into the other goal. </a:t>
            </a:r>
          </a:p>
          <a:p>
            <a:endParaRPr lang="en-US" sz="1400" b="1" dirty="0"/>
          </a:p>
          <a:p>
            <a:r>
              <a:rPr lang="en-US" sz="1400" b="1" dirty="0"/>
              <a:t>Progression: </a:t>
            </a:r>
            <a:endParaRPr lang="en-US" sz="1400" dirty="0"/>
          </a:p>
          <a:p>
            <a:r>
              <a:rPr lang="en-US" sz="1400" dirty="0"/>
              <a:t>Change routine, </a:t>
            </a:r>
          </a:p>
          <a:p>
            <a:r>
              <a:rPr lang="en-US" sz="1400" dirty="0"/>
              <a:t>Force change of direction moves </a:t>
            </a:r>
          </a:p>
          <a:p>
            <a:endParaRPr lang="en-US" sz="1400" b="1" dirty="0"/>
          </a:p>
          <a:p>
            <a:r>
              <a:rPr lang="en-US" sz="1400" b="1" dirty="0"/>
              <a:t>Coaching Points: </a:t>
            </a:r>
            <a:r>
              <a:rPr lang="en-US" sz="1400" dirty="0"/>
              <a:t>Drive quickly with ball (Pace, Power and Purpose), Turn sharply with as few touches as possible, Always protect the ball, Scan before turning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671" y="1996946"/>
            <a:ext cx="4881139" cy="3886200"/>
          </a:xfrm>
          <a:prstGeom prst="rect">
            <a:avLst/>
          </a:prstGeom>
          <a:ln w="57150">
            <a:solidFill>
              <a:schemeClr val="tx1"/>
            </a:solidFill>
          </a:ln>
        </p:spPr>
      </p:pic>
    </p:spTree>
    <p:extLst>
      <p:ext uri="{BB962C8B-B14F-4D97-AF65-F5344CB8AC3E}">
        <p14:creationId xmlns:p14="http://schemas.microsoft.com/office/powerpoint/2010/main" val="965214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3 v 3 Turning End Zone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257800" y="1819747"/>
            <a:ext cx="3733800" cy="3323987"/>
          </a:xfrm>
          <a:prstGeom prst="rect">
            <a:avLst/>
          </a:prstGeom>
          <a:noFill/>
        </p:spPr>
        <p:txBody>
          <a:bodyPr wrap="square" rtlCol="0">
            <a:spAutoFit/>
          </a:bodyPr>
          <a:lstStyle/>
          <a:p>
            <a:endParaRPr lang="en-US" sz="1400" dirty="0"/>
          </a:p>
          <a:p>
            <a:r>
              <a:rPr lang="en-US" sz="1400" b="1" dirty="0"/>
              <a:t>Area: </a:t>
            </a:r>
            <a:r>
              <a:rPr lang="en-US" sz="1400" dirty="0"/>
              <a:t>20x30 yard grid</a:t>
            </a:r>
          </a:p>
          <a:p>
            <a:endParaRPr lang="en-US" sz="1400" dirty="0"/>
          </a:p>
          <a:p>
            <a:r>
              <a:rPr lang="en-US" sz="1400" dirty="0"/>
              <a:t> </a:t>
            </a:r>
            <a:r>
              <a:rPr lang="en-US" sz="1400" b="1" dirty="0"/>
              <a:t>Description: </a:t>
            </a:r>
            <a:r>
              <a:rPr lang="en-US" sz="1400" dirty="0"/>
              <a:t>Separate group into teams of 3, place 2 teams on 1 field. This is a regular game of soccer however to score a goal players do not shoot to a goal, they must dribble into the end zone. There is a halfway line in this game which allows teams, once crossed, to double back and attack the end zone they were originally defending. </a:t>
            </a:r>
          </a:p>
          <a:p>
            <a:endParaRPr lang="en-US" sz="1400" b="1" dirty="0"/>
          </a:p>
          <a:p>
            <a:r>
              <a:rPr lang="en-US" sz="1400" b="1" dirty="0"/>
              <a:t>Coaching points: </a:t>
            </a:r>
            <a:r>
              <a:rPr lang="en-US" sz="1400" dirty="0"/>
              <a:t>Be positive, be creative, utilize teammates and understand where to speed dribble and where to keep the ball close.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02" y="2057400"/>
            <a:ext cx="4881139" cy="3886200"/>
          </a:xfrm>
          <a:prstGeom prst="rect">
            <a:avLst/>
          </a:prstGeom>
          <a:ln w="57150">
            <a:solidFill>
              <a:schemeClr val="tx1"/>
            </a:solidFill>
          </a:ln>
        </p:spPr>
      </p:pic>
    </p:spTree>
    <p:extLst>
      <p:ext uri="{BB962C8B-B14F-4D97-AF65-F5344CB8AC3E}">
        <p14:creationId xmlns:p14="http://schemas.microsoft.com/office/powerpoint/2010/main" val="1420512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7 v 7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257800" y="1819747"/>
            <a:ext cx="3733800" cy="3108543"/>
          </a:xfrm>
          <a:prstGeom prst="rect">
            <a:avLst/>
          </a:prstGeom>
          <a:noFill/>
        </p:spPr>
        <p:txBody>
          <a:bodyPr wrap="square" rtlCol="0">
            <a:spAutoFit/>
          </a:bodyPr>
          <a:lstStyle/>
          <a:p>
            <a:endParaRPr lang="en-US" sz="1400" dirty="0"/>
          </a:p>
          <a:p>
            <a:r>
              <a:rPr lang="en-US" sz="1400" b="1" dirty="0"/>
              <a:t>Area: </a:t>
            </a:r>
            <a:r>
              <a:rPr lang="en-US" sz="1400" dirty="0"/>
              <a:t>50x30 yard field </a:t>
            </a:r>
          </a:p>
          <a:p>
            <a:endParaRPr lang="en-US" sz="1400" b="1" dirty="0"/>
          </a:p>
          <a:p>
            <a:r>
              <a:rPr lang="en-US" sz="1400" b="1" dirty="0"/>
              <a:t>Description: </a:t>
            </a:r>
            <a:r>
              <a:rPr lang="en-US" sz="1400" dirty="0"/>
              <a:t>Games should be played 7v7, This is a regular soccer game. </a:t>
            </a:r>
          </a:p>
          <a:p>
            <a:endParaRPr lang="en-US" sz="1400" b="1" dirty="0"/>
          </a:p>
          <a:p>
            <a:r>
              <a:rPr lang="en-US" sz="1400" b="1" dirty="0"/>
              <a:t>Progression: </a:t>
            </a:r>
            <a:r>
              <a:rPr lang="en-US" sz="1400" dirty="0"/>
              <a:t>Conditions can be implemented to force skills to be performed. </a:t>
            </a:r>
          </a:p>
          <a:p>
            <a:endParaRPr lang="en-US" sz="1400" b="1" dirty="0"/>
          </a:p>
          <a:p>
            <a:r>
              <a:rPr lang="en-US" sz="1400" b="1" dirty="0"/>
              <a:t>Coaching Points: </a:t>
            </a:r>
            <a:r>
              <a:rPr lang="en-US" sz="1400" dirty="0"/>
              <a:t>Re-enforce Coaching Points from this session and recap from previous sessions, now is the time to demonstrate some game situations but it is very important that you let the game flow.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02" y="2171700"/>
            <a:ext cx="4881139" cy="3657600"/>
          </a:xfrm>
          <a:prstGeom prst="rect">
            <a:avLst/>
          </a:prstGeom>
          <a:ln w="57150">
            <a:solidFill>
              <a:schemeClr val="tx1"/>
            </a:solidFill>
          </a:ln>
        </p:spPr>
      </p:pic>
    </p:spTree>
    <p:extLst>
      <p:ext uri="{BB962C8B-B14F-4D97-AF65-F5344CB8AC3E}">
        <p14:creationId xmlns:p14="http://schemas.microsoft.com/office/powerpoint/2010/main" val="3783940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7 v 7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257800" y="1819747"/>
            <a:ext cx="3733800" cy="3108543"/>
          </a:xfrm>
          <a:prstGeom prst="rect">
            <a:avLst/>
          </a:prstGeom>
          <a:noFill/>
        </p:spPr>
        <p:txBody>
          <a:bodyPr wrap="square" rtlCol="0">
            <a:spAutoFit/>
          </a:bodyPr>
          <a:lstStyle/>
          <a:p>
            <a:endParaRPr lang="en-US" sz="1400" dirty="0"/>
          </a:p>
          <a:p>
            <a:r>
              <a:rPr lang="en-US" sz="1400" b="1" dirty="0"/>
              <a:t>Area: </a:t>
            </a:r>
            <a:r>
              <a:rPr lang="en-US" sz="1400" dirty="0"/>
              <a:t>50x30 yard field </a:t>
            </a:r>
          </a:p>
          <a:p>
            <a:endParaRPr lang="en-US" sz="1400" b="1" dirty="0"/>
          </a:p>
          <a:p>
            <a:r>
              <a:rPr lang="en-US" sz="1400" b="1" dirty="0"/>
              <a:t>Description: </a:t>
            </a:r>
            <a:r>
              <a:rPr lang="en-US" sz="1400" dirty="0"/>
              <a:t>Games should be played 7v7, This is a regular soccer game. </a:t>
            </a:r>
          </a:p>
          <a:p>
            <a:endParaRPr lang="en-US" sz="1400" b="1" dirty="0"/>
          </a:p>
          <a:p>
            <a:r>
              <a:rPr lang="en-US" sz="1400" b="1" dirty="0"/>
              <a:t>Progression: </a:t>
            </a:r>
            <a:r>
              <a:rPr lang="en-US" sz="1400" dirty="0"/>
              <a:t>Conditions can be implemented to force skills to be performed. </a:t>
            </a:r>
          </a:p>
          <a:p>
            <a:endParaRPr lang="en-US" sz="1400" b="1" dirty="0"/>
          </a:p>
          <a:p>
            <a:r>
              <a:rPr lang="en-US" sz="1400" b="1" dirty="0"/>
              <a:t>Coaching Points: </a:t>
            </a:r>
            <a:r>
              <a:rPr lang="en-US" sz="1400" dirty="0"/>
              <a:t>Re-enforce Coaching Points from this session and recap from previous sessions, now is the time to demonstrate some game situations but it is very important that you let the game flow.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02" y="2171700"/>
            <a:ext cx="4881139" cy="3657600"/>
          </a:xfrm>
          <a:prstGeom prst="rect">
            <a:avLst/>
          </a:prstGeom>
          <a:ln w="57150">
            <a:solidFill>
              <a:schemeClr val="tx1"/>
            </a:solidFill>
          </a:ln>
        </p:spPr>
      </p:pic>
    </p:spTree>
    <p:extLst>
      <p:ext uri="{BB962C8B-B14F-4D97-AF65-F5344CB8AC3E}">
        <p14:creationId xmlns:p14="http://schemas.microsoft.com/office/powerpoint/2010/main" val="1545698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09800" y="4891889"/>
            <a:ext cx="4572000" cy="1354217"/>
          </a:xfrm>
          <a:prstGeom prst="rect">
            <a:avLst/>
          </a:prstGeom>
        </p:spPr>
        <p:txBody>
          <a:bodyPr>
            <a:spAutoFit/>
          </a:bodyPr>
          <a:lstStyle/>
          <a:p>
            <a:endParaRPr lang="en-US" dirty="0"/>
          </a:p>
          <a:p>
            <a:pPr algn="ctr"/>
            <a:r>
              <a:rPr lang="en-US" sz="3200" dirty="0"/>
              <a:t>Session Two: Passing With Purpose</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878" y="1764125"/>
            <a:ext cx="3042361" cy="3254278"/>
          </a:xfrm>
          <a:prstGeom prst="rect">
            <a:avLst/>
          </a:prstGeom>
        </p:spPr>
      </p:pic>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Educate – Connect - Inspire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Tree>
    <p:extLst>
      <p:ext uri="{BB962C8B-B14F-4D97-AF65-F5344CB8AC3E}">
        <p14:creationId xmlns:p14="http://schemas.microsoft.com/office/powerpoint/2010/main" val="139565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Colored Passing</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039762" y="1539776"/>
            <a:ext cx="3733800" cy="4832092"/>
          </a:xfrm>
          <a:prstGeom prst="rect">
            <a:avLst/>
          </a:prstGeom>
          <a:noFill/>
        </p:spPr>
        <p:txBody>
          <a:bodyPr wrap="square" rtlCol="0">
            <a:spAutoFit/>
          </a:bodyPr>
          <a:lstStyle/>
          <a:p>
            <a:endParaRPr lang="en-US" sz="1400" dirty="0"/>
          </a:p>
          <a:p>
            <a:r>
              <a:rPr lang="en-US" sz="1400" b="1" dirty="0"/>
              <a:t>Area: </a:t>
            </a:r>
            <a:r>
              <a:rPr lang="en-US" sz="1400" dirty="0"/>
              <a:t>20x30 yard grid </a:t>
            </a:r>
          </a:p>
          <a:p>
            <a:endParaRPr lang="en-US" sz="1400" b="1" dirty="0"/>
          </a:p>
          <a:p>
            <a:r>
              <a:rPr lang="en-US" sz="1400" b="1" dirty="0"/>
              <a:t>Description: </a:t>
            </a:r>
            <a:r>
              <a:rPr lang="en-US" sz="1400" dirty="0"/>
              <a:t>Separate team into 3 groups, each with a different color </a:t>
            </a:r>
            <a:r>
              <a:rPr lang="en-US" sz="1400" dirty="0" err="1"/>
              <a:t>pinnie</a:t>
            </a:r>
            <a:r>
              <a:rPr lang="en-US" sz="1400" dirty="0"/>
              <a:t>. Player must pass and move around the grid, encouraging 2 touch play. Yellows pass to yellows, reds to reds and blues to blues. (Groups alternate Ball work/Dynamic/Ball work/Dynamic/Ball Work /Dynamic ) Check movement sheet for dynamics. </a:t>
            </a:r>
          </a:p>
          <a:p>
            <a:endParaRPr lang="en-US" sz="1400" b="1" dirty="0"/>
          </a:p>
          <a:p>
            <a:r>
              <a:rPr lang="en-US" sz="1400" b="1" dirty="0"/>
              <a:t>Progressions: </a:t>
            </a:r>
            <a:endParaRPr lang="en-US" sz="1400" dirty="0"/>
          </a:p>
          <a:p>
            <a:r>
              <a:rPr lang="en-US" sz="1400" dirty="0"/>
              <a:t>Make players pass in a colored sequence (red to blue to yellow to red). </a:t>
            </a:r>
          </a:p>
          <a:p>
            <a:r>
              <a:rPr lang="en-US" sz="1400" dirty="0"/>
              <a:t>Players must perform a combination play (overlap, wall pass). </a:t>
            </a:r>
          </a:p>
          <a:p>
            <a:r>
              <a:rPr lang="en-US" sz="1400" dirty="0"/>
              <a:t>Players must perform lofted pass. </a:t>
            </a:r>
          </a:p>
          <a:p>
            <a:endParaRPr lang="en-US" sz="1400" b="1" dirty="0"/>
          </a:p>
          <a:p>
            <a:r>
              <a:rPr lang="en-US" sz="1400" b="1" dirty="0"/>
              <a:t>Coaching points</a:t>
            </a:r>
            <a:r>
              <a:rPr lang="en-US" sz="1400" dirty="0"/>
              <a:t>: Balanced body position, lock ankle, head steady, follow through in direction of target. After a pass the player MUST run to a different area of the grid.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128648"/>
            <a:ext cx="4876800" cy="3654348"/>
          </a:xfrm>
          <a:prstGeom prst="rect">
            <a:avLst/>
          </a:prstGeom>
          <a:ln w="57150">
            <a:solidFill>
              <a:schemeClr val="tx1"/>
            </a:solidFill>
          </a:ln>
        </p:spPr>
      </p:pic>
    </p:spTree>
    <p:extLst>
      <p:ext uri="{BB962C8B-B14F-4D97-AF65-F5344CB8AC3E}">
        <p14:creationId xmlns:p14="http://schemas.microsoft.com/office/powerpoint/2010/main" val="1729779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3 v 3 + 3 Passing</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1752600"/>
            <a:ext cx="3733800" cy="4185761"/>
          </a:xfrm>
          <a:prstGeom prst="rect">
            <a:avLst/>
          </a:prstGeom>
          <a:noFill/>
        </p:spPr>
        <p:txBody>
          <a:bodyPr wrap="square" rtlCol="0">
            <a:spAutoFit/>
          </a:bodyPr>
          <a:lstStyle/>
          <a:p>
            <a:endParaRPr lang="en-US" sz="1400" dirty="0"/>
          </a:p>
          <a:p>
            <a:r>
              <a:rPr lang="en-US" sz="1400" b="1" dirty="0"/>
              <a:t>Area: </a:t>
            </a:r>
            <a:r>
              <a:rPr lang="en-US" sz="1400" dirty="0"/>
              <a:t>20x30 yard grid </a:t>
            </a:r>
          </a:p>
          <a:p>
            <a:endParaRPr lang="en-US" sz="1400" b="1" dirty="0"/>
          </a:p>
          <a:p>
            <a:r>
              <a:rPr lang="en-US" sz="1400" b="1" dirty="0"/>
              <a:t>Description: </a:t>
            </a:r>
            <a:r>
              <a:rPr lang="en-US" sz="1400" dirty="0"/>
              <a:t>Separate group into 3 teams. 2 teams will try to keep possession of the ball while the other team will be defending. Whichever player makes the mistake to lose possession then their team becomes the new defenders. </a:t>
            </a:r>
          </a:p>
          <a:p>
            <a:endParaRPr lang="en-US" sz="1400" b="1" dirty="0"/>
          </a:p>
          <a:p>
            <a:r>
              <a:rPr lang="en-US" sz="1400" b="1" dirty="0"/>
              <a:t>Progressions:</a:t>
            </a:r>
          </a:p>
          <a:p>
            <a:r>
              <a:rPr lang="en-US" sz="1400" dirty="0"/>
              <a:t>Players get 1 point for each completed pass. </a:t>
            </a:r>
          </a:p>
          <a:p>
            <a:r>
              <a:rPr lang="en-US" sz="1400" dirty="0"/>
              <a:t>Players get 2 points for splitting the defense. Players get 3 points for completing a lofted pass. </a:t>
            </a:r>
          </a:p>
          <a:p>
            <a:endParaRPr lang="en-US" sz="1400" b="1" dirty="0"/>
          </a:p>
          <a:p>
            <a:r>
              <a:rPr lang="en-US" sz="1400" b="1" dirty="0"/>
              <a:t>Coaching points: </a:t>
            </a:r>
            <a:r>
              <a:rPr lang="en-US" sz="1400" dirty="0"/>
              <a:t>Relax in possession, balanced body position, lock ankle, head steady, follow through in direction of target. Communicate to help the player on the ball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2128648"/>
            <a:ext cx="4876798" cy="3654348"/>
          </a:xfrm>
          <a:prstGeom prst="rect">
            <a:avLst/>
          </a:prstGeom>
          <a:ln w="57150">
            <a:solidFill>
              <a:schemeClr val="tx1"/>
            </a:solidFill>
          </a:ln>
        </p:spPr>
      </p:pic>
    </p:spTree>
    <p:extLst>
      <p:ext uri="{BB962C8B-B14F-4D97-AF65-F5344CB8AC3E}">
        <p14:creationId xmlns:p14="http://schemas.microsoft.com/office/powerpoint/2010/main" val="2316997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3 v 3 + 3 Passing with Zone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71038" y="1524000"/>
            <a:ext cx="3733800" cy="5047536"/>
          </a:xfrm>
          <a:prstGeom prst="rect">
            <a:avLst/>
          </a:prstGeom>
          <a:noFill/>
        </p:spPr>
        <p:txBody>
          <a:bodyPr wrap="square" rtlCol="0">
            <a:spAutoFit/>
          </a:bodyPr>
          <a:lstStyle/>
          <a:p>
            <a:endParaRPr lang="en-US" sz="1400" dirty="0"/>
          </a:p>
          <a:p>
            <a:r>
              <a:rPr lang="en-US" sz="1400" b="1" dirty="0"/>
              <a:t>Area: </a:t>
            </a:r>
            <a:r>
              <a:rPr lang="en-US" sz="1400" dirty="0"/>
              <a:t>20x30 yard grid with a 4 yard zone in the middle </a:t>
            </a:r>
          </a:p>
          <a:p>
            <a:endParaRPr lang="en-US" sz="1400" b="1" dirty="0"/>
          </a:p>
          <a:p>
            <a:r>
              <a:rPr lang="en-US" sz="1400" b="1" dirty="0"/>
              <a:t>Description: </a:t>
            </a:r>
            <a:r>
              <a:rPr lang="en-US" sz="1400" dirty="0"/>
              <a:t>Separate group into 3 teams. Place a team in each side of the field and 1 in the center zone. Players try to complete 3 passes on their side of the grid and then pass it over to the other side. However 1 player from the center zone can become a defender and will pressure the ball and attempt to win it, if successful the deposed side become the defenders, if unsuccessful, the ball will go to the other end and the defender will return to the center zone. </a:t>
            </a:r>
          </a:p>
          <a:p>
            <a:endParaRPr lang="en-US" sz="1400" b="1" dirty="0"/>
          </a:p>
          <a:p>
            <a:r>
              <a:rPr lang="en-US" sz="1400" b="1" dirty="0"/>
              <a:t>Progressions: </a:t>
            </a:r>
            <a:endParaRPr lang="en-US" sz="1400" dirty="0"/>
          </a:p>
          <a:p>
            <a:r>
              <a:rPr lang="en-US" sz="1400" dirty="0"/>
              <a:t>1- Increased the number of defenders . </a:t>
            </a:r>
          </a:p>
          <a:p>
            <a:r>
              <a:rPr lang="en-US" sz="1400" dirty="0"/>
              <a:t>2- Players must complete 5 passes before passing the ball to the opposite side. </a:t>
            </a:r>
          </a:p>
          <a:p>
            <a:endParaRPr lang="en-US" sz="1400" b="1" dirty="0"/>
          </a:p>
          <a:p>
            <a:r>
              <a:rPr lang="en-US" sz="1400" b="1" dirty="0"/>
              <a:t>Coaching points: </a:t>
            </a:r>
            <a:r>
              <a:rPr lang="en-US" sz="1400" dirty="0"/>
              <a:t>Moving off the ball is vital. Be direct if the opportunity arises, reiterate passing technique.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2128648"/>
            <a:ext cx="4876798" cy="3654347"/>
          </a:xfrm>
          <a:prstGeom prst="rect">
            <a:avLst/>
          </a:prstGeom>
          <a:ln w="57150">
            <a:solidFill>
              <a:schemeClr val="tx1"/>
            </a:solidFill>
          </a:ln>
        </p:spPr>
      </p:pic>
    </p:spTree>
    <p:extLst>
      <p:ext uri="{BB962C8B-B14F-4D97-AF65-F5344CB8AC3E}">
        <p14:creationId xmlns:p14="http://schemas.microsoft.com/office/powerpoint/2010/main" val="3707278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3 v 3 + 3 Passing with Zone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71038" y="1524000"/>
            <a:ext cx="3733800" cy="5047536"/>
          </a:xfrm>
          <a:prstGeom prst="rect">
            <a:avLst/>
          </a:prstGeom>
          <a:noFill/>
        </p:spPr>
        <p:txBody>
          <a:bodyPr wrap="square" rtlCol="0">
            <a:spAutoFit/>
          </a:bodyPr>
          <a:lstStyle/>
          <a:p>
            <a:endParaRPr lang="en-US" sz="1400" dirty="0"/>
          </a:p>
          <a:p>
            <a:r>
              <a:rPr lang="en-US" sz="1400" b="1" dirty="0"/>
              <a:t>Area: </a:t>
            </a:r>
            <a:r>
              <a:rPr lang="en-US" sz="1400" dirty="0"/>
              <a:t>20x30 yard grid with a 4 yard zone in the middle </a:t>
            </a:r>
          </a:p>
          <a:p>
            <a:endParaRPr lang="en-US" sz="1400" b="1" dirty="0"/>
          </a:p>
          <a:p>
            <a:r>
              <a:rPr lang="en-US" sz="1400" b="1" dirty="0"/>
              <a:t>Description: </a:t>
            </a:r>
            <a:r>
              <a:rPr lang="en-US" sz="1400" dirty="0"/>
              <a:t>Separate group into 3 teams. Place a team in each side of the field and 1 in the center zone. Players try to complete 3 passes on their side of the grid and then pass it over to the other side. However 1 player from the center zone can become a defender and will pressure the ball and attempt to win it, if successful the deposed side become the defenders, if unsuccessful, the ball will go to the other end and the defender will return to the center zone. </a:t>
            </a:r>
          </a:p>
          <a:p>
            <a:endParaRPr lang="en-US" sz="1400" b="1" dirty="0"/>
          </a:p>
          <a:p>
            <a:r>
              <a:rPr lang="en-US" sz="1400" b="1" dirty="0"/>
              <a:t>Progressions: </a:t>
            </a:r>
            <a:endParaRPr lang="en-US" sz="1400" dirty="0"/>
          </a:p>
          <a:p>
            <a:r>
              <a:rPr lang="en-US" sz="1400" dirty="0"/>
              <a:t>1- Increased the number of defenders . </a:t>
            </a:r>
          </a:p>
          <a:p>
            <a:r>
              <a:rPr lang="en-US" sz="1400" dirty="0"/>
              <a:t>2- Players must complete 5 passes before passing the ball to the opposite side. </a:t>
            </a:r>
          </a:p>
          <a:p>
            <a:endParaRPr lang="en-US" sz="1400" b="1" dirty="0"/>
          </a:p>
          <a:p>
            <a:r>
              <a:rPr lang="en-US" sz="1400" b="1" dirty="0"/>
              <a:t>Coaching points: </a:t>
            </a:r>
            <a:r>
              <a:rPr lang="en-US" sz="1400" dirty="0"/>
              <a:t>Moving off the ball is vital. Be direct if the opportunity arises, reiterate passing technique.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2128648"/>
            <a:ext cx="4876798" cy="3654347"/>
          </a:xfrm>
          <a:prstGeom prst="rect">
            <a:avLst/>
          </a:prstGeom>
          <a:ln w="57150">
            <a:solidFill>
              <a:schemeClr val="tx1"/>
            </a:solidFill>
          </a:ln>
        </p:spPr>
      </p:pic>
    </p:spTree>
    <p:extLst>
      <p:ext uri="{BB962C8B-B14F-4D97-AF65-F5344CB8AC3E}">
        <p14:creationId xmlns:p14="http://schemas.microsoft.com/office/powerpoint/2010/main" val="13750638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7 v 7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257800" y="1819747"/>
            <a:ext cx="3733800" cy="3108543"/>
          </a:xfrm>
          <a:prstGeom prst="rect">
            <a:avLst/>
          </a:prstGeom>
          <a:noFill/>
        </p:spPr>
        <p:txBody>
          <a:bodyPr wrap="square" rtlCol="0">
            <a:spAutoFit/>
          </a:bodyPr>
          <a:lstStyle/>
          <a:p>
            <a:endParaRPr lang="en-US" sz="1400" dirty="0"/>
          </a:p>
          <a:p>
            <a:r>
              <a:rPr lang="en-US" sz="1400" b="1" dirty="0"/>
              <a:t>Area: </a:t>
            </a:r>
            <a:r>
              <a:rPr lang="en-US" sz="1400" dirty="0"/>
              <a:t>50x30 yard field </a:t>
            </a:r>
          </a:p>
          <a:p>
            <a:endParaRPr lang="en-US" sz="1400" b="1" dirty="0"/>
          </a:p>
          <a:p>
            <a:r>
              <a:rPr lang="en-US" sz="1400" b="1" dirty="0"/>
              <a:t>Description: </a:t>
            </a:r>
            <a:r>
              <a:rPr lang="en-US" sz="1400" dirty="0"/>
              <a:t>Games should be played 7v7, This is a regular soccer game. </a:t>
            </a:r>
          </a:p>
          <a:p>
            <a:endParaRPr lang="en-US" sz="1400" b="1" dirty="0"/>
          </a:p>
          <a:p>
            <a:r>
              <a:rPr lang="en-US" sz="1400" b="1" dirty="0"/>
              <a:t>Progression: </a:t>
            </a:r>
            <a:r>
              <a:rPr lang="en-US" sz="1400" dirty="0"/>
              <a:t>Conditions can be implemented to force skills to be performed. </a:t>
            </a:r>
          </a:p>
          <a:p>
            <a:endParaRPr lang="en-US" sz="1400" b="1" dirty="0"/>
          </a:p>
          <a:p>
            <a:r>
              <a:rPr lang="en-US" sz="1400" b="1" dirty="0"/>
              <a:t>Coaching Points: </a:t>
            </a:r>
            <a:r>
              <a:rPr lang="en-US" sz="1400" dirty="0"/>
              <a:t>Re-enforce Coaching Points from this session and recap from previous sessions, now is the time to demonstrate some game situations but it is very important that you let the game flow.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02" y="2171700"/>
            <a:ext cx="4881139" cy="3657600"/>
          </a:xfrm>
          <a:prstGeom prst="rect">
            <a:avLst/>
          </a:prstGeom>
          <a:ln w="57150">
            <a:solidFill>
              <a:schemeClr val="tx1"/>
            </a:solidFill>
          </a:ln>
        </p:spPr>
      </p:pic>
    </p:spTree>
    <p:extLst>
      <p:ext uri="{BB962C8B-B14F-4D97-AF65-F5344CB8AC3E}">
        <p14:creationId xmlns:p14="http://schemas.microsoft.com/office/powerpoint/2010/main" val="3289135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shadeToTitle="1">
        <a:gradFill>
          <a:gsLst>
            <a:gs pos="0">
              <a:srgbClr val="000000"/>
            </a:gs>
            <a:gs pos="39999">
              <a:srgbClr val="002060"/>
            </a:gs>
            <a:gs pos="68000">
              <a:srgbClr val="181CC7"/>
            </a:gs>
            <a:gs pos="68000">
              <a:srgbClr val="002060"/>
            </a:gs>
            <a:gs pos="100000">
              <a:srgbClr val="002060"/>
            </a:gs>
          </a:gsLst>
          <a:path path="shape">
            <a:fillToRect l="50000" t="50000" r="50000" b="50000"/>
          </a:path>
        </a:gradFill>
        <a:effectLst/>
      </p:bgPr>
    </p:bg>
    <p:spTree>
      <p:nvGrpSpPr>
        <p:cNvPr id="1" name=""/>
        <p:cNvGrpSpPr/>
        <p:nvPr/>
      </p:nvGrpSpPr>
      <p:grpSpPr>
        <a:xfrm>
          <a:off x="0" y="0"/>
          <a:ext cx="0" cy="0"/>
          <a:chOff x="0" y="0"/>
          <a:chExt cx="0" cy="0"/>
        </a:xfrm>
      </p:grpSpPr>
      <p:sp>
        <p:nvSpPr>
          <p:cNvPr id="4" name="Rectangle 3"/>
          <p:cNvSpPr/>
          <p:nvPr/>
        </p:nvSpPr>
        <p:spPr>
          <a:xfrm>
            <a:off x="429662" y="1905000"/>
            <a:ext cx="8305800" cy="3785652"/>
          </a:xfrm>
          <a:prstGeom prst="rect">
            <a:avLst/>
          </a:prstGeom>
        </p:spPr>
        <p:txBody>
          <a:bodyPr wrap="square">
            <a:spAutoFit/>
          </a:bodyPr>
          <a:lstStyle/>
          <a:p>
            <a:endParaRPr lang="en-US" sz="2400" dirty="0">
              <a:solidFill>
                <a:schemeClr val="bg1"/>
              </a:solidFill>
            </a:endParaRPr>
          </a:p>
          <a:p>
            <a:r>
              <a:rPr lang="en-US" sz="2400" dirty="0">
                <a:solidFill>
                  <a:schemeClr val="bg1"/>
                </a:solidFill>
              </a:rPr>
              <a:t>©Kraft Soccer LLC, 2019</a:t>
            </a:r>
          </a:p>
          <a:p>
            <a:r>
              <a:rPr lang="en-US" sz="2400" dirty="0">
                <a:solidFill>
                  <a:schemeClr val="bg1"/>
                </a:solidFill>
              </a:rPr>
              <a:t>The following content is the copyright of Kraft Soccer LLC and certain of its affiliates. All rights reserved. This content, or any portion thereof, cannot be reproduced, modified, transferred, distributed, republished, posted or transmitted in any form or by any means without the express, written consent of Kraft Soccer LLC. Unauthorized use and/or duplication of this content is strictly prohibited. </a:t>
            </a:r>
          </a:p>
          <a:p>
            <a:r>
              <a:rPr lang="en-US" sz="2400" dirty="0">
                <a:solidFill>
                  <a:schemeClr val="bg1"/>
                </a:solidFill>
              </a:rPr>
              <a:t>Copyright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25" y="14299"/>
            <a:ext cx="9122875" cy="1357301"/>
          </a:xfrm>
          <a:prstGeom prst="rect">
            <a:avLst/>
          </a:prstGeom>
        </p:spPr>
      </p:pic>
    </p:spTree>
    <p:extLst>
      <p:ext uri="{BB962C8B-B14F-4D97-AF65-F5344CB8AC3E}">
        <p14:creationId xmlns:p14="http://schemas.microsoft.com/office/powerpoint/2010/main" val="1853172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89898" y="4891889"/>
            <a:ext cx="4991902" cy="1354217"/>
          </a:xfrm>
          <a:prstGeom prst="rect">
            <a:avLst/>
          </a:prstGeom>
        </p:spPr>
        <p:txBody>
          <a:bodyPr wrap="square">
            <a:spAutoFit/>
          </a:bodyPr>
          <a:lstStyle/>
          <a:p>
            <a:endParaRPr lang="en-US" dirty="0"/>
          </a:p>
          <a:p>
            <a:pPr algn="ctr"/>
            <a:r>
              <a:rPr lang="en-US" sz="3200" dirty="0"/>
              <a:t>Session Three: Receiving the Ball with Different Surfaces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878" y="1764125"/>
            <a:ext cx="3042361" cy="3254278"/>
          </a:xfrm>
          <a:prstGeom prst="rect">
            <a:avLst/>
          </a:prstGeom>
        </p:spPr>
      </p:pic>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Educate – Connect - Inspire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Tree>
    <p:extLst>
      <p:ext uri="{BB962C8B-B14F-4D97-AF65-F5344CB8AC3E}">
        <p14:creationId xmlns:p14="http://schemas.microsoft.com/office/powerpoint/2010/main" val="1579078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Receiving Dynamic</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05400" y="1676400"/>
            <a:ext cx="3733800" cy="4185761"/>
          </a:xfrm>
          <a:prstGeom prst="rect">
            <a:avLst/>
          </a:prstGeom>
          <a:noFill/>
        </p:spPr>
        <p:txBody>
          <a:bodyPr wrap="square" rtlCol="0">
            <a:spAutoFit/>
          </a:bodyPr>
          <a:lstStyle/>
          <a:p>
            <a:endParaRPr lang="en-US" sz="1400" dirty="0"/>
          </a:p>
          <a:p>
            <a:r>
              <a:rPr lang="en-US" sz="1400" b="1" dirty="0"/>
              <a:t>Area: </a:t>
            </a:r>
            <a:r>
              <a:rPr lang="en-US" sz="1400" dirty="0"/>
              <a:t>15x15 yard grid </a:t>
            </a:r>
          </a:p>
          <a:p>
            <a:endParaRPr lang="en-US" sz="1400" b="1" dirty="0"/>
          </a:p>
          <a:p>
            <a:r>
              <a:rPr lang="en-US" sz="1400" b="1" dirty="0"/>
              <a:t>Description: </a:t>
            </a:r>
            <a:r>
              <a:rPr lang="en-US" sz="1400" dirty="0"/>
              <a:t>Place four players on the corner cones and the remaining players in pairs on the end line. In 2’s, players run diagonally to receive a 1-2 before turning and sprinting back around the blue cone. (Groups alternate Ball work/Dynamic/Ball work/Dynamic/Ball Work /Dynamic ) Check movement sheet for dynamics. </a:t>
            </a:r>
          </a:p>
          <a:p>
            <a:endParaRPr lang="en-US" sz="1400" b="1" dirty="0"/>
          </a:p>
          <a:p>
            <a:r>
              <a:rPr lang="en-US" sz="1400" b="1" dirty="0"/>
              <a:t>Progressions: </a:t>
            </a:r>
            <a:r>
              <a:rPr lang="en-US" sz="1400" dirty="0"/>
              <a:t>Use different surfaces to receive the ball. All four blues run at the same time Make it a race </a:t>
            </a:r>
          </a:p>
          <a:p>
            <a:endParaRPr lang="en-US" sz="1400" b="1" dirty="0"/>
          </a:p>
          <a:p>
            <a:r>
              <a:rPr lang="en-US" sz="1400" b="1" dirty="0"/>
              <a:t>Coaching points</a:t>
            </a:r>
            <a:r>
              <a:rPr lang="en-US" sz="1400" dirty="0"/>
              <a:t>: Balanced body position, lock ankle, head steady, follow through in direction of target. Get the ball to the ground as quickly as possible.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2128648"/>
            <a:ext cx="4876798" cy="3654348"/>
          </a:xfrm>
          <a:prstGeom prst="rect">
            <a:avLst/>
          </a:prstGeom>
          <a:ln w="57150">
            <a:solidFill>
              <a:schemeClr val="tx1"/>
            </a:solidFill>
          </a:ln>
        </p:spPr>
      </p:pic>
    </p:spTree>
    <p:extLst>
      <p:ext uri="{BB962C8B-B14F-4D97-AF65-F5344CB8AC3E}">
        <p14:creationId xmlns:p14="http://schemas.microsoft.com/office/powerpoint/2010/main" val="3857542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1 v 1 Receiving Race to Goal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28788" y="1812677"/>
            <a:ext cx="3733800" cy="3970318"/>
          </a:xfrm>
          <a:prstGeom prst="rect">
            <a:avLst/>
          </a:prstGeom>
          <a:noFill/>
        </p:spPr>
        <p:txBody>
          <a:bodyPr wrap="square" rtlCol="0">
            <a:spAutoFit/>
          </a:bodyPr>
          <a:lstStyle/>
          <a:p>
            <a:endParaRPr lang="en-US" sz="1400" dirty="0"/>
          </a:p>
          <a:p>
            <a:r>
              <a:rPr lang="en-US" sz="1400" b="1" dirty="0"/>
              <a:t>Area: </a:t>
            </a:r>
            <a:r>
              <a:rPr lang="en-US" sz="1400" dirty="0"/>
              <a:t>15x15 yard grid + a further 10 yards to goal </a:t>
            </a:r>
          </a:p>
          <a:p>
            <a:endParaRPr lang="en-US" sz="1400" b="1" dirty="0"/>
          </a:p>
          <a:p>
            <a:r>
              <a:rPr lang="en-US" sz="1400" b="1" dirty="0"/>
              <a:t>Description: </a:t>
            </a:r>
            <a:r>
              <a:rPr lang="en-US" sz="1400" dirty="0"/>
              <a:t>Place four players on the corner cones and the remaining players in pairs on the end line. In 2’s, players run diagonally to receive a 1-2 before turning and sprinting back around the blue cone to receive a ball from the corner then finish past the goalkeeper. </a:t>
            </a:r>
          </a:p>
          <a:p>
            <a:endParaRPr lang="en-US" sz="1400" b="1" dirty="0"/>
          </a:p>
          <a:p>
            <a:r>
              <a:rPr lang="en-US" sz="1400" b="1" dirty="0"/>
              <a:t>Progressions: </a:t>
            </a:r>
            <a:r>
              <a:rPr lang="en-US" sz="1400" dirty="0"/>
              <a:t>Use different surfaces to receive the ball. All four blues run at the same time Make it a race </a:t>
            </a:r>
          </a:p>
          <a:p>
            <a:endParaRPr lang="en-US" sz="1400" b="1" dirty="0"/>
          </a:p>
          <a:p>
            <a:r>
              <a:rPr lang="en-US" sz="1400" b="1" dirty="0"/>
              <a:t>Coaching points</a:t>
            </a:r>
            <a:r>
              <a:rPr lang="en-US" sz="1400" dirty="0"/>
              <a:t>: Balanced body position, lock ankle, head steady, follow through in direction of target. Get the ball to the ground as quickly as possible.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2128648"/>
            <a:ext cx="4876798" cy="3654347"/>
          </a:xfrm>
          <a:prstGeom prst="rect">
            <a:avLst/>
          </a:prstGeom>
          <a:ln w="57150">
            <a:solidFill>
              <a:schemeClr val="tx1"/>
            </a:solidFill>
          </a:ln>
        </p:spPr>
      </p:pic>
    </p:spTree>
    <p:extLst>
      <p:ext uri="{BB962C8B-B14F-4D97-AF65-F5344CB8AC3E}">
        <p14:creationId xmlns:p14="http://schemas.microsoft.com/office/powerpoint/2010/main" val="2489519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3 v 3 + Targets</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28788" y="1812677"/>
            <a:ext cx="3733800" cy="2677656"/>
          </a:xfrm>
          <a:prstGeom prst="rect">
            <a:avLst/>
          </a:prstGeom>
          <a:noFill/>
        </p:spPr>
        <p:txBody>
          <a:bodyPr wrap="square" rtlCol="0">
            <a:spAutoFit/>
          </a:bodyPr>
          <a:lstStyle/>
          <a:p>
            <a:endParaRPr lang="en-US" sz="1400" dirty="0"/>
          </a:p>
          <a:p>
            <a:r>
              <a:rPr lang="en-US" sz="1400" b="1" dirty="0"/>
              <a:t>Area: </a:t>
            </a:r>
            <a:r>
              <a:rPr lang="en-US" sz="1400" dirty="0"/>
              <a:t>20x15 yard grid </a:t>
            </a:r>
          </a:p>
          <a:p>
            <a:endParaRPr lang="en-US" sz="1400" b="1" dirty="0"/>
          </a:p>
          <a:p>
            <a:r>
              <a:rPr lang="en-US" sz="1400" b="1" dirty="0"/>
              <a:t>Description: </a:t>
            </a:r>
          </a:p>
          <a:p>
            <a:r>
              <a:rPr lang="en-US" sz="1400" dirty="0"/>
              <a:t>In groups of 8, create 2 teams of 3 and 2 Target players that play for any team in possession of the ball. A goal is scored when a player passes to a target player who is stuck on the end of the field. </a:t>
            </a:r>
          </a:p>
          <a:p>
            <a:endParaRPr lang="en-US" sz="1400" b="1" dirty="0"/>
          </a:p>
          <a:p>
            <a:r>
              <a:rPr lang="en-US" sz="1400" b="1" dirty="0"/>
              <a:t>Coaching points: </a:t>
            </a:r>
            <a:r>
              <a:rPr lang="en-US" sz="1400" dirty="0"/>
              <a:t>Positive touch, movement off the ball,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2128648"/>
            <a:ext cx="4876797" cy="3654347"/>
          </a:xfrm>
          <a:prstGeom prst="rect">
            <a:avLst/>
          </a:prstGeom>
          <a:ln w="57150">
            <a:solidFill>
              <a:schemeClr val="tx1"/>
            </a:solidFill>
          </a:ln>
        </p:spPr>
      </p:pic>
    </p:spTree>
    <p:extLst>
      <p:ext uri="{BB962C8B-B14F-4D97-AF65-F5344CB8AC3E}">
        <p14:creationId xmlns:p14="http://schemas.microsoft.com/office/powerpoint/2010/main" val="3860012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7 v 7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257800" y="1819747"/>
            <a:ext cx="3733800" cy="3108543"/>
          </a:xfrm>
          <a:prstGeom prst="rect">
            <a:avLst/>
          </a:prstGeom>
          <a:noFill/>
        </p:spPr>
        <p:txBody>
          <a:bodyPr wrap="square" rtlCol="0">
            <a:spAutoFit/>
          </a:bodyPr>
          <a:lstStyle/>
          <a:p>
            <a:endParaRPr lang="en-US" sz="1400" dirty="0"/>
          </a:p>
          <a:p>
            <a:r>
              <a:rPr lang="en-US" sz="1400" b="1" dirty="0"/>
              <a:t>Area: </a:t>
            </a:r>
            <a:r>
              <a:rPr lang="en-US" sz="1400" dirty="0"/>
              <a:t>50x30 yard field </a:t>
            </a:r>
          </a:p>
          <a:p>
            <a:endParaRPr lang="en-US" sz="1400" b="1" dirty="0"/>
          </a:p>
          <a:p>
            <a:r>
              <a:rPr lang="en-US" sz="1400" b="1" dirty="0"/>
              <a:t>Description: </a:t>
            </a:r>
            <a:r>
              <a:rPr lang="en-US" sz="1400" dirty="0"/>
              <a:t>Games should be played 7v7, This is a regular soccer game. </a:t>
            </a:r>
          </a:p>
          <a:p>
            <a:endParaRPr lang="en-US" sz="1400" b="1" dirty="0"/>
          </a:p>
          <a:p>
            <a:r>
              <a:rPr lang="en-US" sz="1400" b="1" dirty="0"/>
              <a:t>Progression: </a:t>
            </a:r>
            <a:r>
              <a:rPr lang="en-US" sz="1400" dirty="0"/>
              <a:t>Conditions can be implemented to force skills to be performed. </a:t>
            </a:r>
          </a:p>
          <a:p>
            <a:endParaRPr lang="en-US" sz="1400" b="1" dirty="0"/>
          </a:p>
          <a:p>
            <a:r>
              <a:rPr lang="en-US" sz="1400" b="1" dirty="0"/>
              <a:t>Coaching Points: </a:t>
            </a:r>
            <a:r>
              <a:rPr lang="en-US" sz="1400" dirty="0"/>
              <a:t>Re-enforce Coaching Points from this session and recap from previous sessions, now is the time to demonstrate some game situations but it is very important that you let the game flow.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02" y="2171700"/>
            <a:ext cx="4881139" cy="3657600"/>
          </a:xfrm>
          <a:prstGeom prst="rect">
            <a:avLst/>
          </a:prstGeom>
          <a:ln w="57150">
            <a:solidFill>
              <a:schemeClr val="tx1"/>
            </a:solidFill>
          </a:ln>
        </p:spPr>
      </p:pic>
    </p:spTree>
    <p:extLst>
      <p:ext uri="{BB962C8B-B14F-4D97-AF65-F5344CB8AC3E}">
        <p14:creationId xmlns:p14="http://schemas.microsoft.com/office/powerpoint/2010/main" val="4094811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89898" y="4891889"/>
            <a:ext cx="4991902" cy="1354217"/>
          </a:xfrm>
          <a:prstGeom prst="rect">
            <a:avLst/>
          </a:prstGeom>
        </p:spPr>
        <p:txBody>
          <a:bodyPr wrap="square">
            <a:spAutoFit/>
          </a:bodyPr>
          <a:lstStyle/>
          <a:p>
            <a:endParaRPr lang="en-US" dirty="0"/>
          </a:p>
          <a:p>
            <a:pPr algn="ctr"/>
            <a:r>
              <a:rPr lang="en-US" sz="3200" dirty="0"/>
              <a:t>Session Four: Finishing, Placement or Power</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878" y="1764125"/>
            <a:ext cx="3042361" cy="3254278"/>
          </a:xfrm>
          <a:prstGeom prst="rect">
            <a:avLst/>
          </a:prstGeom>
        </p:spPr>
      </p:pic>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Educate – Connect - Inspire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Tree>
    <p:extLst>
      <p:ext uri="{BB962C8B-B14F-4D97-AF65-F5344CB8AC3E}">
        <p14:creationId xmlns:p14="http://schemas.microsoft.com/office/powerpoint/2010/main" val="2393085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Combination Number Shot</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28788" y="1524000"/>
            <a:ext cx="3733800" cy="4616648"/>
          </a:xfrm>
          <a:prstGeom prst="rect">
            <a:avLst/>
          </a:prstGeom>
          <a:noFill/>
        </p:spPr>
        <p:txBody>
          <a:bodyPr wrap="square" rtlCol="0">
            <a:spAutoFit/>
          </a:bodyPr>
          <a:lstStyle/>
          <a:p>
            <a:endParaRPr lang="en-US" sz="1400" dirty="0"/>
          </a:p>
          <a:p>
            <a:r>
              <a:rPr lang="en-US" sz="1400" b="1" dirty="0"/>
              <a:t>Area: </a:t>
            </a:r>
            <a:r>
              <a:rPr lang="en-US" sz="1400" dirty="0"/>
              <a:t>20x20 yard grid </a:t>
            </a:r>
          </a:p>
          <a:p>
            <a:endParaRPr lang="en-US" sz="1400" b="1" dirty="0"/>
          </a:p>
          <a:p>
            <a:r>
              <a:rPr lang="en-US" sz="1400" b="1" dirty="0"/>
              <a:t>Description: </a:t>
            </a:r>
            <a:r>
              <a:rPr lang="en-US" sz="1400" dirty="0"/>
              <a:t>Separate group into two teams. Place each team in one half of the grid, number each player and give them each a ball. Take one player from each team to move in the opponents side of the grid with no number or ball “Playmaker”. On the command of their number, the player should complete a 1-2 combination with their playmaker before finishing in the opponents goal. (Groups alternate Ball work/Dynamic/Ball work/Dynamic/Ball Work /Dynamic ) Check movement sheet for dynamics. </a:t>
            </a:r>
          </a:p>
          <a:p>
            <a:endParaRPr lang="en-US" sz="1400" b="1" dirty="0"/>
          </a:p>
          <a:p>
            <a:r>
              <a:rPr lang="en-US" sz="1400" b="1" dirty="0"/>
              <a:t>Progressions: </a:t>
            </a:r>
            <a:r>
              <a:rPr lang="en-US" sz="1400" dirty="0"/>
              <a:t>Make it a race between teams Play the ball in the air to volley into the goal </a:t>
            </a:r>
          </a:p>
          <a:p>
            <a:endParaRPr lang="en-US" sz="1400" b="1" dirty="0"/>
          </a:p>
          <a:p>
            <a:r>
              <a:rPr lang="en-US" sz="1400" b="1" dirty="0"/>
              <a:t>Coaching points</a:t>
            </a:r>
            <a:r>
              <a:rPr lang="en-US" sz="1400" dirty="0"/>
              <a:t>: Balanced body position, lock ankle, head steady, follow through in direction of target.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2128648"/>
            <a:ext cx="4876797" cy="3654346"/>
          </a:xfrm>
          <a:prstGeom prst="rect">
            <a:avLst/>
          </a:prstGeom>
          <a:ln w="57150">
            <a:solidFill>
              <a:schemeClr val="tx1"/>
            </a:solidFill>
          </a:ln>
        </p:spPr>
      </p:pic>
    </p:spTree>
    <p:extLst>
      <p:ext uri="{BB962C8B-B14F-4D97-AF65-F5344CB8AC3E}">
        <p14:creationId xmlns:p14="http://schemas.microsoft.com/office/powerpoint/2010/main" val="1031683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3 v 1 to Combination Shot</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28788" y="1524000"/>
            <a:ext cx="3733800" cy="4616648"/>
          </a:xfrm>
          <a:prstGeom prst="rect">
            <a:avLst/>
          </a:prstGeom>
          <a:noFill/>
        </p:spPr>
        <p:txBody>
          <a:bodyPr wrap="square" rtlCol="0">
            <a:spAutoFit/>
          </a:bodyPr>
          <a:lstStyle/>
          <a:p>
            <a:endParaRPr lang="en-US" sz="1400" dirty="0"/>
          </a:p>
          <a:p>
            <a:r>
              <a:rPr lang="en-US" sz="1400" b="1" dirty="0"/>
              <a:t>Area: </a:t>
            </a:r>
            <a:r>
              <a:rPr lang="en-US" sz="1400" dirty="0"/>
              <a:t>20x20 yard grid + a further 10 yards to goal </a:t>
            </a:r>
          </a:p>
          <a:p>
            <a:endParaRPr lang="en-US" sz="1400" b="1" dirty="0"/>
          </a:p>
          <a:p>
            <a:r>
              <a:rPr lang="en-US" sz="1400" b="1" dirty="0"/>
              <a:t>Description: </a:t>
            </a:r>
            <a:r>
              <a:rPr lang="en-US" sz="1400" dirty="0"/>
              <a:t>Separate group into two teams. Place each team in one half of the grid. Take one player from each team to move in the opponents side of the grid “Playmaker”. Players must keep possession of the ball until they can pass to their playmaker and complete a 1-2 combination before finishing in the opponents goal. The defenders in their grid are passive and can’t defend the playmaker or the oncoming attacker. </a:t>
            </a:r>
          </a:p>
          <a:p>
            <a:br>
              <a:rPr lang="en-US" sz="1400" b="1" dirty="0"/>
            </a:br>
            <a:r>
              <a:rPr lang="en-US" sz="1400" b="1" dirty="0"/>
              <a:t>Progressions: </a:t>
            </a:r>
            <a:endParaRPr lang="en-US" sz="1400" dirty="0"/>
          </a:p>
          <a:p>
            <a:r>
              <a:rPr lang="en-US" sz="1400" dirty="0"/>
              <a:t>Active defenders (can defend playmaker) Send an extra defender to win the ball in the attackers half </a:t>
            </a:r>
          </a:p>
          <a:p>
            <a:endParaRPr lang="en-US" sz="1400" b="1" dirty="0"/>
          </a:p>
          <a:p>
            <a:r>
              <a:rPr lang="en-US" sz="1400" b="1" dirty="0"/>
              <a:t>Coaching points</a:t>
            </a:r>
            <a:r>
              <a:rPr lang="en-US" sz="1400" dirty="0"/>
              <a:t>: Balanced body position, lock ankle, head steady, follow through in direction of target. Keep the ball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2128648"/>
            <a:ext cx="4876796" cy="3654346"/>
          </a:xfrm>
          <a:prstGeom prst="rect">
            <a:avLst/>
          </a:prstGeom>
          <a:ln w="57150">
            <a:solidFill>
              <a:schemeClr val="tx1"/>
            </a:solidFill>
          </a:ln>
        </p:spPr>
      </p:pic>
    </p:spTree>
    <p:extLst>
      <p:ext uri="{BB962C8B-B14F-4D97-AF65-F5344CB8AC3E}">
        <p14:creationId xmlns:p14="http://schemas.microsoft.com/office/powerpoint/2010/main" val="12947666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3 v 3 + 2 With Zone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28788" y="2028119"/>
            <a:ext cx="3733800" cy="3754874"/>
          </a:xfrm>
          <a:prstGeom prst="rect">
            <a:avLst/>
          </a:prstGeom>
          <a:noFill/>
        </p:spPr>
        <p:txBody>
          <a:bodyPr wrap="square" rtlCol="0">
            <a:spAutoFit/>
          </a:bodyPr>
          <a:lstStyle/>
          <a:p>
            <a:endParaRPr lang="en-US" sz="1400" dirty="0"/>
          </a:p>
          <a:p>
            <a:r>
              <a:rPr lang="en-US" sz="1400" b="1" dirty="0"/>
              <a:t>Area: </a:t>
            </a:r>
            <a:r>
              <a:rPr lang="en-US" sz="1400" dirty="0"/>
              <a:t>30x20 yard field, 8 yard grid in the center of field.</a:t>
            </a:r>
          </a:p>
          <a:p>
            <a:endParaRPr lang="en-US" sz="1400" dirty="0"/>
          </a:p>
          <a:p>
            <a:r>
              <a:rPr lang="en-US" sz="1400" dirty="0"/>
              <a:t> </a:t>
            </a:r>
            <a:r>
              <a:rPr lang="en-US" sz="1400" b="1" dirty="0"/>
              <a:t>Description: </a:t>
            </a:r>
            <a:r>
              <a:rPr lang="en-US" sz="1400" dirty="0"/>
              <a:t>Players play 3v3 +2, This is a regular game of soccer however play must go through the 2 playmakers before scoring, teams score 1 point for each goal scored. </a:t>
            </a:r>
          </a:p>
          <a:p>
            <a:endParaRPr lang="en-US" sz="1400" b="1" dirty="0"/>
          </a:p>
          <a:p>
            <a:r>
              <a:rPr lang="en-US" sz="1400" b="1" dirty="0"/>
              <a:t>Progressions: </a:t>
            </a:r>
            <a:r>
              <a:rPr lang="en-US" sz="1400" dirty="0"/>
              <a:t>Finish off a first time shot Double points if you score from you own half</a:t>
            </a:r>
          </a:p>
          <a:p>
            <a:endParaRPr lang="en-US" sz="1400" dirty="0"/>
          </a:p>
          <a:p>
            <a:r>
              <a:rPr lang="en-US" sz="1400" dirty="0"/>
              <a:t> </a:t>
            </a:r>
            <a:r>
              <a:rPr lang="en-US" sz="1400" b="1" dirty="0"/>
              <a:t>Coaching points: </a:t>
            </a:r>
            <a:r>
              <a:rPr lang="en-US" sz="1400" dirty="0"/>
              <a:t>Balance body before striking, bend knee over the ball, body weight moving forward, strike through the center of the ball, inside of foot for placement, laces for power. Aim for corners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2128648"/>
            <a:ext cx="4876796" cy="3654345"/>
          </a:xfrm>
          <a:prstGeom prst="rect">
            <a:avLst/>
          </a:prstGeom>
          <a:ln w="57150">
            <a:solidFill>
              <a:schemeClr val="tx1"/>
            </a:solidFill>
          </a:ln>
        </p:spPr>
      </p:pic>
    </p:spTree>
    <p:extLst>
      <p:ext uri="{BB962C8B-B14F-4D97-AF65-F5344CB8AC3E}">
        <p14:creationId xmlns:p14="http://schemas.microsoft.com/office/powerpoint/2010/main" val="3332929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7 v 7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257800" y="1819747"/>
            <a:ext cx="3733800" cy="3108543"/>
          </a:xfrm>
          <a:prstGeom prst="rect">
            <a:avLst/>
          </a:prstGeom>
          <a:noFill/>
        </p:spPr>
        <p:txBody>
          <a:bodyPr wrap="square" rtlCol="0">
            <a:spAutoFit/>
          </a:bodyPr>
          <a:lstStyle/>
          <a:p>
            <a:endParaRPr lang="en-US" sz="1400" dirty="0"/>
          </a:p>
          <a:p>
            <a:r>
              <a:rPr lang="en-US" sz="1400" b="1" dirty="0"/>
              <a:t>Area: </a:t>
            </a:r>
            <a:r>
              <a:rPr lang="en-US" sz="1400" dirty="0"/>
              <a:t>50x30 yard field </a:t>
            </a:r>
          </a:p>
          <a:p>
            <a:endParaRPr lang="en-US" sz="1400" b="1" dirty="0"/>
          </a:p>
          <a:p>
            <a:r>
              <a:rPr lang="en-US" sz="1400" b="1" dirty="0"/>
              <a:t>Description: </a:t>
            </a:r>
            <a:r>
              <a:rPr lang="en-US" sz="1400" dirty="0"/>
              <a:t>Games should be played 7v7, This is a regular soccer game. </a:t>
            </a:r>
          </a:p>
          <a:p>
            <a:endParaRPr lang="en-US" sz="1400" b="1" dirty="0"/>
          </a:p>
          <a:p>
            <a:r>
              <a:rPr lang="en-US" sz="1400" b="1" dirty="0"/>
              <a:t>Progression: </a:t>
            </a:r>
            <a:r>
              <a:rPr lang="en-US" sz="1400" dirty="0"/>
              <a:t>Conditions can be implemented to force skills to be performed. </a:t>
            </a:r>
          </a:p>
          <a:p>
            <a:endParaRPr lang="en-US" sz="1400" b="1" dirty="0"/>
          </a:p>
          <a:p>
            <a:r>
              <a:rPr lang="en-US" sz="1400" b="1" dirty="0"/>
              <a:t>Coaching Points: </a:t>
            </a:r>
            <a:r>
              <a:rPr lang="en-US" sz="1400" dirty="0"/>
              <a:t>Re-enforce Coaching Points from this session and recap from previous sessions, now is the time to demonstrate some game situations but it is very important that you let the game flow.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02" y="2171700"/>
            <a:ext cx="4881139" cy="3657600"/>
          </a:xfrm>
          <a:prstGeom prst="rect">
            <a:avLst/>
          </a:prstGeom>
          <a:ln w="57150">
            <a:solidFill>
              <a:schemeClr val="tx1"/>
            </a:solidFill>
          </a:ln>
        </p:spPr>
      </p:pic>
    </p:spTree>
    <p:extLst>
      <p:ext uri="{BB962C8B-B14F-4D97-AF65-F5344CB8AC3E}">
        <p14:creationId xmlns:p14="http://schemas.microsoft.com/office/powerpoint/2010/main" val="3597930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shadeToTitle="1">
        <a:gradFill>
          <a:gsLst>
            <a:gs pos="0">
              <a:srgbClr val="000000"/>
            </a:gs>
            <a:gs pos="39999">
              <a:srgbClr val="002060"/>
            </a:gs>
            <a:gs pos="68000">
              <a:srgbClr val="181CC7"/>
            </a:gs>
            <a:gs pos="68000">
              <a:srgbClr val="002060"/>
            </a:gs>
            <a:gs pos="100000">
              <a:srgbClr val="002060"/>
            </a:gs>
          </a:gsLst>
          <a:path path="shape">
            <a:fillToRect l="50000" t="50000" r="50000" b="50000"/>
          </a:path>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8" y="0"/>
            <a:ext cx="9174178" cy="1196444"/>
          </a:xfrm>
          <a:prstGeom prst="rect">
            <a:avLst/>
          </a:prstGeom>
        </p:spPr>
      </p:pic>
      <p:sp>
        <p:nvSpPr>
          <p:cNvPr id="5" name="Rectangle 4"/>
          <p:cNvSpPr/>
          <p:nvPr/>
        </p:nvSpPr>
        <p:spPr>
          <a:xfrm>
            <a:off x="848008" y="1447800"/>
            <a:ext cx="7620000" cy="5324535"/>
          </a:xfrm>
          <a:prstGeom prst="rect">
            <a:avLst/>
          </a:prstGeom>
        </p:spPr>
        <p:txBody>
          <a:bodyPr wrap="square">
            <a:spAutoFit/>
          </a:bodyPr>
          <a:lstStyle/>
          <a:p>
            <a:r>
              <a:rPr lang="en-US" sz="2000" dirty="0">
                <a:solidFill>
                  <a:schemeClr val="bg1"/>
                </a:solidFill>
              </a:rPr>
              <a:t>It is important to note what we are trying to achieve within a season so we can re-evaluate at the end to see if we have accomplished our goals. The pathway to success depends on how well we execute the follow philosophy in every session we take:</a:t>
            </a:r>
          </a:p>
          <a:p>
            <a:endParaRPr lang="en-US" sz="2000" dirty="0">
              <a:solidFill>
                <a:schemeClr val="bg1"/>
              </a:solidFill>
            </a:endParaRPr>
          </a:p>
          <a:p>
            <a:r>
              <a:rPr lang="en-US" sz="2000" dirty="0">
                <a:solidFill>
                  <a:schemeClr val="bg1"/>
                </a:solidFill>
              </a:rPr>
              <a:t>• To help each 2nd grade player to reach their full potential in the sport of soccer. </a:t>
            </a:r>
          </a:p>
          <a:p>
            <a:endParaRPr lang="en-US" sz="2000" dirty="0">
              <a:solidFill>
                <a:schemeClr val="bg1"/>
              </a:solidFill>
            </a:endParaRPr>
          </a:p>
          <a:p>
            <a:r>
              <a:rPr lang="en-US" sz="2000" dirty="0">
                <a:solidFill>
                  <a:schemeClr val="bg1"/>
                </a:solidFill>
              </a:rPr>
              <a:t>• To develop players that are comfortable with the ball at their feet </a:t>
            </a:r>
          </a:p>
          <a:p>
            <a:endParaRPr lang="en-US" sz="2000" dirty="0">
              <a:solidFill>
                <a:schemeClr val="bg1"/>
              </a:solidFill>
            </a:endParaRPr>
          </a:p>
          <a:p>
            <a:r>
              <a:rPr lang="en-US" sz="2000" dirty="0">
                <a:solidFill>
                  <a:schemeClr val="bg1"/>
                </a:solidFill>
              </a:rPr>
              <a:t>• To Improve each players knowledge and understanding of the game. </a:t>
            </a:r>
          </a:p>
          <a:p>
            <a:endParaRPr lang="en-US" sz="2000" dirty="0">
              <a:solidFill>
                <a:schemeClr val="bg1"/>
              </a:solidFill>
            </a:endParaRPr>
          </a:p>
          <a:p>
            <a:r>
              <a:rPr lang="en-US" sz="2000" dirty="0">
                <a:solidFill>
                  <a:schemeClr val="bg1"/>
                </a:solidFill>
              </a:rPr>
              <a:t>• To create a positive and fun atmosphere where players can learn and develop at their own pace. </a:t>
            </a: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20681672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89898" y="4891889"/>
            <a:ext cx="4991902" cy="861774"/>
          </a:xfrm>
          <a:prstGeom prst="rect">
            <a:avLst/>
          </a:prstGeom>
        </p:spPr>
        <p:txBody>
          <a:bodyPr wrap="square">
            <a:spAutoFit/>
          </a:bodyPr>
          <a:lstStyle/>
          <a:p>
            <a:endParaRPr lang="en-US" dirty="0"/>
          </a:p>
          <a:p>
            <a:pPr algn="ctr"/>
            <a:r>
              <a:rPr lang="en-US" sz="3200" dirty="0"/>
              <a:t>Session Five: Defending</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878" y="1764125"/>
            <a:ext cx="3042361" cy="3254278"/>
          </a:xfrm>
          <a:prstGeom prst="rect">
            <a:avLst/>
          </a:prstGeom>
        </p:spPr>
      </p:pic>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Educate – Connect - Inspire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Tree>
    <p:extLst>
      <p:ext uri="{BB962C8B-B14F-4D97-AF65-F5344CB8AC3E}">
        <p14:creationId xmlns:p14="http://schemas.microsoft.com/office/powerpoint/2010/main" val="55132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2 v 2 Defending</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28788" y="1524000"/>
            <a:ext cx="3733800" cy="4185761"/>
          </a:xfrm>
          <a:prstGeom prst="rect">
            <a:avLst/>
          </a:prstGeom>
          <a:noFill/>
        </p:spPr>
        <p:txBody>
          <a:bodyPr wrap="square" rtlCol="0">
            <a:spAutoFit/>
          </a:bodyPr>
          <a:lstStyle/>
          <a:p>
            <a:endParaRPr lang="en-US" sz="1400" dirty="0"/>
          </a:p>
          <a:p>
            <a:r>
              <a:rPr lang="en-US" sz="1400" b="1" dirty="0"/>
              <a:t>Area: </a:t>
            </a:r>
            <a:r>
              <a:rPr lang="en-US" sz="1400" dirty="0"/>
              <a:t>16x16 yard grid</a:t>
            </a:r>
          </a:p>
          <a:p>
            <a:endParaRPr lang="en-US" sz="1400" dirty="0"/>
          </a:p>
          <a:p>
            <a:r>
              <a:rPr lang="en-US" sz="1400" dirty="0"/>
              <a:t> </a:t>
            </a:r>
            <a:r>
              <a:rPr lang="en-US" sz="1400" b="1" dirty="0"/>
              <a:t>Description: </a:t>
            </a:r>
            <a:r>
              <a:rPr lang="en-US" sz="1400" dirty="0"/>
              <a:t>Separate group into two teams. Place each team on either end line. The attackers inter-pass 3 times before advancing. They begin passive (don’t attack at full speed). The defenders must prevent the attackers from dribbling over their line. (Groups alternate Ball work/Dynamic/Ball work/Dynamic/Ball Work /Dynamic ) Check movement sheet for dynamics. </a:t>
            </a:r>
          </a:p>
          <a:p>
            <a:endParaRPr lang="en-US" sz="1400" b="1" dirty="0"/>
          </a:p>
          <a:p>
            <a:r>
              <a:rPr lang="en-US" sz="1400" b="1" dirty="0"/>
              <a:t>Progressions: </a:t>
            </a:r>
            <a:r>
              <a:rPr lang="en-US" sz="1400" dirty="0"/>
              <a:t>Attackers play at game speed Defenders can counter and dribble over attackers line for a point </a:t>
            </a:r>
          </a:p>
          <a:p>
            <a:endParaRPr lang="en-US" sz="1400" b="1" dirty="0"/>
          </a:p>
          <a:p>
            <a:r>
              <a:rPr lang="en-US" sz="1400" b="1" dirty="0"/>
              <a:t>Coaching points</a:t>
            </a:r>
            <a:r>
              <a:rPr lang="en-US" sz="1400" dirty="0"/>
              <a:t>: 4 P’s of defending: Pressure, Position, Patience, Pivot. 3 moments to stop an attack: Incept, Spoil, Deny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2128648"/>
            <a:ext cx="4876796" cy="3654345"/>
          </a:xfrm>
          <a:prstGeom prst="rect">
            <a:avLst/>
          </a:prstGeom>
          <a:ln w="57150">
            <a:solidFill>
              <a:schemeClr val="tx1"/>
            </a:solidFill>
          </a:ln>
        </p:spPr>
      </p:pic>
    </p:spTree>
    <p:extLst>
      <p:ext uri="{BB962C8B-B14F-4D97-AF65-F5344CB8AC3E}">
        <p14:creationId xmlns:p14="http://schemas.microsoft.com/office/powerpoint/2010/main" val="20364016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2 v 2 Defending Goals</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1828800"/>
            <a:ext cx="3733800" cy="3539430"/>
          </a:xfrm>
          <a:prstGeom prst="rect">
            <a:avLst/>
          </a:prstGeom>
          <a:noFill/>
        </p:spPr>
        <p:txBody>
          <a:bodyPr wrap="square" rtlCol="0">
            <a:spAutoFit/>
          </a:bodyPr>
          <a:lstStyle/>
          <a:p>
            <a:endParaRPr lang="en-US" sz="1400" dirty="0"/>
          </a:p>
          <a:p>
            <a:r>
              <a:rPr lang="en-US" sz="1400" b="1" dirty="0"/>
              <a:t>Area: </a:t>
            </a:r>
            <a:r>
              <a:rPr lang="en-US" sz="1400" dirty="0"/>
              <a:t>16x16 yard grid + 5 yards to goals </a:t>
            </a:r>
          </a:p>
          <a:p>
            <a:endParaRPr lang="en-US" sz="1400" b="1" dirty="0"/>
          </a:p>
          <a:p>
            <a:r>
              <a:rPr lang="en-US" sz="1400" b="1" dirty="0"/>
              <a:t>Description: </a:t>
            </a:r>
            <a:r>
              <a:rPr lang="en-US" sz="1400" dirty="0"/>
              <a:t>Separate group into two teams. Place each team on either end line. The attackers inter-pass 3 times before advancing. The defenders must prevent the attackers from dribbling over their line. Attackers cannot score in the goals until they pass the end line </a:t>
            </a:r>
          </a:p>
          <a:p>
            <a:endParaRPr lang="en-US" sz="1400" b="1" dirty="0"/>
          </a:p>
          <a:p>
            <a:r>
              <a:rPr lang="en-US" sz="1400" b="1" dirty="0"/>
              <a:t>Progressions: </a:t>
            </a:r>
            <a:r>
              <a:rPr lang="en-US" sz="1400" dirty="0"/>
              <a:t>Defenders can counter Add a third attacker Players can shoot from further out </a:t>
            </a:r>
          </a:p>
          <a:p>
            <a:endParaRPr lang="en-US" sz="1400" b="1" dirty="0"/>
          </a:p>
          <a:p>
            <a:r>
              <a:rPr lang="en-US" sz="1400" b="1" dirty="0"/>
              <a:t>Coaching points</a:t>
            </a:r>
            <a:r>
              <a:rPr lang="en-US" sz="1400" dirty="0"/>
              <a:t>: 4 P’s of defending: Pressure, Position, Patience, Pivot. 3 moments to stop an attack: Incept, Spoil, Deny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2" y="2128648"/>
            <a:ext cx="4876794" cy="3654345"/>
          </a:xfrm>
          <a:prstGeom prst="rect">
            <a:avLst/>
          </a:prstGeom>
          <a:ln w="57150">
            <a:solidFill>
              <a:schemeClr val="tx1"/>
            </a:solidFill>
          </a:ln>
        </p:spPr>
      </p:pic>
    </p:spTree>
    <p:extLst>
      <p:ext uri="{BB962C8B-B14F-4D97-AF65-F5344CB8AC3E}">
        <p14:creationId xmlns:p14="http://schemas.microsoft.com/office/powerpoint/2010/main" val="2400402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3 v 3 Six Goal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67265" y="2119595"/>
            <a:ext cx="3733800" cy="2677656"/>
          </a:xfrm>
          <a:prstGeom prst="rect">
            <a:avLst/>
          </a:prstGeom>
          <a:noFill/>
        </p:spPr>
        <p:txBody>
          <a:bodyPr wrap="square" rtlCol="0">
            <a:spAutoFit/>
          </a:bodyPr>
          <a:lstStyle/>
          <a:p>
            <a:endParaRPr lang="en-US" sz="1400" dirty="0"/>
          </a:p>
          <a:p>
            <a:r>
              <a:rPr lang="en-US" sz="1400" b="1" dirty="0"/>
              <a:t>Area: </a:t>
            </a:r>
            <a:r>
              <a:rPr lang="en-US" sz="1400" dirty="0"/>
              <a:t>20 x 30 yard field, 3 goals at either end of the field. </a:t>
            </a:r>
          </a:p>
          <a:p>
            <a:endParaRPr lang="en-US" sz="1400" b="1" dirty="0"/>
          </a:p>
          <a:p>
            <a:r>
              <a:rPr lang="en-US" sz="1400" b="1" dirty="0"/>
              <a:t>Description: </a:t>
            </a:r>
            <a:r>
              <a:rPr lang="en-US" sz="1400" dirty="0"/>
              <a:t>Playing 3v3/4v4, players must try to score in their opponents 3 goals for a point. </a:t>
            </a:r>
          </a:p>
          <a:p>
            <a:endParaRPr lang="en-US" sz="1400" b="1" dirty="0"/>
          </a:p>
          <a:p>
            <a:r>
              <a:rPr lang="en-US" sz="1400" b="1" dirty="0"/>
              <a:t>Coaching points: </a:t>
            </a:r>
            <a:r>
              <a:rPr lang="en-US" sz="1400" dirty="0"/>
              <a:t>This is a defending exercise and all points should be made to the defenders. Re-enforce defending as an individual as well as part of a team. Players must constantly look to deny the space and try not to be split.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2" y="2128648"/>
            <a:ext cx="4876794" cy="3654344"/>
          </a:xfrm>
          <a:prstGeom prst="rect">
            <a:avLst/>
          </a:prstGeom>
          <a:ln w="57150">
            <a:solidFill>
              <a:schemeClr val="tx1"/>
            </a:solidFill>
          </a:ln>
        </p:spPr>
      </p:pic>
    </p:spTree>
    <p:extLst>
      <p:ext uri="{BB962C8B-B14F-4D97-AF65-F5344CB8AC3E}">
        <p14:creationId xmlns:p14="http://schemas.microsoft.com/office/powerpoint/2010/main" val="7285808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7 v 7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257800" y="1819747"/>
            <a:ext cx="3733800" cy="3108543"/>
          </a:xfrm>
          <a:prstGeom prst="rect">
            <a:avLst/>
          </a:prstGeom>
          <a:noFill/>
        </p:spPr>
        <p:txBody>
          <a:bodyPr wrap="square" rtlCol="0">
            <a:spAutoFit/>
          </a:bodyPr>
          <a:lstStyle/>
          <a:p>
            <a:endParaRPr lang="en-US" sz="1400" dirty="0"/>
          </a:p>
          <a:p>
            <a:r>
              <a:rPr lang="en-US" sz="1400" b="1" dirty="0"/>
              <a:t>Area: </a:t>
            </a:r>
            <a:r>
              <a:rPr lang="en-US" sz="1400" dirty="0"/>
              <a:t>50x30 yard field </a:t>
            </a:r>
          </a:p>
          <a:p>
            <a:endParaRPr lang="en-US" sz="1400" b="1" dirty="0"/>
          </a:p>
          <a:p>
            <a:r>
              <a:rPr lang="en-US" sz="1400" b="1" dirty="0"/>
              <a:t>Description: </a:t>
            </a:r>
            <a:r>
              <a:rPr lang="en-US" sz="1400" dirty="0"/>
              <a:t>Games should be played 7v7, This is a regular soccer game. </a:t>
            </a:r>
          </a:p>
          <a:p>
            <a:endParaRPr lang="en-US" sz="1400" b="1" dirty="0"/>
          </a:p>
          <a:p>
            <a:r>
              <a:rPr lang="en-US" sz="1400" b="1" dirty="0"/>
              <a:t>Progression: </a:t>
            </a:r>
            <a:r>
              <a:rPr lang="en-US" sz="1400" dirty="0"/>
              <a:t>Conditions can be implemented to force skills to be performed. </a:t>
            </a:r>
          </a:p>
          <a:p>
            <a:endParaRPr lang="en-US" sz="1400" b="1" dirty="0"/>
          </a:p>
          <a:p>
            <a:r>
              <a:rPr lang="en-US" sz="1400" b="1" dirty="0"/>
              <a:t>Coaching Points: </a:t>
            </a:r>
            <a:r>
              <a:rPr lang="en-US" sz="1400" dirty="0"/>
              <a:t>Re-enforce Coaching Points from this session and recap from previous sessions, now is the time to demonstrate some game situations but it is very important that you let the game flow.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02" y="2171700"/>
            <a:ext cx="4881139" cy="3657600"/>
          </a:xfrm>
          <a:prstGeom prst="rect">
            <a:avLst/>
          </a:prstGeom>
          <a:ln w="57150">
            <a:solidFill>
              <a:schemeClr val="tx1"/>
            </a:solidFill>
          </a:ln>
        </p:spPr>
      </p:pic>
    </p:spTree>
    <p:extLst>
      <p:ext uri="{BB962C8B-B14F-4D97-AF65-F5344CB8AC3E}">
        <p14:creationId xmlns:p14="http://schemas.microsoft.com/office/powerpoint/2010/main" val="1672975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89898" y="4891889"/>
            <a:ext cx="4991902" cy="1354217"/>
          </a:xfrm>
          <a:prstGeom prst="rect">
            <a:avLst/>
          </a:prstGeom>
        </p:spPr>
        <p:txBody>
          <a:bodyPr wrap="square">
            <a:spAutoFit/>
          </a:bodyPr>
          <a:lstStyle/>
          <a:p>
            <a:endParaRPr lang="en-US" dirty="0"/>
          </a:p>
          <a:p>
            <a:pPr algn="ctr"/>
            <a:r>
              <a:rPr lang="en-US" sz="3200" dirty="0"/>
              <a:t>Session Six: Change of Direction Moves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878" y="1764125"/>
            <a:ext cx="3042361" cy="3254278"/>
          </a:xfrm>
          <a:prstGeom prst="rect">
            <a:avLst/>
          </a:prstGeom>
        </p:spPr>
      </p:pic>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Educate – Connect - Inspire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Tree>
    <p:extLst>
      <p:ext uri="{BB962C8B-B14F-4D97-AF65-F5344CB8AC3E}">
        <p14:creationId xmlns:p14="http://schemas.microsoft.com/office/powerpoint/2010/main" val="4946927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err="1">
                <a:solidFill>
                  <a:schemeClr val="bg1"/>
                </a:solidFill>
              </a:rPr>
              <a:t>Scalesy</a:t>
            </a:r>
            <a:endParaRPr lang="en-US" sz="3200" dirty="0">
              <a:solidFill>
                <a:schemeClr val="bg1"/>
              </a:solidFill>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1676400"/>
            <a:ext cx="3733800" cy="5047536"/>
          </a:xfrm>
          <a:prstGeom prst="rect">
            <a:avLst/>
          </a:prstGeom>
          <a:noFill/>
        </p:spPr>
        <p:txBody>
          <a:bodyPr wrap="square" rtlCol="0">
            <a:spAutoFit/>
          </a:bodyPr>
          <a:lstStyle/>
          <a:p>
            <a:endParaRPr lang="en-US" sz="1400" dirty="0"/>
          </a:p>
          <a:p>
            <a:r>
              <a:rPr lang="en-US" sz="1400" b="1" dirty="0"/>
              <a:t>Area: 20x20 </a:t>
            </a:r>
          </a:p>
          <a:p>
            <a:endParaRPr lang="en-US" sz="1400" b="1" dirty="0"/>
          </a:p>
          <a:p>
            <a:r>
              <a:rPr lang="en-US" sz="1400" b="1" dirty="0"/>
              <a:t>Description: </a:t>
            </a:r>
            <a:r>
              <a:rPr lang="en-US" sz="1400" dirty="0"/>
              <a:t>3 – 5 players per line, multiple groups set up. First player in front of each line perform ball mastery toward center cone with ball placed on top. Player then does a change of direction move prior to reaching the center ball. After COD move, passes to next person in line, and follows their pass. </a:t>
            </a:r>
          </a:p>
          <a:p>
            <a:endParaRPr lang="en-US" sz="1400" b="1" dirty="0"/>
          </a:p>
          <a:p>
            <a:r>
              <a:rPr lang="en-US" sz="1400" b="1" dirty="0"/>
              <a:t>Coaching Points: </a:t>
            </a:r>
          </a:p>
          <a:p>
            <a:r>
              <a:rPr lang="en-US" sz="1400" b="1" dirty="0"/>
              <a:t>Ball Mastery: </a:t>
            </a:r>
            <a:r>
              <a:rPr lang="en-US" sz="1400" dirty="0"/>
              <a:t>Keep touches close to body, knee over the ball (don’t reach for ball). Ball must zig /zag side to side. Every step should be a touch, how many touches can you get before you reach the center cone. </a:t>
            </a:r>
          </a:p>
          <a:p>
            <a:endParaRPr lang="en-US" sz="1400" b="1" dirty="0"/>
          </a:p>
          <a:p>
            <a:r>
              <a:rPr lang="en-US" sz="1400" b="1" dirty="0"/>
              <a:t>Change of Direction Moves: </a:t>
            </a:r>
            <a:r>
              <a:rPr lang="en-US" sz="1400" dirty="0"/>
              <a:t>Sharp COD move, move ball 12 o’clock to 6 o’clock. Get ball out of feet in order to make a quick pass after turn. Scan over shoulder before COD. Accelerate after COD.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2" y="2128648"/>
            <a:ext cx="4876794" cy="3654344"/>
          </a:xfrm>
          <a:prstGeom prst="rect">
            <a:avLst/>
          </a:prstGeom>
          <a:ln w="57150">
            <a:solidFill>
              <a:schemeClr val="tx1"/>
            </a:solidFill>
          </a:ln>
        </p:spPr>
      </p:pic>
    </p:spTree>
    <p:extLst>
      <p:ext uri="{BB962C8B-B14F-4D97-AF65-F5344CB8AC3E}">
        <p14:creationId xmlns:p14="http://schemas.microsoft.com/office/powerpoint/2010/main" val="41758195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Revs Relay</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1229762"/>
            <a:ext cx="3733800" cy="5109091"/>
          </a:xfrm>
          <a:prstGeom prst="rect">
            <a:avLst/>
          </a:prstGeom>
          <a:noFill/>
        </p:spPr>
        <p:txBody>
          <a:bodyPr wrap="square" rtlCol="0">
            <a:spAutoFit/>
          </a:bodyPr>
          <a:lstStyle/>
          <a:p>
            <a:endParaRPr lang="en-US" sz="1400" dirty="0"/>
          </a:p>
          <a:p>
            <a:r>
              <a:rPr lang="en-US" sz="1200" b="1" dirty="0"/>
              <a:t>Area: 15 X 20 </a:t>
            </a:r>
            <a:endParaRPr lang="en-US" sz="1200" dirty="0"/>
          </a:p>
          <a:p>
            <a:endParaRPr lang="en-US" sz="1200" b="1" dirty="0"/>
          </a:p>
          <a:p>
            <a:r>
              <a:rPr lang="en-US" sz="1200" b="1" dirty="0"/>
              <a:t>Description </a:t>
            </a:r>
            <a:r>
              <a:rPr lang="en-US" sz="1200" dirty="0"/>
              <a:t>Player 1 dribbles ball 1 to any 3 cones, </a:t>
            </a:r>
          </a:p>
          <a:p>
            <a:r>
              <a:rPr lang="en-US" sz="1200" dirty="0"/>
              <a:t>runs back to start; brings ball 2 to any 3 cones, </a:t>
            </a:r>
          </a:p>
          <a:p>
            <a:r>
              <a:rPr lang="en-US" sz="1200" dirty="0"/>
              <a:t>runs back to start; brings ball 3 to final cone, runs back to start and </a:t>
            </a:r>
          </a:p>
          <a:p>
            <a:r>
              <a:rPr lang="en-US" sz="1200" dirty="0"/>
              <a:t>tags 2nd player </a:t>
            </a:r>
          </a:p>
          <a:p>
            <a:r>
              <a:rPr lang="en-US" sz="1200" dirty="0"/>
              <a:t>Player 2 runs out and retrieves ball 1, dribbles it to start; runs out to ball 2, dribbles to start; runs out to ball 3, dribbles to start and 3rd player </a:t>
            </a:r>
          </a:p>
          <a:p>
            <a:r>
              <a:rPr lang="en-US" sz="1200" dirty="0"/>
              <a:t>Player 3 does as 1st </a:t>
            </a:r>
          </a:p>
          <a:p>
            <a:r>
              <a:rPr lang="en-US" sz="1200" dirty="0"/>
              <a:t>Player 4does as 2nd </a:t>
            </a:r>
          </a:p>
          <a:p>
            <a:r>
              <a:rPr lang="en-US" sz="1200" dirty="0"/>
              <a:t>Team that retrieves all their balls and sits at </a:t>
            </a:r>
          </a:p>
          <a:p>
            <a:r>
              <a:rPr lang="en-US" sz="1200" dirty="0"/>
              <a:t>starting cone wins </a:t>
            </a:r>
          </a:p>
          <a:p>
            <a:r>
              <a:rPr lang="en-US" sz="1200" dirty="0"/>
              <a:t>( Note: add change of direction moves within skill drill 1. must use a pull back to retrieve balls at start 2.must use a stop turn to leave balls at cones 3.must use an inside cut to retrieve balls at cones ) </a:t>
            </a:r>
          </a:p>
          <a:p>
            <a:endParaRPr lang="en-US" sz="1200" b="1" dirty="0"/>
          </a:p>
          <a:p>
            <a:r>
              <a:rPr lang="en-US" sz="1200" b="1" dirty="0"/>
              <a:t>Coaching Points </a:t>
            </a:r>
            <a:endParaRPr lang="en-US" sz="1200" dirty="0"/>
          </a:p>
          <a:p>
            <a:r>
              <a:rPr lang="en-US" sz="1200" dirty="0"/>
              <a:t>-sharp, quick turns </a:t>
            </a:r>
          </a:p>
          <a:p>
            <a:r>
              <a:rPr lang="en-US" sz="1200" dirty="0"/>
              <a:t>-controlled touch’s while dribbling </a:t>
            </a:r>
          </a:p>
          <a:p>
            <a:r>
              <a:rPr lang="en-US" sz="1200" dirty="0"/>
              <a:t>-dribble straight line </a:t>
            </a:r>
          </a:p>
          <a:p>
            <a:r>
              <a:rPr lang="en-US" sz="1200" dirty="0"/>
              <a:t>-run with ball (using laces) in control on </a:t>
            </a:r>
          </a:p>
          <a:p>
            <a:r>
              <a:rPr lang="en-US" sz="1200" dirty="0"/>
              <a:t>longer distances </a:t>
            </a:r>
          </a:p>
          <a:p>
            <a:r>
              <a:rPr lang="en-US" sz="1200" dirty="0"/>
              <a:t>-Scan over shoulder before changing direction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2" y="2128648"/>
            <a:ext cx="4876793" cy="3654344"/>
          </a:xfrm>
          <a:prstGeom prst="rect">
            <a:avLst/>
          </a:prstGeom>
          <a:ln w="57150">
            <a:solidFill>
              <a:schemeClr val="tx1"/>
            </a:solidFill>
          </a:ln>
        </p:spPr>
      </p:pic>
    </p:spTree>
    <p:extLst>
      <p:ext uri="{BB962C8B-B14F-4D97-AF65-F5344CB8AC3E}">
        <p14:creationId xmlns:p14="http://schemas.microsoft.com/office/powerpoint/2010/main" val="41090830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4 Goal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2118085"/>
            <a:ext cx="3733800" cy="3108543"/>
          </a:xfrm>
          <a:prstGeom prst="rect">
            <a:avLst/>
          </a:prstGeom>
          <a:noFill/>
        </p:spPr>
        <p:txBody>
          <a:bodyPr wrap="square" rtlCol="0">
            <a:spAutoFit/>
          </a:bodyPr>
          <a:lstStyle/>
          <a:p>
            <a:endParaRPr lang="en-US" sz="1400" dirty="0"/>
          </a:p>
          <a:p>
            <a:r>
              <a:rPr lang="en-US" sz="1400" b="1" dirty="0"/>
              <a:t>Area: 25 X 30</a:t>
            </a:r>
          </a:p>
          <a:p>
            <a:endParaRPr lang="en-US" sz="1400" b="1" dirty="0"/>
          </a:p>
          <a:p>
            <a:r>
              <a:rPr lang="en-US" sz="1400" b="1" dirty="0"/>
              <a:t> Description </a:t>
            </a:r>
            <a:endParaRPr lang="en-US" sz="1400" dirty="0"/>
          </a:p>
          <a:p>
            <a:r>
              <a:rPr lang="en-US" sz="1400" dirty="0"/>
              <a:t>-4v4 to two goals each -End line friendly, no corners -Kick in’s from sideline </a:t>
            </a:r>
          </a:p>
          <a:p>
            <a:endParaRPr lang="en-US" sz="1400" b="1" dirty="0"/>
          </a:p>
          <a:p>
            <a:r>
              <a:rPr lang="en-US" sz="1400" b="1" dirty="0"/>
              <a:t>Coaching Points </a:t>
            </a:r>
            <a:endParaRPr lang="en-US" sz="1400" dirty="0"/>
          </a:p>
          <a:p>
            <a:r>
              <a:rPr lang="en-US" sz="1400" dirty="0"/>
              <a:t>--Use moves to possess and beat defenders -Keep good team shape, especially width -Look to make runs to get in behind, diagonal -Good support angles and splits -Don’t force, there are two goals -Look to create 1v1 and numbers up opportunities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2" y="2128648"/>
            <a:ext cx="4876793" cy="3654343"/>
          </a:xfrm>
          <a:prstGeom prst="rect">
            <a:avLst/>
          </a:prstGeom>
          <a:ln w="57150">
            <a:solidFill>
              <a:schemeClr val="tx1"/>
            </a:solidFill>
          </a:ln>
        </p:spPr>
      </p:pic>
    </p:spTree>
    <p:extLst>
      <p:ext uri="{BB962C8B-B14F-4D97-AF65-F5344CB8AC3E}">
        <p14:creationId xmlns:p14="http://schemas.microsoft.com/office/powerpoint/2010/main" val="3833480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7 v 7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257800" y="1819747"/>
            <a:ext cx="3733800" cy="3108543"/>
          </a:xfrm>
          <a:prstGeom prst="rect">
            <a:avLst/>
          </a:prstGeom>
          <a:noFill/>
        </p:spPr>
        <p:txBody>
          <a:bodyPr wrap="square" rtlCol="0">
            <a:spAutoFit/>
          </a:bodyPr>
          <a:lstStyle/>
          <a:p>
            <a:endParaRPr lang="en-US" sz="1400" dirty="0"/>
          </a:p>
          <a:p>
            <a:r>
              <a:rPr lang="en-US" sz="1400" b="1" dirty="0"/>
              <a:t>Area: </a:t>
            </a:r>
            <a:r>
              <a:rPr lang="en-US" sz="1400" dirty="0"/>
              <a:t>50x30 yard field </a:t>
            </a:r>
          </a:p>
          <a:p>
            <a:endParaRPr lang="en-US" sz="1400" b="1" dirty="0"/>
          </a:p>
          <a:p>
            <a:r>
              <a:rPr lang="en-US" sz="1400" b="1" dirty="0"/>
              <a:t>Description: </a:t>
            </a:r>
            <a:r>
              <a:rPr lang="en-US" sz="1400" dirty="0"/>
              <a:t>Games should be played 7v7, This is a regular soccer game. </a:t>
            </a:r>
          </a:p>
          <a:p>
            <a:endParaRPr lang="en-US" sz="1400" b="1" dirty="0"/>
          </a:p>
          <a:p>
            <a:r>
              <a:rPr lang="en-US" sz="1400" b="1" dirty="0"/>
              <a:t>Progression: </a:t>
            </a:r>
            <a:r>
              <a:rPr lang="en-US" sz="1400" dirty="0"/>
              <a:t>Conditions can be implemented to force skills to be performed. </a:t>
            </a:r>
          </a:p>
          <a:p>
            <a:endParaRPr lang="en-US" sz="1400" b="1" dirty="0"/>
          </a:p>
          <a:p>
            <a:r>
              <a:rPr lang="en-US" sz="1400" b="1" dirty="0"/>
              <a:t>Coaching Points: </a:t>
            </a:r>
            <a:r>
              <a:rPr lang="en-US" sz="1400" dirty="0"/>
              <a:t>Re-enforce Coaching Points from this session and recap from previous sessions, now is the time to demonstrate some game situations but it is very important that you let the game flow.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02" y="2171700"/>
            <a:ext cx="4881139" cy="3657600"/>
          </a:xfrm>
          <a:prstGeom prst="rect">
            <a:avLst/>
          </a:prstGeom>
          <a:ln w="57150">
            <a:solidFill>
              <a:schemeClr val="tx1"/>
            </a:solidFill>
          </a:ln>
        </p:spPr>
      </p:pic>
    </p:spTree>
    <p:extLst>
      <p:ext uri="{BB962C8B-B14F-4D97-AF65-F5344CB8AC3E}">
        <p14:creationId xmlns:p14="http://schemas.microsoft.com/office/powerpoint/2010/main" val="4102019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shadeToTitle="1">
        <a:gradFill>
          <a:gsLst>
            <a:gs pos="0">
              <a:srgbClr val="000000"/>
            </a:gs>
            <a:gs pos="39999">
              <a:srgbClr val="002060"/>
            </a:gs>
            <a:gs pos="68000">
              <a:srgbClr val="181CC7"/>
            </a:gs>
            <a:gs pos="68000">
              <a:srgbClr val="002060"/>
            </a:gs>
            <a:gs pos="100000">
              <a:srgbClr val="002060"/>
            </a:gs>
          </a:gsLst>
          <a:path path="shape">
            <a:fillToRect l="50000" t="50000" r="50000" b="50000"/>
          </a:path>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143000"/>
          </a:xfrm>
          <a:prstGeom prst="rect">
            <a:avLst/>
          </a:prstGeom>
        </p:spPr>
      </p:pic>
      <p:sp>
        <p:nvSpPr>
          <p:cNvPr id="5" name="Rectangle 4"/>
          <p:cNvSpPr/>
          <p:nvPr/>
        </p:nvSpPr>
        <p:spPr>
          <a:xfrm>
            <a:off x="457200" y="1371600"/>
            <a:ext cx="8610600" cy="5109091"/>
          </a:xfrm>
          <a:prstGeom prst="rect">
            <a:avLst/>
          </a:prstGeom>
        </p:spPr>
        <p:txBody>
          <a:bodyPr wrap="square">
            <a:spAutoFit/>
          </a:bodyPr>
          <a:lstStyle/>
          <a:p>
            <a:r>
              <a:rPr lang="en-US" sz="1400" dirty="0">
                <a:solidFill>
                  <a:schemeClr val="bg1"/>
                </a:solidFill>
              </a:rPr>
              <a:t>•</a:t>
            </a:r>
            <a:r>
              <a:rPr lang="en-US" sz="1400" b="1" dirty="0">
                <a:solidFill>
                  <a:schemeClr val="bg1"/>
                </a:solidFill>
              </a:rPr>
              <a:t>Heel / Toe Roll </a:t>
            </a:r>
            <a:r>
              <a:rPr lang="en-US" sz="1400" dirty="0">
                <a:solidFill>
                  <a:schemeClr val="bg1"/>
                </a:solidFill>
              </a:rPr>
              <a:t>: - Roll ball up and down sole of foot from heel to toe keeping contact with the ball at all times </a:t>
            </a:r>
          </a:p>
          <a:p>
            <a:r>
              <a:rPr lang="en-US" sz="1400" dirty="0">
                <a:solidFill>
                  <a:schemeClr val="bg1"/>
                </a:solidFill>
              </a:rPr>
              <a:t>•</a:t>
            </a:r>
            <a:r>
              <a:rPr lang="en-US" sz="1400" b="1" dirty="0">
                <a:solidFill>
                  <a:schemeClr val="bg1"/>
                </a:solidFill>
              </a:rPr>
              <a:t>Inside Outside Roll </a:t>
            </a:r>
            <a:r>
              <a:rPr lang="en-US" sz="1400" dirty="0">
                <a:solidFill>
                  <a:schemeClr val="bg1"/>
                </a:solidFill>
              </a:rPr>
              <a:t>: - Same but now but moving ball from inside to outside of sole of foot </a:t>
            </a:r>
          </a:p>
          <a:p>
            <a:r>
              <a:rPr lang="en-US" sz="1400" dirty="0">
                <a:solidFill>
                  <a:schemeClr val="bg1"/>
                </a:solidFill>
              </a:rPr>
              <a:t>•</a:t>
            </a:r>
            <a:r>
              <a:rPr lang="en-US" sz="1400" b="1" dirty="0">
                <a:solidFill>
                  <a:schemeClr val="bg1"/>
                </a:solidFill>
              </a:rPr>
              <a:t>Circle Roll </a:t>
            </a:r>
            <a:r>
              <a:rPr lang="en-US" sz="1400" dirty="0">
                <a:solidFill>
                  <a:schemeClr val="bg1"/>
                </a:solidFill>
              </a:rPr>
              <a:t>: - Moving ball with same foot in a circular motion </a:t>
            </a:r>
          </a:p>
          <a:p>
            <a:r>
              <a:rPr lang="en-US" sz="1400" dirty="0">
                <a:solidFill>
                  <a:schemeClr val="bg1"/>
                </a:solidFill>
              </a:rPr>
              <a:t>•</a:t>
            </a:r>
            <a:r>
              <a:rPr lang="en-US" sz="1400" b="1" dirty="0">
                <a:solidFill>
                  <a:schemeClr val="bg1"/>
                </a:solidFill>
              </a:rPr>
              <a:t>Front foot Dribble </a:t>
            </a:r>
            <a:r>
              <a:rPr lang="en-US" sz="1400" dirty="0">
                <a:solidFill>
                  <a:schemeClr val="bg1"/>
                </a:solidFill>
              </a:rPr>
              <a:t>:- Small touches using the front of the foot only (laces) </a:t>
            </a:r>
          </a:p>
          <a:p>
            <a:r>
              <a:rPr lang="en-US" sz="1400" dirty="0">
                <a:solidFill>
                  <a:schemeClr val="bg1"/>
                </a:solidFill>
              </a:rPr>
              <a:t>•</a:t>
            </a:r>
            <a:r>
              <a:rPr lang="en-US" sz="1400" b="1" dirty="0">
                <a:solidFill>
                  <a:schemeClr val="bg1"/>
                </a:solidFill>
              </a:rPr>
              <a:t>Big Toe / Little Toe </a:t>
            </a:r>
            <a:r>
              <a:rPr lang="en-US" sz="1400" dirty="0">
                <a:solidFill>
                  <a:schemeClr val="bg1"/>
                </a:solidFill>
              </a:rPr>
              <a:t>: - Move ball with Inside of big toe, followed by outside of little toe in a zig zag fashion </a:t>
            </a:r>
          </a:p>
          <a:p>
            <a:r>
              <a:rPr lang="en-US" sz="1400" dirty="0">
                <a:solidFill>
                  <a:schemeClr val="bg1"/>
                </a:solidFill>
              </a:rPr>
              <a:t>•</a:t>
            </a:r>
            <a:r>
              <a:rPr lang="en-US" sz="1400" b="1" dirty="0">
                <a:solidFill>
                  <a:schemeClr val="bg1"/>
                </a:solidFill>
              </a:rPr>
              <a:t>Big Toe, Big Toe / Little Toe Little Toe </a:t>
            </a:r>
            <a:r>
              <a:rPr lang="en-US" sz="1400" dirty="0">
                <a:solidFill>
                  <a:schemeClr val="bg1"/>
                </a:solidFill>
              </a:rPr>
              <a:t>:- Same but now 2 touches with big toe followed by two touches of little toe </a:t>
            </a:r>
          </a:p>
          <a:p>
            <a:r>
              <a:rPr lang="en-US" sz="1400" dirty="0">
                <a:solidFill>
                  <a:schemeClr val="bg1"/>
                </a:solidFill>
              </a:rPr>
              <a:t>•</a:t>
            </a:r>
            <a:r>
              <a:rPr lang="en-US" sz="1400" b="1" dirty="0">
                <a:solidFill>
                  <a:schemeClr val="bg1"/>
                </a:solidFill>
              </a:rPr>
              <a:t>Side Sprints</a:t>
            </a:r>
            <a:r>
              <a:rPr lang="en-US" sz="1400" dirty="0">
                <a:solidFill>
                  <a:schemeClr val="bg1"/>
                </a:solidFill>
              </a:rPr>
              <a:t>:- Ball in between feet moving ball from side to side in a pendulum fashion </a:t>
            </a:r>
          </a:p>
          <a:p>
            <a:r>
              <a:rPr lang="en-US" sz="1400" dirty="0">
                <a:solidFill>
                  <a:schemeClr val="bg1"/>
                </a:solidFill>
              </a:rPr>
              <a:t>•</a:t>
            </a:r>
            <a:r>
              <a:rPr lang="en-US" sz="1400" b="1" dirty="0">
                <a:solidFill>
                  <a:schemeClr val="bg1"/>
                </a:solidFill>
              </a:rPr>
              <a:t>Side Sprints forwards / backwards </a:t>
            </a:r>
            <a:r>
              <a:rPr lang="en-US" sz="1400" dirty="0">
                <a:solidFill>
                  <a:schemeClr val="bg1"/>
                </a:solidFill>
              </a:rPr>
              <a:t>:- Same but now moving ball forwards and backwards </a:t>
            </a:r>
          </a:p>
          <a:p>
            <a:r>
              <a:rPr lang="en-US" sz="1400" dirty="0">
                <a:solidFill>
                  <a:schemeClr val="bg1"/>
                </a:solidFill>
              </a:rPr>
              <a:t>•</a:t>
            </a:r>
            <a:r>
              <a:rPr lang="en-US" sz="1400" b="1" dirty="0">
                <a:solidFill>
                  <a:schemeClr val="bg1"/>
                </a:solidFill>
              </a:rPr>
              <a:t>Side Sprints Side to Side </a:t>
            </a:r>
            <a:r>
              <a:rPr lang="en-US" sz="1400" dirty="0">
                <a:solidFill>
                  <a:schemeClr val="bg1"/>
                </a:solidFill>
              </a:rPr>
              <a:t>:- Now move body to left whilst performing 3-4 side sprints and then back to the right in a zig zag </a:t>
            </a:r>
          </a:p>
          <a:p>
            <a:r>
              <a:rPr lang="en-US" sz="1400" dirty="0">
                <a:solidFill>
                  <a:schemeClr val="bg1"/>
                </a:solidFill>
              </a:rPr>
              <a:t>•</a:t>
            </a:r>
            <a:r>
              <a:rPr lang="en-US" sz="1400" b="1" dirty="0">
                <a:solidFill>
                  <a:schemeClr val="bg1"/>
                </a:solidFill>
              </a:rPr>
              <a:t>Pull Push </a:t>
            </a:r>
            <a:r>
              <a:rPr lang="en-US" sz="1400" dirty="0">
                <a:solidFill>
                  <a:schemeClr val="bg1"/>
                </a:solidFill>
              </a:rPr>
              <a:t>:- Pull ball back from heel to toe and push forward with the laces </a:t>
            </a:r>
          </a:p>
          <a:p>
            <a:r>
              <a:rPr lang="en-US" sz="1400" dirty="0">
                <a:solidFill>
                  <a:schemeClr val="bg1"/>
                </a:solidFill>
              </a:rPr>
              <a:t>•</a:t>
            </a:r>
            <a:r>
              <a:rPr lang="en-US" sz="1400" b="1" dirty="0">
                <a:solidFill>
                  <a:schemeClr val="bg1"/>
                </a:solidFill>
              </a:rPr>
              <a:t>Pull Push Inside / Outside </a:t>
            </a:r>
            <a:r>
              <a:rPr lang="en-US" sz="1400" dirty="0">
                <a:solidFill>
                  <a:schemeClr val="bg1"/>
                </a:solidFill>
              </a:rPr>
              <a:t>:- Pull ball across body using the pull and out of body using the push, repeat both sides </a:t>
            </a:r>
          </a:p>
          <a:p>
            <a:r>
              <a:rPr lang="en-US" sz="1400" dirty="0">
                <a:solidFill>
                  <a:schemeClr val="bg1"/>
                </a:solidFill>
              </a:rPr>
              <a:t>•</a:t>
            </a:r>
            <a:r>
              <a:rPr lang="en-US" sz="1400" b="1" dirty="0">
                <a:solidFill>
                  <a:schemeClr val="bg1"/>
                </a:solidFill>
              </a:rPr>
              <a:t>Pull Push Behind </a:t>
            </a:r>
            <a:r>
              <a:rPr lang="en-US" sz="1400" dirty="0">
                <a:solidFill>
                  <a:schemeClr val="bg1"/>
                </a:solidFill>
              </a:rPr>
              <a:t>:- Pull ball to side &amp; behind standing foot and using inside of big toe push across to control with other foot </a:t>
            </a:r>
          </a:p>
          <a:p>
            <a:r>
              <a:rPr lang="en-US" sz="1400" dirty="0">
                <a:solidFill>
                  <a:schemeClr val="bg1"/>
                </a:solidFill>
              </a:rPr>
              <a:t>•</a:t>
            </a:r>
            <a:r>
              <a:rPr lang="en-US" sz="1400" b="1" dirty="0">
                <a:solidFill>
                  <a:schemeClr val="bg1"/>
                </a:solidFill>
              </a:rPr>
              <a:t>Side sprints w / pull push combo </a:t>
            </a:r>
            <a:r>
              <a:rPr lang="en-US" sz="1400" dirty="0">
                <a:solidFill>
                  <a:schemeClr val="bg1"/>
                </a:solidFill>
              </a:rPr>
              <a:t>:- As described above </a:t>
            </a:r>
          </a:p>
          <a:p>
            <a:r>
              <a:rPr lang="en-US" sz="1400" dirty="0">
                <a:solidFill>
                  <a:schemeClr val="bg1"/>
                </a:solidFill>
              </a:rPr>
              <a:t>•</a:t>
            </a:r>
            <a:r>
              <a:rPr lang="en-US" sz="1400" b="1" dirty="0">
                <a:solidFill>
                  <a:schemeClr val="bg1"/>
                </a:solidFill>
              </a:rPr>
              <a:t>Sole Taps </a:t>
            </a:r>
            <a:r>
              <a:rPr lang="en-US" sz="1400" dirty="0">
                <a:solidFill>
                  <a:schemeClr val="bg1"/>
                </a:solidFill>
              </a:rPr>
              <a:t>:- Little touches on ball using front of the sole of the foot </a:t>
            </a:r>
          </a:p>
          <a:p>
            <a:r>
              <a:rPr lang="en-US" sz="1400" dirty="0">
                <a:solidFill>
                  <a:schemeClr val="bg1"/>
                </a:solidFill>
              </a:rPr>
              <a:t>•</a:t>
            </a:r>
            <a:r>
              <a:rPr lang="en-US" sz="1400" b="1" dirty="0">
                <a:solidFill>
                  <a:schemeClr val="bg1"/>
                </a:solidFill>
              </a:rPr>
              <a:t>Sole Taps forwards / backwards </a:t>
            </a:r>
            <a:r>
              <a:rPr lang="en-US" sz="1400" dirty="0">
                <a:solidFill>
                  <a:schemeClr val="bg1"/>
                </a:solidFill>
              </a:rPr>
              <a:t>:- Same, moving ball backwards and forwards </a:t>
            </a:r>
          </a:p>
          <a:p>
            <a:r>
              <a:rPr lang="en-US" sz="1400" dirty="0">
                <a:solidFill>
                  <a:schemeClr val="bg1"/>
                </a:solidFill>
              </a:rPr>
              <a:t>•</a:t>
            </a:r>
            <a:r>
              <a:rPr lang="en-US" sz="1400" b="1" dirty="0">
                <a:solidFill>
                  <a:schemeClr val="bg1"/>
                </a:solidFill>
              </a:rPr>
              <a:t>Sole Taps w / pull push behind combo </a:t>
            </a:r>
            <a:r>
              <a:rPr lang="en-US" sz="1400" dirty="0">
                <a:solidFill>
                  <a:schemeClr val="bg1"/>
                </a:solidFill>
              </a:rPr>
              <a:t>:- Same but now add a pull push behind </a:t>
            </a:r>
          </a:p>
          <a:p>
            <a:r>
              <a:rPr lang="en-US" sz="1400" dirty="0">
                <a:solidFill>
                  <a:schemeClr val="bg1"/>
                </a:solidFill>
              </a:rPr>
              <a:t>•</a:t>
            </a:r>
            <a:r>
              <a:rPr lang="en-US" sz="1400" b="1" dirty="0">
                <a:solidFill>
                  <a:schemeClr val="bg1"/>
                </a:solidFill>
              </a:rPr>
              <a:t>Sideways Rolls </a:t>
            </a:r>
            <a:r>
              <a:rPr lang="en-US" sz="1400" dirty="0">
                <a:solidFill>
                  <a:schemeClr val="bg1"/>
                </a:solidFill>
              </a:rPr>
              <a:t>:- Body square to the ball, roll whole foot over the ball inside of foot first and quickly repeat </a:t>
            </a:r>
          </a:p>
          <a:p>
            <a:r>
              <a:rPr lang="en-US" sz="1400" dirty="0">
                <a:solidFill>
                  <a:schemeClr val="bg1"/>
                </a:solidFill>
              </a:rPr>
              <a:t>•</a:t>
            </a:r>
            <a:r>
              <a:rPr lang="en-US" sz="1400" b="1" dirty="0">
                <a:solidFill>
                  <a:schemeClr val="bg1"/>
                </a:solidFill>
              </a:rPr>
              <a:t>Sideways Rolls change over left to right </a:t>
            </a:r>
            <a:r>
              <a:rPr lang="en-US" sz="1400" dirty="0">
                <a:solidFill>
                  <a:schemeClr val="bg1"/>
                </a:solidFill>
              </a:rPr>
              <a:t>:- Same but change ball from left to right with a roll across body </a:t>
            </a:r>
          </a:p>
          <a:p>
            <a:r>
              <a:rPr lang="en-US" sz="1400" dirty="0">
                <a:solidFill>
                  <a:schemeClr val="bg1"/>
                </a:solidFill>
              </a:rPr>
              <a:t>•</a:t>
            </a:r>
            <a:r>
              <a:rPr lang="en-US" sz="1400" b="1" dirty="0">
                <a:solidFill>
                  <a:schemeClr val="bg1"/>
                </a:solidFill>
              </a:rPr>
              <a:t>Sideways Rolls w/ roll over step over </a:t>
            </a:r>
            <a:r>
              <a:rPr lang="en-US" sz="1400" dirty="0">
                <a:solidFill>
                  <a:schemeClr val="bg1"/>
                </a:solidFill>
              </a:rPr>
              <a:t>:- Same but now roll across body while performing a step over </a:t>
            </a:r>
          </a:p>
          <a:p>
            <a:r>
              <a:rPr lang="en-US" sz="1400" dirty="0">
                <a:solidFill>
                  <a:schemeClr val="bg1"/>
                </a:solidFill>
              </a:rPr>
              <a:t>•</a:t>
            </a:r>
            <a:r>
              <a:rPr lang="en-US" sz="1400" b="1" dirty="0">
                <a:solidFill>
                  <a:schemeClr val="bg1"/>
                </a:solidFill>
              </a:rPr>
              <a:t>Figure 8 dribbling </a:t>
            </a:r>
            <a:r>
              <a:rPr lang="en-US" sz="1400" dirty="0">
                <a:solidFill>
                  <a:schemeClr val="bg1"/>
                </a:solidFill>
              </a:rPr>
              <a:t>:- Dribbling ball in a figure 8 between two cones </a:t>
            </a:r>
          </a:p>
          <a:p>
            <a:endParaRPr lang="en-US" dirty="0"/>
          </a:p>
        </p:txBody>
      </p:sp>
    </p:spTree>
    <p:extLst>
      <p:ext uri="{BB962C8B-B14F-4D97-AF65-F5344CB8AC3E}">
        <p14:creationId xmlns:p14="http://schemas.microsoft.com/office/powerpoint/2010/main" val="2234113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89898" y="4891889"/>
            <a:ext cx="4991902" cy="1354217"/>
          </a:xfrm>
          <a:prstGeom prst="rect">
            <a:avLst/>
          </a:prstGeom>
        </p:spPr>
        <p:txBody>
          <a:bodyPr wrap="square">
            <a:spAutoFit/>
          </a:bodyPr>
          <a:lstStyle/>
          <a:p>
            <a:endParaRPr lang="en-US" dirty="0"/>
          </a:p>
          <a:p>
            <a:pPr algn="ctr"/>
            <a:r>
              <a:rPr lang="en-US" sz="3200" dirty="0"/>
              <a:t>Session Seven: Hitting The Target</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878" y="1764125"/>
            <a:ext cx="3042361" cy="3254278"/>
          </a:xfrm>
          <a:prstGeom prst="rect">
            <a:avLst/>
          </a:prstGeom>
        </p:spPr>
      </p:pic>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Educate – Connect - Inspire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Tree>
    <p:extLst>
      <p:ext uri="{BB962C8B-B14F-4D97-AF65-F5344CB8AC3E}">
        <p14:creationId xmlns:p14="http://schemas.microsoft.com/office/powerpoint/2010/main" val="15193527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Revs Dynamic</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2118085"/>
            <a:ext cx="3733800" cy="2677656"/>
          </a:xfrm>
          <a:prstGeom prst="rect">
            <a:avLst/>
          </a:prstGeom>
          <a:noFill/>
        </p:spPr>
        <p:txBody>
          <a:bodyPr wrap="square" rtlCol="0">
            <a:spAutoFit/>
          </a:bodyPr>
          <a:lstStyle/>
          <a:p>
            <a:endParaRPr lang="en-US" sz="1400" dirty="0"/>
          </a:p>
          <a:p>
            <a:r>
              <a:rPr lang="en-US" sz="1400" b="1" dirty="0"/>
              <a:t>Area: </a:t>
            </a:r>
            <a:r>
              <a:rPr lang="en-US" sz="1400" dirty="0"/>
              <a:t>Place cones as stated </a:t>
            </a:r>
          </a:p>
          <a:p>
            <a:endParaRPr lang="en-US" sz="1400" b="1" dirty="0"/>
          </a:p>
          <a:p>
            <a:r>
              <a:rPr lang="en-US" sz="1400" b="1" dirty="0"/>
              <a:t>Description: </a:t>
            </a:r>
            <a:r>
              <a:rPr lang="en-US" sz="1400" dirty="0"/>
              <a:t>Players perform figure of 8 around first 3 horizontal blue cones, perform fast feet through the 3 vertical blue cones and finish with a sprint to the final blue cone. Players recover on the way back. </a:t>
            </a:r>
          </a:p>
          <a:p>
            <a:endParaRPr lang="en-US" sz="1400" b="1" dirty="0"/>
          </a:p>
          <a:p>
            <a:r>
              <a:rPr lang="en-US" sz="1400" b="1" dirty="0"/>
              <a:t>Coaching Points: </a:t>
            </a:r>
            <a:r>
              <a:rPr lang="en-US" sz="1400" dirty="0"/>
              <a:t>Players must correctly perform the different dynamic techniques, load quads by 10-15% for fast turns and movements.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2" y="2128648"/>
            <a:ext cx="4876792" cy="3654343"/>
          </a:xfrm>
          <a:prstGeom prst="rect">
            <a:avLst/>
          </a:prstGeom>
          <a:ln w="57150">
            <a:solidFill>
              <a:schemeClr val="tx1"/>
            </a:solidFill>
          </a:ln>
        </p:spPr>
      </p:pic>
    </p:spTree>
    <p:extLst>
      <p:ext uri="{BB962C8B-B14F-4D97-AF65-F5344CB8AC3E}">
        <p14:creationId xmlns:p14="http://schemas.microsoft.com/office/powerpoint/2010/main" val="36074687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Finishing Exercise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1905000"/>
            <a:ext cx="3733800" cy="4832092"/>
          </a:xfrm>
          <a:prstGeom prst="rect">
            <a:avLst/>
          </a:prstGeom>
          <a:noFill/>
        </p:spPr>
        <p:txBody>
          <a:bodyPr wrap="square" rtlCol="0">
            <a:spAutoFit/>
          </a:bodyPr>
          <a:lstStyle/>
          <a:p>
            <a:endParaRPr lang="en-US" sz="1400" dirty="0"/>
          </a:p>
          <a:p>
            <a:r>
              <a:rPr lang="en-US" sz="1400" b="1" dirty="0"/>
              <a:t>Area: </a:t>
            </a:r>
            <a:r>
              <a:rPr lang="en-US" sz="1400" dirty="0"/>
              <a:t>30x25yard field. </a:t>
            </a:r>
          </a:p>
          <a:p>
            <a:endParaRPr lang="en-US" sz="1400" b="1" dirty="0"/>
          </a:p>
          <a:p>
            <a:r>
              <a:rPr lang="en-US" sz="1400" b="1" dirty="0"/>
              <a:t>Description: </a:t>
            </a:r>
            <a:r>
              <a:rPr lang="en-US" sz="1400" dirty="0"/>
              <a:t>Separate players into 3 sections as shown. Player 1 Attacks the defender, and strikes on goal. Player 1 then turns to play a 1-2 combination with Player 2. Player 2 shoots on goal. After the shot, Player 3 dribbles down the wing and crosses for player 1 and 2 to score. Each player moves 1 spot down. After they play. </a:t>
            </a:r>
          </a:p>
          <a:p>
            <a:endParaRPr lang="en-US" sz="1400" b="1" dirty="0"/>
          </a:p>
          <a:p>
            <a:r>
              <a:rPr lang="en-US" sz="1400" b="1" dirty="0"/>
              <a:t>Coaching Points: </a:t>
            </a:r>
            <a:r>
              <a:rPr lang="en-US" sz="1400" dirty="0"/>
              <a:t>Visual and Verbal Communication between players. 1: Attack defender by taking the ball one way and exploding to the other. Strike low hard and across the keeper. 2:Supporting angle should not be in straight line. Set the pass. The finish shoot be composed and either placed by using the inside of the foot or drilled by using the laces. 3: Cross should be whipped in. Movement should by from deep out side the box to come onto the ball.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2" y="2128648"/>
            <a:ext cx="4876792" cy="3654342"/>
          </a:xfrm>
          <a:prstGeom prst="rect">
            <a:avLst/>
          </a:prstGeom>
          <a:ln w="57150">
            <a:solidFill>
              <a:schemeClr val="tx1"/>
            </a:solidFill>
          </a:ln>
        </p:spPr>
      </p:pic>
    </p:spTree>
    <p:extLst>
      <p:ext uri="{BB962C8B-B14F-4D97-AF65-F5344CB8AC3E}">
        <p14:creationId xmlns:p14="http://schemas.microsoft.com/office/powerpoint/2010/main" val="5713372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5 v 5 + Wingers</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1905000"/>
            <a:ext cx="3733800" cy="2677656"/>
          </a:xfrm>
          <a:prstGeom prst="rect">
            <a:avLst/>
          </a:prstGeom>
          <a:noFill/>
        </p:spPr>
        <p:txBody>
          <a:bodyPr wrap="square" rtlCol="0">
            <a:spAutoFit/>
          </a:bodyPr>
          <a:lstStyle/>
          <a:p>
            <a:endParaRPr lang="en-US" sz="1400" dirty="0"/>
          </a:p>
          <a:p>
            <a:r>
              <a:rPr lang="en-US" sz="1400" b="1" dirty="0"/>
              <a:t>Area: </a:t>
            </a:r>
            <a:r>
              <a:rPr lang="en-US" sz="1400" dirty="0"/>
              <a:t>30x25 yard field, Create a channel 5 yards in from the touch line. </a:t>
            </a:r>
          </a:p>
          <a:p>
            <a:endParaRPr lang="en-US" sz="1400" b="1" dirty="0"/>
          </a:p>
          <a:p>
            <a:r>
              <a:rPr lang="en-US" sz="1400" b="1" dirty="0"/>
              <a:t>Description: </a:t>
            </a:r>
            <a:r>
              <a:rPr lang="en-US" sz="1400" dirty="0"/>
              <a:t>Players play 5v5 plus 2 wingers in the channel. This is a regular game and the wingers give an advantage to the attacking team. Goals can be scored like a regular game. </a:t>
            </a:r>
          </a:p>
          <a:p>
            <a:endParaRPr lang="en-US" sz="1400" b="1" dirty="0"/>
          </a:p>
          <a:p>
            <a:r>
              <a:rPr lang="en-US" sz="1400" b="1" dirty="0"/>
              <a:t>Coaching Points: </a:t>
            </a:r>
            <a:r>
              <a:rPr lang="en-US" sz="1400" dirty="0"/>
              <a:t>Quick on the ball in front of goal, connect with wingers, forwards time run for cross, hit the target, aim for the corners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3" y="2128648"/>
            <a:ext cx="4876790" cy="3654342"/>
          </a:xfrm>
          <a:prstGeom prst="rect">
            <a:avLst/>
          </a:prstGeom>
          <a:ln w="57150">
            <a:solidFill>
              <a:schemeClr val="tx1"/>
            </a:solidFill>
          </a:ln>
        </p:spPr>
      </p:pic>
    </p:spTree>
    <p:extLst>
      <p:ext uri="{BB962C8B-B14F-4D97-AF65-F5344CB8AC3E}">
        <p14:creationId xmlns:p14="http://schemas.microsoft.com/office/powerpoint/2010/main" val="34731359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7 v 7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257800" y="1819747"/>
            <a:ext cx="3733800" cy="3108543"/>
          </a:xfrm>
          <a:prstGeom prst="rect">
            <a:avLst/>
          </a:prstGeom>
          <a:noFill/>
        </p:spPr>
        <p:txBody>
          <a:bodyPr wrap="square" rtlCol="0">
            <a:spAutoFit/>
          </a:bodyPr>
          <a:lstStyle/>
          <a:p>
            <a:endParaRPr lang="en-US" sz="1400" dirty="0"/>
          </a:p>
          <a:p>
            <a:r>
              <a:rPr lang="en-US" sz="1400" b="1" dirty="0"/>
              <a:t>Area: </a:t>
            </a:r>
            <a:r>
              <a:rPr lang="en-US" sz="1400" dirty="0"/>
              <a:t>50x30 yard field </a:t>
            </a:r>
          </a:p>
          <a:p>
            <a:endParaRPr lang="en-US" sz="1400" b="1" dirty="0"/>
          </a:p>
          <a:p>
            <a:r>
              <a:rPr lang="en-US" sz="1400" b="1" dirty="0"/>
              <a:t>Description: </a:t>
            </a:r>
            <a:r>
              <a:rPr lang="en-US" sz="1400" dirty="0"/>
              <a:t>Games should be played 7v7, This is a regular soccer game. </a:t>
            </a:r>
          </a:p>
          <a:p>
            <a:endParaRPr lang="en-US" sz="1400" b="1" dirty="0"/>
          </a:p>
          <a:p>
            <a:r>
              <a:rPr lang="en-US" sz="1400" b="1" dirty="0"/>
              <a:t>Progression: </a:t>
            </a:r>
            <a:r>
              <a:rPr lang="en-US" sz="1400" dirty="0"/>
              <a:t>Conditions can be implemented to force skills to be performed. </a:t>
            </a:r>
          </a:p>
          <a:p>
            <a:endParaRPr lang="en-US" sz="1400" b="1" dirty="0"/>
          </a:p>
          <a:p>
            <a:r>
              <a:rPr lang="en-US" sz="1400" b="1" dirty="0"/>
              <a:t>Coaching Points: </a:t>
            </a:r>
            <a:r>
              <a:rPr lang="en-US" sz="1400" dirty="0"/>
              <a:t>Re-enforce Coaching Points from this session and recap from previous sessions, now is the time to demonstrate some game situations but it is very important that you let the game flow.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02" y="2171700"/>
            <a:ext cx="4881139" cy="3657600"/>
          </a:xfrm>
          <a:prstGeom prst="rect">
            <a:avLst/>
          </a:prstGeom>
          <a:ln w="57150">
            <a:solidFill>
              <a:schemeClr val="tx1"/>
            </a:solidFill>
          </a:ln>
        </p:spPr>
      </p:pic>
    </p:spTree>
    <p:extLst>
      <p:ext uri="{BB962C8B-B14F-4D97-AF65-F5344CB8AC3E}">
        <p14:creationId xmlns:p14="http://schemas.microsoft.com/office/powerpoint/2010/main" val="1163218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89898" y="4891889"/>
            <a:ext cx="4991902" cy="1354217"/>
          </a:xfrm>
          <a:prstGeom prst="rect">
            <a:avLst/>
          </a:prstGeom>
        </p:spPr>
        <p:txBody>
          <a:bodyPr wrap="square">
            <a:spAutoFit/>
          </a:bodyPr>
          <a:lstStyle/>
          <a:p>
            <a:endParaRPr lang="en-US" dirty="0"/>
          </a:p>
          <a:p>
            <a:pPr algn="ctr"/>
            <a:r>
              <a:rPr lang="en-US" sz="3200" dirty="0"/>
              <a:t>Session Eight: Dribbling Close Touch and Speed</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878" y="1764125"/>
            <a:ext cx="3042361" cy="3254278"/>
          </a:xfrm>
          <a:prstGeom prst="rect">
            <a:avLst/>
          </a:prstGeom>
        </p:spPr>
      </p:pic>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Educate – Connect - Inspire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Tree>
    <p:extLst>
      <p:ext uri="{BB962C8B-B14F-4D97-AF65-F5344CB8AC3E}">
        <p14:creationId xmlns:p14="http://schemas.microsoft.com/office/powerpoint/2010/main" val="16544954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Revs Dynamic 2</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1905000"/>
            <a:ext cx="3733800" cy="3970318"/>
          </a:xfrm>
          <a:prstGeom prst="rect">
            <a:avLst/>
          </a:prstGeom>
          <a:noFill/>
        </p:spPr>
        <p:txBody>
          <a:bodyPr wrap="square" rtlCol="0">
            <a:spAutoFit/>
          </a:bodyPr>
          <a:lstStyle/>
          <a:p>
            <a:endParaRPr lang="en-US" sz="1400" dirty="0"/>
          </a:p>
          <a:p>
            <a:r>
              <a:rPr lang="en-US" sz="1400" b="1" dirty="0"/>
              <a:t>Area: </a:t>
            </a:r>
            <a:r>
              <a:rPr lang="en-US" sz="1400" dirty="0"/>
              <a:t>12x6 yard area</a:t>
            </a:r>
          </a:p>
          <a:p>
            <a:endParaRPr lang="en-US" sz="1400" dirty="0"/>
          </a:p>
          <a:p>
            <a:r>
              <a:rPr lang="en-US" sz="1400" dirty="0"/>
              <a:t> </a:t>
            </a:r>
            <a:r>
              <a:rPr lang="en-US" sz="1400" b="1" dirty="0"/>
              <a:t>Description: </a:t>
            </a:r>
            <a:r>
              <a:rPr lang="en-US" sz="1400" dirty="0"/>
              <a:t>Separate players into 2 groups. </a:t>
            </a:r>
          </a:p>
          <a:p>
            <a:endParaRPr lang="en-US" sz="1400" b="1" dirty="0"/>
          </a:p>
          <a:p>
            <a:r>
              <a:rPr lang="en-US" sz="1400" b="1" dirty="0"/>
              <a:t>Mix dynamics &amp; ball mastery throughout warm up. </a:t>
            </a:r>
            <a:r>
              <a:rPr lang="en-US" sz="1400" dirty="0"/>
              <a:t>Players must jog down the grid and turn at the end as shown. When players reach the red cones they must shuffle through. Change the jog to different dynamic movements (see “movement sheet” for different dynamics) Add ball mastery through cones. </a:t>
            </a:r>
          </a:p>
          <a:p>
            <a:endParaRPr lang="en-US" sz="1400" b="1" dirty="0"/>
          </a:p>
          <a:p>
            <a:r>
              <a:rPr lang="en-US" sz="1400" b="1" dirty="0"/>
              <a:t>Coaching Points: </a:t>
            </a:r>
            <a:r>
              <a:rPr lang="en-US" sz="1400" dirty="0"/>
              <a:t>Both rows should move at the same time, the next 2 cannot go until the pair in front have reached the first set of yellow cones. Stay light on the feet and go nice and slow at the start.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3" y="2128648"/>
            <a:ext cx="4876790" cy="3654342"/>
          </a:xfrm>
          <a:prstGeom prst="rect">
            <a:avLst/>
          </a:prstGeom>
          <a:ln w="57150">
            <a:solidFill>
              <a:schemeClr val="tx1"/>
            </a:solidFill>
          </a:ln>
        </p:spPr>
      </p:pic>
    </p:spTree>
    <p:extLst>
      <p:ext uri="{BB962C8B-B14F-4D97-AF65-F5344CB8AC3E}">
        <p14:creationId xmlns:p14="http://schemas.microsoft.com/office/powerpoint/2010/main" val="32427609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3 v 3 Recognizing 1 v 1 Opportunities</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1905000"/>
            <a:ext cx="3733800" cy="2893100"/>
          </a:xfrm>
          <a:prstGeom prst="rect">
            <a:avLst/>
          </a:prstGeom>
          <a:noFill/>
        </p:spPr>
        <p:txBody>
          <a:bodyPr wrap="square" rtlCol="0">
            <a:spAutoFit/>
          </a:bodyPr>
          <a:lstStyle/>
          <a:p>
            <a:endParaRPr lang="en-US" sz="1400" dirty="0"/>
          </a:p>
          <a:p>
            <a:r>
              <a:rPr lang="en-US" sz="1400" b="1" dirty="0"/>
              <a:t>Area: </a:t>
            </a:r>
            <a:r>
              <a:rPr lang="en-US" sz="1400" dirty="0"/>
              <a:t>15x15 yard grid, 4 gates on the sides of the grid. </a:t>
            </a:r>
          </a:p>
          <a:p>
            <a:endParaRPr lang="en-US" sz="1400" b="1" dirty="0"/>
          </a:p>
          <a:p>
            <a:r>
              <a:rPr lang="en-US" sz="1400" b="1" dirty="0"/>
              <a:t>Description: </a:t>
            </a:r>
            <a:r>
              <a:rPr lang="en-US" sz="1400" dirty="0"/>
              <a:t>Players play 3v3 and must try to successfully dribble through 1 of the 4 yellow gates. Once a goal has been scored the opposition gets the ball to restart. </a:t>
            </a:r>
          </a:p>
          <a:p>
            <a:endParaRPr lang="en-US" sz="1400" b="1" dirty="0"/>
          </a:p>
          <a:p>
            <a:r>
              <a:rPr lang="en-US" sz="1400" b="1" dirty="0"/>
              <a:t>Coaching points: </a:t>
            </a:r>
            <a:r>
              <a:rPr lang="en-US" sz="1400" dirty="0"/>
              <a:t>Use the correct foot, always put your body between the defender and the ball, use your arm for protection and balance, be creative, utilize teammates whenever possible.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3" y="2128648"/>
            <a:ext cx="4876790" cy="3654341"/>
          </a:xfrm>
          <a:prstGeom prst="rect">
            <a:avLst/>
          </a:prstGeom>
          <a:ln w="57150">
            <a:solidFill>
              <a:schemeClr val="tx1"/>
            </a:solidFill>
          </a:ln>
        </p:spPr>
      </p:pic>
    </p:spTree>
    <p:extLst>
      <p:ext uri="{BB962C8B-B14F-4D97-AF65-F5344CB8AC3E}">
        <p14:creationId xmlns:p14="http://schemas.microsoft.com/office/powerpoint/2010/main" val="14603105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0200" y="304800"/>
            <a:ext cx="6477000" cy="584775"/>
          </a:xfrm>
          <a:prstGeom prst="rect">
            <a:avLst/>
          </a:prstGeom>
          <a:noFill/>
        </p:spPr>
        <p:txBody>
          <a:bodyPr wrap="square" rtlCol="0">
            <a:spAutoFit/>
          </a:bodyPr>
          <a:lstStyle/>
          <a:p>
            <a:pPr algn="ctr"/>
            <a:r>
              <a:rPr lang="en-US" sz="3200" dirty="0">
                <a:solidFill>
                  <a:schemeClr val="bg1"/>
                </a:solidFill>
              </a:rPr>
              <a:t>3 v 3 End Zone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181600" y="1981200"/>
            <a:ext cx="3733800" cy="2677656"/>
          </a:xfrm>
          <a:prstGeom prst="rect">
            <a:avLst/>
          </a:prstGeom>
          <a:noFill/>
        </p:spPr>
        <p:txBody>
          <a:bodyPr wrap="square" rtlCol="0">
            <a:spAutoFit/>
          </a:bodyPr>
          <a:lstStyle/>
          <a:p>
            <a:endParaRPr lang="en-US" sz="1400" dirty="0"/>
          </a:p>
          <a:p>
            <a:r>
              <a:rPr lang="en-US" sz="1400" b="1" dirty="0"/>
              <a:t>Area: </a:t>
            </a:r>
            <a:r>
              <a:rPr lang="en-US" sz="1400" dirty="0"/>
              <a:t>20x30 yard grid </a:t>
            </a:r>
          </a:p>
          <a:p>
            <a:endParaRPr lang="en-US" sz="1400" b="1" dirty="0"/>
          </a:p>
          <a:p>
            <a:r>
              <a:rPr lang="en-US" sz="1400" b="1" dirty="0"/>
              <a:t>Description: </a:t>
            </a:r>
            <a:r>
              <a:rPr lang="en-US" sz="1400" dirty="0"/>
              <a:t>Separate group into teams of 3, place 2 teams on 1 field. This is a regular game of soccer however to score a goal players do not shoot to a goal, they must dribble into the end zone. </a:t>
            </a:r>
          </a:p>
          <a:p>
            <a:endParaRPr lang="en-US" sz="1400" b="1" dirty="0"/>
          </a:p>
          <a:p>
            <a:r>
              <a:rPr lang="en-US" sz="1400" b="1" dirty="0"/>
              <a:t>Coaching Points: </a:t>
            </a:r>
            <a:r>
              <a:rPr lang="en-US" sz="1400" dirty="0"/>
              <a:t>Be positive, be creative, utilize teammates and understand where to speed dribble and where to keep the ball close.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3" y="2128648"/>
            <a:ext cx="4876789" cy="3654341"/>
          </a:xfrm>
          <a:prstGeom prst="rect">
            <a:avLst/>
          </a:prstGeom>
          <a:ln w="57150">
            <a:solidFill>
              <a:schemeClr val="tx1"/>
            </a:solidFill>
          </a:ln>
        </p:spPr>
      </p:pic>
    </p:spTree>
    <p:extLst>
      <p:ext uri="{BB962C8B-B14F-4D97-AF65-F5344CB8AC3E}">
        <p14:creationId xmlns:p14="http://schemas.microsoft.com/office/powerpoint/2010/main" val="6217265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7 v 7 Game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257800" y="1819747"/>
            <a:ext cx="3733800" cy="3108543"/>
          </a:xfrm>
          <a:prstGeom prst="rect">
            <a:avLst/>
          </a:prstGeom>
          <a:noFill/>
        </p:spPr>
        <p:txBody>
          <a:bodyPr wrap="square" rtlCol="0">
            <a:spAutoFit/>
          </a:bodyPr>
          <a:lstStyle/>
          <a:p>
            <a:endParaRPr lang="en-US" sz="1400" dirty="0"/>
          </a:p>
          <a:p>
            <a:r>
              <a:rPr lang="en-US" sz="1400" b="1" dirty="0"/>
              <a:t>Area: </a:t>
            </a:r>
            <a:r>
              <a:rPr lang="en-US" sz="1400" dirty="0"/>
              <a:t>50x30 yard field </a:t>
            </a:r>
          </a:p>
          <a:p>
            <a:endParaRPr lang="en-US" sz="1400" b="1" dirty="0"/>
          </a:p>
          <a:p>
            <a:r>
              <a:rPr lang="en-US" sz="1400" b="1" dirty="0"/>
              <a:t>Description: </a:t>
            </a:r>
            <a:r>
              <a:rPr lang="en-US" sz="1400" dirty="0"/>
              <a:t>Games should be played 7v7, This is a regular soccer game. </a:t>
            </a:r>
          </a:p>
          <a:p>
            <a:endParaRPr lang="en-US" sz="1400" b="1" dirty="0"/>
          </a:p>
          <a:p>
            <a:r>
              <a:rPr lang="en-US" sz="1400" b="1" dirty="0"/>
              <a:t>Progression: </a:t>
            </a:r>
            <a:r>
              <a:rPr lang="en-US" sz="1400" dirty="0"/>
              <a:t>Conditions can be implemented to force skills to be performed. </a:t>
            </a:r>
          </a:p>
          <a:p>
            <a:endParaRPr lang="en-US" sz="1400" b="1" dirty="0"/>
          </a:p>
          <a:p>
            <a:r>
              <a:rPr lang="en-US" sz="1400" b="1" dirty="0"/>
              <a:t>Coaching Points: </a:t>
            </a:r>
            <a:r>
              <a:rPr lang="en-US" sz="1400" dirty="0"/>
              <a:t>Re-enforce Coaching Points from this session and recap from previous sessions, now is the time to demonstrate some game situations but it is very important that you let the game flow.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02" y="2171700"/>
            <a:ext cx="4881139" cy="3657600"/>
          </a:xfrm>
          <a:prstGeom prst="rect">
            <a:avLst/>
          </a:prstGeom>
          <a:ln w="57150">
            <a:solidFill>
              <a:schemeClr val="tx1"/>
            </a:solidFill>
          </a:ln>
        </p:spPr>
      </p:pic>
    </p:spTree>
    <p:extLst>
      <p:ext uri="{BB962C8B-B14F-4D97-AF65-F5344CB8AC3E}">
        <p14:creationId xmlns:p14="http://schemas.microsoft.com/office/powerpoint/2010/main" val="1930691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shadeToTitle="1">
        <a:gradFill>
          <a:gsLst>
            <a:gs pos="0">
              <a:srgbClr val="000000"/>
            </a:gs>
            <a:gs pos="39999">
              <a:srgbClr val="002060"/>
            </a:gs>
            <a:gs pos="68000">
              <a:srgbClr val="181CC7"/>
            </a:gs>
            <a:gs pos="68000">
              <a:srgbClr val="002060"/>
            </a:gs>
            <a:gs pos="100000">
              <a:srgbClr val="002060"/>
            </a:gs>
          </a:gsLst>
          <a:path path="shape">
            <a:fillToRect l="50000" t="50000" r="50000" b="50000"/>
          </a:path>
        </a:gradFill>
        <a:effectLst/>
      </p:bgPr>
    </p:bg>
    <p:spTree>
      <p:nvGrpSpPr>
        <p:cNvPr id="1" name=""/>
        <p:cNvGrpSpPr/>
        <p:nvPr/>
      </p:nvGrpSpPr>
      <p:grpSpPr>
        <a:xfrm>
          <a:off x="0" y="0"/>
          <a:ext cx="0" cy="0"/>
          <a:chOff x="0" y="0"/>
          <a:chExt cx="0" cy="0"/>
        </a:xfrm>
      </p:grpSpPr>
      <p:sp>
        <p:nvSpPr>
          <p:cNvPr id="6" name="Rectangle 5"/>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133600" y="304800"/>
            <a:ext cx="4495800" cy="523220"/>
          </a:xfrm>
          <a:prstGeom prst="rect">
            <a:avLst/>
          </a:prstGeom>
          <a:noFill/>
        </p:spPr>
        <p:txBody>
          <a:bodyPr wrap="square" rtlCol="0">
            <a:spAutoFit/>
          </a:bodyPr>
          <a:lstStyle/>
          <a:p>
            <a:pPr algn="ctr"/>
            <a:r>
              <a:rPr lang="en-US" sz="2800" dirty="0">
                <a:solidFill>
                  <a:schemeClr val="bg1"/>
                </a:solidFill>
              </a:rPr>
              <a:t>Movement Sheet</a:t>
            </a:r>
          </a:p>
        </p:txBody>
      </p:sp>
      <p:sp>
        <p:nvSpPr>
          <p:cNvPr id="3" name="TextBox 2"/>
          <p:cNvSpPr txBox="1"/>
          <p:nvPr/>
        </p:nvSpPr>
        <p:spPr>
          <a:xfrm>
            <a:off x="647700" y="1295400"/>
            <a:ext cx="3733800" cy="5078313"/>
          </a:xfrm>
          <a:prstGeom prst="rect">
            <a:avLst/>
          </a:prstGeom>
          <a:noFill/>
        </p:spPr>
        <p:txBody>
          <a:bodyPr wrap="square" rtlCol="0">
            <a:spAutoFit/>
          </a:bodyPr>
          <a:lstStyle/>
          <a:p>
            <a:pPr algn="ctr"/>
            <a:endParaRPr lang="en-US" dirty="0"/>
          </a:p>
          <a:p>
            <a:r>
              <a:rPr lang="en-US" b="1" dirty="0">
                <a:solidFill>
                  <a:schemeClr val="bg1"/>
                </a:solidFill>
              </a:rPr>
              <a:t>Dynamic Movements </a:t>
            </a:r>
            <a:endParaRPr lang="en-US" dirty="0">
              <a:solidFill>
                <a:schemeClr val="bg1"/>
              </a:solidFill>
            </a:endParaRPr>
          </a:p>
          <a:p>
            <a:r>
              <a:rPr lang="en-US" dirty="0">
                <a:solidFill>
                  <a:schemeClr val="bg1"/>
                </a:solidFill>
              </a:rPr>
              <a:t>•Heel Flicks </a:t>
            </a:r>
          </a:p>
          <a:p>
            <a:r>
              <a:rPr lang="en-US" dirty="0">
                <a:solidFill>
                  <a:schemeClr val="bg1"/>
                </a:solidFill>
              </a:rPr>
              <a:t>•High Knees </a:t>
            </a:r>
          </a:p>
          <a:p>
            <a:r>
              <a:rPr lang="en-US" dirty="0">
                <a:solidFill>
                  <a:schemeClr val="bg1"/>
                </a:solidFill>
              </a:rPr>
              <a:t>•Open Gate </a:t>
            </a:r>
          </a:p>
          <a:p>
            <a:r>
              <a:rPr lang="en-US" dirty="0">
                <a:solidFill>
                  <a:schemeClr val="bg1"/>
                </a:solidFill>
              </a:rPr>
              <a:t>•Closed Gate </a:t>
            </a:r>
          </a:p>
          <a:p>
            <a:r>
              <a:rPr lang="en-US" dirty="0">
                <a:solidFill>
                  <a:schemeClr val="bg1"/>
                </a:solidFill>
              </a:rPr>
              <a:t>•Inside Volley </a:t>
            </a:r>
          </a:p>
          <a:p>
            <a:r>
              <a:rPr lang="en-US" dirty="0">
                <a:solidFill>
                  <a:schemeClr val="bg1"/>
                </a:solidFill>
              </a:rPr>
              <a:t>•Left leg to right arm </a:t>
            </a:r>
          </a:p>
          <a:p>
            <a:r>
              <a:rPr lang="en-US" dirty="0">
                <a:solidFill>
                  <a:schemeClr val="bg1"/>
                </a:solidFill>
              </a:rPr>
              <a:t>•Side to Sides (left to right) </a:t>
            </a:r>
          </a:p>
          <a:p>
            <a:r>
              <a:rPr lang="en-US" dirty="0">
                <a:solidFill>
                  <a:schemeClr val="bg1"/>
                </a:solidFill>
              </a:rPr>
              <a:t>•Karaoke </a:t>
            </a:r>
          </a:p>
          <a:p>
            <a:r>
              <a:rPr lang="en-US" dirty="0">
                <a:solidFill>
                  <a:schemeClr val="bg1"/>
                </a:solidFill>
              </a:rPr>
              <a:t>•Arms across body </a:t>
            </a:r>
          </a:p>
          <a:p>
            <a:r>
              <a:rPr lang="en-US" dirty="0">
                <a:solidFill>
                  <a:schemeClr val="bg1"/>
                </a:solidFill>
              </a:rPr>
              <a:t>•Arms up and down </a:t>
            </a:r>
          </a:p>
          <a:p>
            <a:r>
              <a:rPr lang="en-US" dirty="0">
                <a:solidFill>
                  <a:schemeClr val="bg1"/>
                </a:solidFill>
              </a:rPr>
              <a:t>•Arm Circles Forwards </a:t>
            </a:r>
          </a:p>
          <a:p>
            <a:r>
              <a:rPr lang="en-US" dirty="0">
                <a:solidFill>
                  <a:schemeClr val="bg1"/>
                </a:solidFill>
              </a:rPr>
              <a:t>•Arm Circles Backwards </a:t>
            </a:r>
          </a:p>
          <a:p>
            <a:r>
              <a:rPr lang="en-US" dirty="0">
                <a:solidFill>
                  <a:schemeClr val="bg1"/>
                </a:solidFill>
              </a:rPr>
              <a:t>•Arms Side to Side </a:t>
            </a:r>
          </a:p>
          <a:p>
            <a:r>
              <a:rPr lang="en-US" dirty="0">
                <a:solidFill>
                  <a:schemeClr val="bg1"/>
                </a:solidFill>
              </a:rPr>
              <a:t>•Quick sprint, hamstring stretch </a:t>
            </a:r>
          </a:p>
          <a:p>
            <a:r>
              <a:rPr lang="en-US" dirty="0">
                <a:solidFill>
                  <a:schemeClr val="bg1"/>
                </a:solidFill>
              </a:rPr>
              <a:t>•Lunge </a:t>
            </a:r>
          </a:p>
          <a:p>
            <a:endParaRPr lang="en-US" dirty="0"/>
          </a:p>
        </p:txBody>
      </p:sp>
      <p:sp>
        <p:nvSpPr>
          <p:cNvPr id="7" name="TextBox 6"/>
          <p:cNvSpPr txBox="1"/>
          <p:nvPr/>
        </p:nvSpPr>
        <p:spPr>
          <a:xfrm>
            <a:off x="5220832" y="1303699"/>
            <a:ext cx="3200400" cy="5078313"/>
          </a:xfrm>
          <a:prstGeom prst="rect">
            <a:avLst/>
          </a:prstGeom>
          <a:noFill/>
        </p:spPr>
        <p:txBody>
          <a:bodyPr wrap="square" rtlCol="0">
            <a:spAutoFit/>
          </a:bodyPr>
          <a:lstStyle/>
          <a:p>
            <a:endParaRPr lang="en-US" dirty="0">
              <a:solidFill>
                <a:schemeClr val="bg1"/>
              </a:solidFill>
            </a:endParaRPr>
          </a:p>
          <a:p>
            <a:r>
              <a:rPr lang="en-US" b="1" dirty="0">
                <a:solidFill>
                  <a:schemeClr val="bg1"/>
                </a:solidFill>
              </a:rPr>
              <a:t>Fast Footwork </a:t>
            </a:r>
            <a:endParaRPr lang="en-US" dirty="0">
              <a:solidFill>
                <a:schemeClr val="bg1"/>
              </a:solidFill>
            </a:endParaRPr>
          </a:p>
          <a:p>
            <a:r>
              <a:rPr lang="en-US" dirty="0">
                <a:solidFill>
                  <a:schemeClr val="bg1"/>
                </a:solidFill>
              </a:rPr>
              <a:t>•Side to Side Shuffles Forwards </a:t>
            </a:r>
          </a:p>
          <a:p>
            <a:r>
              <a:rPr lang="en-US" dirty="0">
                <a:solidFill>
                  <a:schemeClr val="bg1"/>
                </a:solidFill>
              </a:rPr>
              <a:t>•Side to Side Shuffles Backwards </a:t>
            </a:r>
          </a:p>
          <a:p>
            <a:r>
              <a:rPr lang="en-US" dirty="0">
                <a:solidFill>
                  <a:schemeClr val="bg1"/>
                </a:solidFill>
              </a:rPr>
              <a:t>•Forward / Backward Shuffles </a:t>
            </a:r>
          </a:p>
          <a:p>
            <a:r>
              <a:rPr lang="en-US" dirty="0">
                <a:solidFill>
                  <a:schemeClr val="bg1"/>
                </a:solidFill>
              </a:rPr>
              <a:t>•Two Feet in Sideways </a:t>
            </a:r>
          </a:p>
          <a:p>
            <a:r>
              <a:rPr lang="en-US" dirty="0">
                <a:solidFill>
                  <a:schemeClr val="bg1"/>
                </a:solidFill>
              </a:rPr>
              <a:t>•Two Feet in Forwards </a:t>
            </a:r>
          </a:p>
          <a:p>
            <a:r>
              <a:rPr lang="en-US" dirty="0">
                <a:solidFill>
                  <a:schemeClr val="bg1"/>
                </a:solidFill>
              </a:rPr>
              <a:t>•One Foot in Forwards </a:t>
            </a:r>
          </a:p>
          <a:p>
            <a:r>
              <a:rPr lang="en-US" dirty="0">
                <a:solidFill>
                  <a:schemeClr val="bg1"/>
                </a:solidFill>
              </a:rPr>
              <a:t>•Figure 8 forwards </a:t>
            </a:r>
          </a:p>
          <a:p>
            <a:r>
              <a:rPr lang="en-US" dirty="0">
                <a:solidFill>
                  <a:schemeClr val="bg1"/>
                </a:solidFill>
              </a:rPr>
              <a:t>•Forwards 2, Backwards 1 </a:t>
            </a:r>
          </a:p>
          <a:p>
            <a:r>
              <a:rPr lang="en-US" dirty="0">
                <a:solidFill>
                  <a:schemeClr val="bg1"/>
                </a:solidFill>
              </a:rPr>
              <a:t>•Feet together jump &amp; bounce forwards </a:t>
            </a:r>
          </a:p>
          <a:p>
            <a:r>
              <a:rPr lang="en-US" dirty="0">
                <a:solidFill>
                  <a:schemeClr val="bg1"/>
                </a:solidFill>
              </a:rPr>
              <a:t>•Feet together jump &amp; bounce sideways </a:t>
            </a:r>
          </a:p>
          <a:p>
            <a:r>
              <a:rPr lang="en-US" dirty="0">
                <a:solidFill>
                  <a:schemeClr val="bg1"/>
                </a:solidFill>
              </a:rPr>
              <a:t>•Feet together jump &amp; bounce forwards 2, backwards 1 </a:t>
            </a:r>
          </a:p>
          <a:p>
            <a:endParaRPr lang="en-US" dirty="0">
              <a:solidFill>
                <a:schemeClr val="bg1"/>
              </a:solidFill>
            </a:endParaRPr>
          </a:p>
        </p:txBody>
      </p:sp>
    </p:spTree>
    <p:extLst>
      <p:ext uri="{BB962C8B-B14F-4D97-AF65-F5344CB8AC3E}">
        <p14:creationId xmlns:p14="http://schemas.microsoft.com/office/powerpoint/2010/main" val="594207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shadeToTitle="1">
        <a:gradFill>
          <a:gsLst>
            <a:gs pos="0">
              <a:srgbClr val="000000"/>
            </a:gs>
            <a:gs pos="39999">
              <a:srgbClr val="002060"/>
            </a:gs>
            <a:gs pos="68000">
              <a:srgbClr val="181CC7"/>
            </a:gs>
            <a:gs pos="68000">
              <a:srgbClr val="002060"/>
            </a:gs>
            <a:gs pos="100000">
              <a:srgbClr val="002060"/>
            </a:gs>
          </a:gsLst>
          <a:path path="shape">
            <a:fillToRect l="50000" t="50000" r="50000" b="50000"/>
          </a:path>
        </a:gradFill>
        <a:effectLst/>
      </p:bgPr>
    </p:bg>
    <p:spTree>
      <p:nvGrpSpPr>
        <p:cNvPr id="1" name=""/>
        <p:cNvGrpSpPr/>
        <p:nvPr/>
      </p:nvGrpSpPr>
      <p:grpSpPr>
        <a:xfrm>
          <a:off x="0" y="0"/>
          <a:ext cx="0" cy="0"/>
          <a:chOff x="0" y="0"/>
          <a:chExt cx="0" cy="0"/>
        </a:xfrm>
      </p:grpSpPr>
      <p:sp>
        <p:nvSpPr>
          <p:cNvPr id="6" name="Rectangle 5"/>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447800" y="304800"/>
            <a:ext cx="6477000" cy="584775"/>
          </a:xfrm>
          <a:prstGeom prst="rect">
            <a:avLst/>
          </a:prstGeom>
          <a:noFill/>
        </p:spPr>
        <p:txBody>
          <a:bodyPr wrap="square" rtlCol="0">
            <a:spAutoFit/>
          </a:bodyPr>
          <a:lstStyle/>
          <a:p>
            <a:pPr algn="ctr"/>
            <a:r>
              <a:rPr lang="en-US" sz="3200" dirty="0">
                <a:solidFill>
                  <a:schemeClr val="bg1"/>
                </a:solidFill>
              </a:rPr>
              <a:t>7 v 7 Development Band</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1865" b="96970" l="6392" r="91546">
                        <a14:foregroundMark x1="31546" y1="58275" x2="64536" y2="33333"/>
                        <a14:foregroundMark x1="47423" y1="45688" x2="63505" y2="64103"/>
                        <a14:foregroundMark x1="50309" y1="72028" x2="50103" y2="25175"/>
                        <a14:foregroundMark x1="35670" y1="32634" x2="68866" y2="54079"/>
                        <a14:foregroundMark x1="40000" y1="69697" x2="55258" y2="26573"/>
                        <a14:foregroundMark x1="57938" y1="69697" x2="42680" y2="27506"/>
                        <a14:foregroundMark x1="29691" y1="45221" x2="68866" y2="42191"/>
                        <a14:foregroundMark x1="32577" y1="36830" x2="68041" y2="57809"/>
                      </a14:backgroundRemoval>
                    </a14:imgEffect>
                  </a14:imgLayer>
                </a14:imgProps>
              </a:ext>
              <a:ext uri="{28A0092B-C50C-407E-A947-70E740481C1C}">
                <a14:useLocalDpi xmlns:a14="http://schemas.microsoft.com/office/drawing/2010/main" val="0"/>
              </a:ext>
            </a:extLst>
          </a:blip>
          <a:stretch>
            <a:fillRect/>
          </a:stretch>
        </p:blipFill>
        <p:spPr>
          <a:xfrm>
            <a:off x="4037846" y="1295400"/>
            <a:ext cx="3696021" cy="3269264"/>
          </a:xfrm>
          <a:prstGeom prst="ellipse">
            <a:avLst/>
          </a:prstGeom>
          <a:ln w="25400" cap="rnd">
            <a:noFill/>
          </a:ln>
          <a:effectLst>
            <a:outerShdw blurRad="381000" dist="292100" dir="5400000" sx="-80000" sy="-18000" rotWithShape="0">
              <a:schemeClr val="tx1">
                <a:alpha val="22000"/>
              </a:schemeClr>
            </a:outerShdw>
          </a:effectLst>
        </p:spPr>
      </p:pic>
      <p:sp>
        <p:nvSpPr>
          <p:cNvPr id="10" name="TextBox 9"/>
          <p:cNvSpPr txBox="1"/>
          <p:nvPr/>
        </p:nvSpPr>
        <p:spPr>
          <a:xfrm>
            <a:off x="312722" y="1219200"/>
            <a:ext cx="2278078" cy="3046988"/>
          </a:xfrm>
          <a:prstGeom prst="rect">
            <a:avLst/>
          </a:prstGeom>
          <a:noFill/>
        </p:spPr>
        <p:txBody>
          <a:bodyPr wrap="square" rtlCol="0">
            <a:spAutoFit/>
          </a:bodyPr>
          <a:lstStyle/>
          <a:p>
            <a:r>
              <a:rPr lang="pt-BR" b="1" u="sng" dirty="0">
                <a:solidFill>
                  <a:schemeClr val="bg1"/>
                </a:solidFill>
              </a:rPr>
              <a:t>Development Band </a:t>
            </a:r>
            <a:endParaRPr lang="pt-BR" u="sng" dirty="0">
              <a:solidFill>
                <a:schemeClr val="bg1"/>
              </a:solidFill>
            </a:endParaRPr>
          </a:p>
          <a:p>
            <a:endParaRPr lang="pt-BR" b="1" dirty="0">
              <a:solidFill>
                <a:schemeClr val="bg1"/>
              </a:solidFill>
            </a:endParaRPr>
          </a:p>
          <a:p>
            <a:r>
              <a:rPr lang="pt-BR" sz="1400" b="1" dirty="0">
                <a:solidFill>
                  <a:schemeClr val="bg1"/>
                </a:solidFill>
              </a:rPr>
              <a:t>Te c h n i q u e s : </a:t>
            </a:r>
            <a:endParaRPr lang="pt-BR" sz="1400" dirty="0">
              <a:solidFill>
                <a:schemeClr val="bg1"/>
              </a:solidFill>
            </a:endParaRPr>
          </a:p>
          <a:p>
            <a:r>
              <a:rPr lang="pt-BR" sz="1400" dirty="0">
                <a:solidFill>
                  <a:schemeClr val="bg1"/>
                </a:solidFill>
              </a:rPr>
              <a:t>B a l l Ma s t e r y </a:t>
            </a:r>
          </a:p>
          <a:p>
            <a:r>
              <a:rPr lang="en-US" sz="1400" dirty="0">
                <a:solidFill>
                  <a:schemeClr val="bg1"/>
                </a:solidFill>
              </a:rPr>
              <a:t>Turns </a:t>
            </a:r>
          </a:p>
          <a:p>
            <a:r>
              <a:rPr lang="pt-BR" sz="1400" dirty="0">
                <a:solidFill>
                  <a:schemeClr val="bg1"/>
                </a:solidFill>
              </a:rPr>
              <a:t>R e c e i v e s </a:t>
            </a:r>
          </a:p>
          <a:p>
            <a:r>
              <a:rPr lang="pt-BR" sz="1400" dirty="0">
                <a:solidFill>
                  <a:schemeClr val="bg1"/>
                </a:solidFill>
              </a:rPr>
              <a:t>C omb i n a t i o n P l a y </a:t>
            </a:r>
          </a:p>
          <a:p>
            <a:r>
              <a:rPr lang="pt-BR" sz="1400" dirty="0">
                <a:solidFill>
                  <a:schemeClr val="bg1"/>
                </a:solidFill>
              </a:rPr>
              <a:t>C r e a t i n g S p a c e </a:t>
            </a:r>
          </a:p>
          <a:p>
            <a:endParaRPr lang="pt-BR" b="1" dirty="0">
              <a:solidFill>
                <a:schemeClr val="bg1"/>
              </a:solidFill>
            </a:endParaRPr>
          </a:p>
          <a:p>
            <a:endParaRPr lang="en-US" b="1" dirty="0">
              <a:solidFill>
                <a:schemeClr val="bg1"/>
              </a:solidFill>
            </a:endParaRPr>
          </a:p>
          <a:p>
            <a:r>
              <a:rPr lang="en-US" b="1" dirty="0">
                <a:solidFill>
                  <a:schemeClr val="bg1"/>
                </a:solidFill>
              </a:rPr>
              <a:t>			</a:t>
            </a:r>
            <a:endParaRPr lang="en-US" dirty="0">
              <a:solidFill>
                <a:schemeClr val="bg1"/>
              </a:solidFill>
            </a:endParaRPr>
          </a:p>
        </p:txBody>
      </p:sp>
      <p:sp>
        <p:nvSpPr>
          <p:cNvPr id="11" name="TextBox 10"/>
          <p:cNvSpPr txBox="1"/>
          <p:nvPr/>
        </p:nvSpPr>
        <p:spPr>
          <a:xfrm>
            <a:off x="228600" y="3429000"/>
            <a:ext cx="3810000" cy="1354217"/>
          </a:xfrm>
          <a:prstGeom prst="rect">
            <a:avLst/>
          </a:prstGeom>
          <a:noFill/>
        </p:spPr>
        <p:txBody>
          <a:bodyPr wrap="square" rtlCol="0">
            <a:spAutoFit/>
          </a:bodyPr>
          <a:lstStyle/>
          <a:p>
            <a:endParaRPr lang="en-US" dirty="0"/>
          </a:p>
          <a:p>
            <a:r>
              <a:rPr lang="pt-BR" sz="1600" b="1" dirty="0">
                <a:solidFill>
                  <a:schemeClr val="bg1"/>
                </a:solidFill>
              </a:rPr>
              <a:t>Game Play With Ball : </a:t>
            </a:r>
          </a:p>
          <a:p>
            <a:r>
              <a:rPr lang="pt-BR" sz="1600" dirty="0">
                <a:solidFill>
                  <a:schemeClr val="bg1"/>
                </a:solidFill>
              </a:rPr>
              <a:t>Build Up </a:t>
            </a:r>
          </a:p>
          <a:p>
            <a:r>
              <a:rPr lang="pt-BR" sz="1600" dirty="0">
                <a:solidFill>
                  <a:schemeClr val="bg1"/>
                </a:solidFill>
              </a:rPr>
              <a:t>Unbalance </a:t>
            </a:r>
          </a:p>
          <a:p>
            <a:r>
              <a:rPr lang="pt-BR" sz="1600" dirty="0">
                <a:solidFill>
                  <a:schemeClr val="bg1"/>
                </a:solidFill>
              </a:rPr>
              <a:t>Finish</a:t>
            </a:r>
            <a:r>
              <a:rPr lang="pt-BR" sz="1600" b="1" dirty="0">
                <a:solidFill>
                  <a:schemeClr val="bg1"/>
                </a:solidFill>
              </a:rPr>
              <a:t>s </a:t>
            </a:r>
            <a:endParaRPr lang="en-US" sz="1600" dirty="0">
              <a:solidFill>
                <a:schemeClr val="bg1"/>
              </a:solidFill>
            </a:endParaRPr>
          </a:p>
        </p:txBody>
      </p:sp>
      <p:sp>
        <p:nvSpPr>
          <p:cNvPr id="12" name="TextBox 11"/>
          <p:cNvSpPr txBox="1"/>
          <p:nvPr/>
        </p:nvSpPr>
        <p:spPr>
          <a:xfrm>
            <a:off x="190500" y="4783217"/>
            <a:ext cx="2514600" cy="1231106"/>
          </a:xfrm>
          <a:prstGeom prst="rect">
            <a:avLst/>
          </a:prstGeom>
          <a:noFill/>
        </p:spPr>
        <p:txBody>
          <a:bodyPr wrap="square" rtlCol="0">
            <a:spAutoFit/>
          </a:bodyPr>
          <a:lstStyle/>
          <a:p>
            <a:endParaRPr lang="en-US" dirty="0"/>
          </a:p>
          <a:p>
            <a:r>
              <a:rPr lang="en-US" sz="1400" b="1" dirty="0">
                <a:solidFill>
                  <a:schemeClr val="bg1"/>
                </a:solidFill>
              </a:rPr>
              <a:t>Game Play Without Ball : </a:t>
            </a:r>
            <a:endParaRPr lang="en-US" sz="1400" dirty="0">
              <a:solidFill>
                <a:schemeClr val="bg1"/>
              </a:solidFill>
            </a:endParaRPr>
          </a:p>
          <a:p>
            <a:r>
              <a:rPr lang="pt-BR" sz="1400" dirty="0">
                <a:solidFill>
                  <a:schemeClr val="bg1"/>
                </a:solidFill>
              </a:rPr>
              <a:t>H i g h P r e s s u r e </a:t>
            </a:r>
          </a:p>
          <a:p>
            <a:r>
              <a:rPr lang="pt-BR" sz="1400" dirty="0">
                <a:solidFill>
                  <a:schemeClr val="bg1"/>
                </a:solidFill>
              </a:rPr>
              <a:t>C o l l e c t i v e D e f e n d i n g </a:t>
            </a:r>
          </a:p>
          <a:p>
            <a:r>
              <a:rPr lang="pt-BR" sz="1400" dirty="0">
                <a:solidFill>
                  <a:schemeClr val="bg1"/>
                </a:solidFill>
              </a:rPr>
              <a:t>D i r e c t i n g P l a y </a:t>
            </a:r>
            <a:endParaRPr lang="en-US" sz="1400" dirty="0">
              <a:solidFill>
                <a:schemeClr val="bg1"/>
              </a:solidFill>
            </a:endParaRPr>
          </a:p>
        </p:txBody>
      </p:sp>
      <p:sp>
        <p:nvSpPr>
          <p:cNvPr id="13" name="TextBox 12"/>
          <p:cNvSpPr txBox="1"/>
          <p:nvPr/>
        </p:nvSpPr>
        <p:spPr>
          <a:xfrm>
            <a:off x="3429000" y="4838706"/>
            <a:ext cx="2514600" cy="954107"/>
          </a:xfrm>
          <a:prstGeom prst="rect">
            <a:avLst/>
          </a:prstGeom>
          <a:noFill/>
        </p:spPr>
        <p:txBody>
          <a:bodyPr wrap="square" rtlCol="0">
            <a:spAutoFit/>
          </a:bodyPr>
          <a:lstStyle/>
          <a:p>
            <a:endParaRPr lang="en-US" sz="1400" dirty="0">
              <a:solidFill>
                <a:schemeClr val="bg1"/>
              </a:solidFill>
            </a:endParaRPr>
          </a:p>
          <a:p>
            <a:r>
              <a:rPr lang="pt-BR" sz="1400" b="1" dirty="0">
                <a:solidFill>
                  <a:schemeClr val="bg1"/>
                </a:solidFill>
              </a:rPr>
              <a:t>Sports Performance : </a:t>
            </a:r>
            <a:endParaRPr lang="pt-BR" sz="1400" dirty="0">
              <a:solidFill>
                <a:schemeClr val="bg1"/>
              </a:solidFill>
            </a:endParaRPr>
          </a:p>
          <a:p>
            <a:r>
              <a:rPr lang="pt-BR" sz="1400" dirty="0">
                <a:solidFill>
                  <a:schemeClr val="bg1"/>
                </a:solidFill>
              </a:rPr>
              <a:t>P h y s i c a l </a:t>
            </a:r>
          </a:p>
          <a:p>
            <a:r>
              <a:rPr lang="pt-BR" sz="1400" dirty="0">
                <a:solidFill>
                  <a:schemeClr val="bg1"/>
                </a:solidFill>
              </a:rPr>
              <a:t>P s y c h o l o g i c a l </a:t>
            </a:r>
            <a:endParaRPr lang="en-US" sz="1400" dirty="0">
              <a:solidFill>
                <a:schemeClr val="bg1"/>
              </a:solidFill>
            </a:endParaRPr>
          </a:p>
        </p:txBody>
      </p:sp>
    </p:spTree>
    <p:extLst>
      <p:ext uri="{BB962C8B-B14F-4D97-AF65-F5344CB8AC3E}">
        <p14:creationId xmlns:p14="http://schemas.microsoft.com/office/powerpoint/2010/main" val="1575957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shadeToTitle="1">
        <a:gradFill>
          <a:gsLst>
            <a:gs pos="0">
              <a:srgbClr val="000000"/>
            </a:gs>
            <a:gs pos="39999">
              <a:srgbClr val="002060"/>
            </a:gs>
            <a:gs pos="68000">
              <a:srgbClr val="181CC7"/>
            </a:gs>
            <a:gs pos="68000">
              <a:srgbClr val="002060"/>
            </a:gs>
            <a:gs pos="100000">
              <a:srgbClr val="002060"/>
            </a:gs>
          </a:gsLst>
          <a:path path="shape">
            <a:fillToRect l="50000" t="50000" r="50000" b="50000"/>
          </a:path>
        </a:gradFill>
        <a:effectLst/>
      </p:bgPr>
    </p:bg>
    <p:spTree>
      <p:nvGrpSpPr>
        <p:cNvPr id="1" name=""/>
        <p:cNvGrpSpPr/>
        <p:nvPr/>
      </p:nvGrpSpPr>
      <p:grpSpPr>
        <a:xfrm>
          <a:off x="0" y="0"/>
          <a:ext cx="0" cy="0"/>
          <a:chOff x="0" y="0"/>
          <a:chExt cx="0" cy="0"/>
        </a:xfrm>
      </p:grpSpPr>
      <p:sp>
        <p:nvSpPr>
          <p:cNvPr id="6" name="Rectangle 5"/>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447800" y="304800"/>
            <a:ext cx="6477000" cy="584775"/>
          </a:xfrm>
          <a:prstGeom prst="rect">
            <a:avLst/>
          </a:prstGeom>
          <a:noFill/>
        </p:spPr>
        <p:txBody>
          <a:bodyPr wrap="square" rtlCol="0">
            <a:spAutoFit/>
          </a:bodyPr>
          <a:lstStyle/>
          <a:p>
            <a:pPr algn="ctr"/>
            <a:r>
              <a:rPr lang="en-US" sz="3200" dirty="0">
                <a:solidFill>
                  <a:schemeClr val="bg1"/>
                </a:solidFill>
              </a:rPr>
              <a:t>Session Plan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4" name="TextBox 3"/>
          <p:cNvSpPr txBox="1"/>
          <p:nvPr/>
        </p:nvSpPr>
        <p:spPr>
          <a:xfrm>
            <a:off x="838200" y="1219200"/>
            <a:ext cx="7848600" cy="1477328"/>
          </a:xfrm>
          <a:prstGeom prst="rect">
            <a:avLst/>
          </a:prstGeom>
          <a:noFill/>
        </p:spPr>
        <p:txBody>
          <a:bodyPr wrap="square" rtlCol="0">
            <a:spAutoFit/>
          </a:bodyPr>
          <a:lstStyle/>
          <a:p>
            <a:endParaRPr lang="en-US" dirty="0">
              <a:solidFill>
                <a:schemeClr val="bg1"/>
              </a:solidFill>
            </a:endParaRPr>
          </a:p>
          <a:p>
            <a:r>
              <a:rPr lang="en-US" dirty="0">
                <a:solidFill>
                  <a:schemeClr val="bg1"/>
                </a:solidFill>
              </a:rPr>
              <a:t>Each session will follow the same format. The format is designed to get the player into game situations right from the start of the practice. There are 4 phases that the session will go through, progressively getting more challenging and competitive: </a:t>
            </a:r>
          </a:p>
        </p:txBody>
      </p:sp>
      <p:sp>
        <p:nvSpPr>
          <p:cNvPr id="5" name="TextBox 4"/>
          <p:cNvSpPr txBox="1"/>
          <p:nvPr/>
        </p:nvSpPr>
        <p:spPr>
          <a:xfrm>
            <a:off x="838201" y="2895600"/>
            <a:ext cx="7696200" cy="2031325"/>
          </a:xfrm>
          <a:prstGeom prst="rect">
            <a:avLst/>
          </a:prstGeom>
          <a:noFill/>
        </p:spPr>
        <p:txBody>
          <a:bodyPr wrap="square" rtlCol="0">
            <a:spAutoFit/>
          </a:bodyPr>
          <a:lstStyle/>
          <a:p>
            <a:r>
              <a:rPr lang="en-US" dirty="0">
                <a:solidFill>
                  <a:schemeClr val="bg1"/>
                </a:solidFill>
              </a:rPr>
              <a:t>1. Related Warm-Up (Ball work/Dynamic x3, 90 seconds each) </a:t>
            </a:r>
          </a:p>
          <a:p>
            <a:r>
              <a:rPr lang="en-US" dirty="0">
                <a:solidFill>
                  <a:schemeClr val="bg1"/>
                </a:solidFill>
              </a:rPr>
              <a:t>2. Small Sided Game (3 sets of 4 minutes) </a:t>
            </a:r>
          </a:p>
          <a:p>
            <a:r>
              <a:rPr lang="en-US" dirty="0">
                <a:solidFill>
                  <a:schemeClr val="bg1"/>
                </a:solidFill>
              </a:rPr>
              <a:t>3. Expanded Small Sided Game (2 sets of 7 minutes) </a:t>
            </a:r>
          </a:p>
          <a:p>
            <a:r>
              <a:rPr lang="en-US" dirty="0">
                <a:solidFill>
                  <a:schemeClr val="bg1"/>
                </a:solidFill>
              </a:rPr>
              <a:t>4. Game (2 half’s 25 mins)  the timings are only recommendations. </a:t>
            </a:r>
          </a:p>
          <a:p>
            <a:endParaRPr lang="en-US" b="1" dirty="0">
              <a:solidFill>
                <a:schemeClr val="bg1"/>
              </a:solidFill>
            </a:endParaRPr>
          </a:p>
          <a:p>
            <a:r>
              <a:rPr lang="en-US" b="1" dirty="0">
                <a:solidFill>
                  <a:srgbClr val="FF0000"/>
                </a:solidFill>
              </a:rPr>
              <a:t>IMPORTANT:</a:t>
            </a:r>
            <a:r>
              <a:rPr lang="en-US" b="1" dirty="0">
                <a:solidFill>
                  <a:schemeClr val="bg1"/>
                </a:solidFill>
              </a:rPr>
              <a:t> </a:t>
            </a:r>
            <a:r>
              <a:rPr lang="en-US" dirty="0">
                <a:solidFill>
                  <a:schemeClr val="bg1"/>
                </a:solidFill>
              </a:rPr>
              <a:t>Keep explanations short. Keep the players active. </a:t>
            </a:r>
            <a:r>
              <a:rPr lang="en-US" b="1" dirty="0">
                <a:solidFill>
                  <a:srgbClr val="FF0000"/>
                </a:solidFill>
              </a:rPr>
              <a:t>NO LAPS! NO LINES! NO LECTURES! </a:t>
            </a:r>
            <a:endParaRPr lang="en-US" dirty="0">
              <a:solidFill>
                <a:srgbClr val="FF0000"/>
              </a:solidFill>
            </a:endParaRPr>
          </a:p>
        </p:txBody>
      </p:sp>
    </p:spTree>
    <p:extLst>
      <p:ext uri="{BB962C8B-B14F-4D97-AF65-F5344CB8AC3E}">
        <p14:creationId xmlns:p14="http://schemas.microsoft.com/office/powerpoint/2010/main" val="2358469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09800" y="4891889"/>
            <a:ext cx="4572000" cy="1631216"/>
          </a:xfrm>
          <a:prstGeom prst="rect">
            <a:avLst/>
          </a:prstGeom>
        </p:spPr>
        <p:txBody>
          <a:bodyPr>
            <a:spAutoFit/>
          </a:bodyPr>
          <a:lstStyle/>
          <a:p>
            <a:endParaRPr lang="en-US" dirty="0"/>
          </a:p>
          <a:p>
            <a:pPr algn="ctr"/>
            <a:r>
              <a:rPr lang="en-US" sz="3200" dirty="0"/>
              <a:t>Session One: Dribbling </a:t>
            </a:r>
          </a:p>
          <a:p>
            <a:pPr algn="ctr"/>
            <a:r>
              <a:rPr lang="en-US" sz="3200" dirty="0"/>
              <a:t>Change of Direction</a:t>
            </a: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878" y="1764125"/>
            <a:ext cx="3042361" cy="3254278"/>
          </a:xfrm>
          <a:prstGeom prst="rect">
            <a:avLst/>
          </a:prstGeom>
        </p:spPr>
      </p:pic>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Educate – Connect - Inspire</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Tree>
    <p:extLst>
      <p:ext uri="{BB962C8B-B14F-4D97-AF65-F5344CB8AC3E}">
        <p14:creationId xmlns:p14="http://schemas.microsoft.com/office/powerpoint/2010/main" val="3837377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59117" y="304800"/>
            <a:ext cx="6477000" cy="584775"/>
          </a:xfrm>
          <a:prstGeom prst="rect">
            <a:avLst/>
          </a:prstGeom>
          <a:noFill/>
        </p:spPr>
        <p:txBody>
          <a:bodyPr wrap="square" rtlCol="0">
            <a:spAutoFit/>
          </a:bodyPr>
          <a:lstStyle/>
          <a:p>
            <a:pPr algn="ctr"/>
            <a:r>
              <a:rPr lang="en-US" sz="3200" dirty="0">
                <a:solidFill>
                  <a:schemeClr val="bg1"/>
                </a:solidFill>
              </a:rPr>
              <a:t>Turning Dynamic</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0"/>
            <a:ext cx="1332698" cy="1219200"/>
          </a:xfrm>
          <a:prstGeom prst="rect">
            <a:avLst/>
          </a:prstGeom>
        </p:spPr>
      </p:pic>
      <p:sp>
        <p:nvSpPr>
          <p:cNvPr id="3" name="TextBox 2"/>
          <p:cNvSpPr txBox="1"/>
          <p:nvPr/>
        </p:nvSpPr>
        <p:spPr>
          <a:xfrm>
            <a:off x="5029200" y="1676400"/>
            <a:ext cx="3733800" cy="4185761"/>
          </a:xfrm>
          <a:prstGeom prst="rect">
            <a:avLst/>
          </a:prstGeom>
          <a:noFill/>
        </p:spPr>
        <p:txBody>
          <a:bodyPr wrap="square" rtlCol="0">
            <a:spAutoFit/>
          </a:bodyPr>
          <a:lstStyle/>
          <a:p>
            <a:endParaRPr lang="en-US" sz="1400" dirty="0"/>
          </a:p>
          <a:p>
            <a:r>
              <a:rPr lang="en-US" sz="1400" b="1" dirty="0"/>
              <a:t>Area: </a:t>
            </a:r>
            <a:r>
              <a:rPr lang="en-US" sz="1400" dirty="0"/>
              <a:t>Two starting points are 10 yards apart (yellow cones) , Blue cones are 5 yards in from start point and run 10 yards in length </a:t>
            </a:r>
          </a:p>
          <a:p>
            <a:endParaRPr lang="en-US" sz="1400" b="1" dirty="0"/>
          </a:p>
          <a:p>
            <a:r>
              <a:rPr lang="en-US" sz="1400" b="1" dirty="0"/>
              <a:t>Description: </a:t>
            </a:r>
            <a:r>
              <a:rPr lang="en-US" sz="1400" dirty="0"/>
              <a:t>2 groups of 3/4 maximum players. Both players dribble in to the central cone, turn up to desired cone, turn back and speed dribble to the final cone. Change routine as needed. (Groups alternate Ball work/Dynamic/Ball work/Dynamic/Ball Work /Dynamic ) Check movement sheet for dynamics. </a:t>
            </a:r>
          </a:p>
          <a:p>
            <a:endParaRPr lang="en-US" sz="1400" b="1" dirty="0"/>
          </a:p>
          <a:p>
            <a:r>
              <a:rPr lang="en-US" sz="1400" b="1" dirty="0"/>
              <a:t>Progression: </a:t>
            </a:r>
            <a:r>
              <a:rPr lang="en-US" sz="1400" dirty="0"/>
              <a:t>Use the other foot Make it a race </a:t>
            </a:r>
          </a:p>
          <a:p>
            <a:endParaRPr lang="en-US" sz="1400" b="1" dirty="0"/>
          </a:p>
          <a:p>
            <a:r>
              <a:rPr lang="en-US" sz="1400" b="1" dirty="0"/>
              <a:t>Coaching Points: </a:t>
            </a:r>
            <a:r>
              <a:rPr lang="en-US" sz="1400" dirty="0"/>
              <a:t>Drive quickly with ball (Pace, Power and Purpose), Turn sharply with as few touches as possible, Always protect the ball, Scan before turning</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905000"/>
            <a:ext cx="4876800" cy="3886200"/>
          </a:xfrm>
          <a:prstGeom prst="rect">
            <a:avLst/>
          </a:prstGeom>
          <a:ln w="57150">
            <a:solidFill>
              <a:schemeClr val="tx1"/>
            </a:solidFill>
          </a:ln>
        </p:spPr>
      </p:pic>
    </p:spTree>
    <p:extLst>
      <p:ext uri="{BB962C8B-B14F-4D97-AF65-F5344CB8AC3E}">
        <p14:creationId xmlns:p14="http://schemas.microsoft.com/office/powerpoint/2010/main" val="3081146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1578</TotalTime>
  <Words>4838</Words>
  <Application>Microsoft Office PowerPoint</Application>
  <PresentationFormat>On-screen Show (4:3)</PresentationFormat>
  <Paragraphs>442</Paragraphs>
  <Slides>49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49</vt:i4>
      </vt:variant>
    </vt:vector>
  </HeadingPairs>
  <TitlesOfParts>
    <vt:vector size="52"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Kraft Group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Salter, Aaron</dc:creator>
  <cp:lastModifiedBy>Grey, Jessica</cp:lastModifiedBy>
  <cp:revision>29</cp:revision>
  <dcterms:created xsi:type="dcterms:W3CDTF">2019-02-28T17:39:59Z</dcterms:created>
  <dcterms:modified xsi:type="dcterms:W3CDTF">2021-04-09T20:57:44Z</dcterms:modified>
</cp:coreProperties>
</file>