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6" r:id="rId10"/>
    <p:sldId id="268" r:id="rId11"/>
    <p:sldId id="270" r:id="rId12"/>
    <p:sldId id="339" r:id="rId13"/>
    <p:sldId id="276" r:id="rId14"/>
    <p:sldId id="278" r:id="rId15"/>
    <p:sldId id="280" r:id="rId16"/>
    <p:sldId id="282" r:id="rId17"/>
    <p:sldId id="284" r:id="rId18"/>
    <p:sldId id="286" r:id="rId19"/>
    <p:sldId id="288" r:id="rId20"/>
    <p:sldId id="290" r:id="rId21"/>
    <p:sldId id="292" r:id="rId22"/>
    <p:sldId id="294" r:id="rId23"/>
    <p:sldId id="304" r:id="rId24"/>
    <p:sldId id="296" r:id="rId25"/>
    <p:sldId id="298" r:id="rId26"/>
    <p:sldId id="300" r:id="rId27"/>
    <p:sldId id="306" r:id="rId28"/>
    <p:sldId id="308" r:id="rId29"/>
    <p:sldId id="310" r:id="rId30"/>
    <p:sldId id="312" r:id="rId31"/>
    <p:sldId id="314" r:id="rId32"/>
    <p:sldId id="316" r:id="rId33"/>
    <p:sldId id="318" r:id="rId34"/>
    <p:sldId id="320" r:id="rId35"/>
    <p:sldId id="322" r:id="rId36"/>
    <p:sldId id="324" r:id="rId37"/>
    <p:sldId id="326" r:id="rId38"/>
    <p:sldId id="328" r:id="rId39"/>
    <p:sldId id="330" r:id="rId40"/>
    <p:sldId id="336" r:id="rId41"/>
    <p:sldId id="337" r:id="rId42"/>
    <p:sldId id="335"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24" autoAdjust="0"/>
    <p:restoredTop sz="94660"/>
  </p:normalViewPr>
  <p:slideViewPr>
    <p:cSldViewPr>
      <p:cViewPr varScale="1">
        <p:scale>
          <a:sx n="111" d="100"/>
          <a:sy n="111" d="100"/>
        </p:scale>
        <p:origin x="1928" y="2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4B17DED-D563-446C-BAB1-F184A6912E3F}" type="datetimeFigureOut">
              <a:rPr lang="en-US" smtClean="0"/>
              <a:t>3/21/24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592312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B17DED-D563-446C-BAB1-F184A6912E3F}" type="datetimeFigureOut">
              <a:rPr lang="en-US" smtClean="0"/>
              <a:t>3/21/24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44359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B17DED-D563-446C-BAB1-F184A6912E3F}" type="datetimeFigureOut">
              <a:rPr lang="en-US" smtClean="0"/>
              <a:t>3/21/24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578399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B17DED-D563-446C-BAB1-F184A6912E3F}" type="datetimeFigureOut">
              <a:rPr lang="en-US" smtClean="0"/>
              <a:t>3/21/24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1221258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B17DED-D563-446C-BAB1-F184A6912E3F}" type="datetimeFigureOut">
              <a:rPr lang="en-US" smtClean="0"/>
              <a:t>3/21/24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794108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4B17DED-D563-446C-BAB1-F184A6912E3F}" type="datetimeFigureOut">
              <a:rPr lang="en-US" smtClean="0"/>
              <a:t>3/21/24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679989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B17DED-D563-446C-BAB1-F184A6912E3F}" type="datetimeFigureOut">
              <a:rPr lang="en-US" smtClean="0"/>
              <a:t>3/21/24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1327112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4B17DED-D563-446C-BAB1-F184A6912E3F}" type="datetimeFigureOut">
              <a:rPr lang="en-US" smtClean="0"/>
              <a:t>3/21/24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2196239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17DED-D563-446C-BAB1-F184A6912E3F}" type="datetimeFigureOut">
              <a:rPr lang="en-US" smtClean="0"/>
              <a:t>3/21/24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532934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17DED-D563-446C-BAB1-F184A6912E3F}" type="datetimeFigureOut">
              <a:rPr lang="en-US" smtClean="0"/>
              <a:t>3/21/24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2346871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17DED-D563-446C-BAB1-F184A6912E3F}" type="datetimeFigureOut">
              <a:rPr lang="en-US" smtClean="0"/>
              <a:t>3/21/24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41067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17DED-D563-446C-BAB1-F184A6912E3F}" type="datetimeFigureOut">
              <a:rPr lang="en-US" smtClean="0"/>
              <a:t>3/21/24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9683C2-C89D-4B52-8B85-C72F6E6900C9}" type="slidenum">
              <a:rPr lang="en-US" smtClean="0"/>
              <a:t>‹#›</a:t>
            </a:fld>
            <a:endParaRPr lang="en-US" dirty="0"/>
          </a:p>
        </p:txBody>
      </p:sp>
    </p:spTree>
    <p:extLst>
      <p:ext uri="{BB962C8B-B14F-4D97-AF65-F5344CB8AC3E}">
        <p14:creationId xmlns:p14="http://schemas.microsoft.com/office/powerpoint/2010/main" val="3201803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p:cNvSpPr txBox="1"/>
          <p:nvPr/>
        </p:nvSpPr>
        <p:spPr>
          <a:xfrm>
            <a:off x="2209800" y="4953000"/>
            <a:ext cx="6629400" cy="365760"/>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b="1" dirty="0">
                <a:ln w="12700">
                  <a:solidFill>
                    <a:schemeClr val="bg1"/>
                  </a:solidFill>
                  <a:prstDash val="solid"/>
                </a:ln>
                <a:solidFill>
                  <a:schemeClr val="bg1"/>
                </a:solidFill>
                <a:effectLst>
                  <a:glow rad="63500">
                    <a:schemeClr val="accent3">
                      <a:satMod val="175000"/>
                      <a:alpha val="40000"/>
                    </a:schemeClr>
                  </a:glow>
                </a:effectLst>
              </a:rPr>
              <a:t>Mansfield Youth Soccer 3-6th </a:t>
            </a:r>
            <a:r>
              <a:rPr lang="en-US" b="1">
                <a:ln w="12700">
                  <a:solidFill>
                    <a:schemeClr val="bg1"/>
                  </a:solidFill>
                  <a:prstDash val="solid"/>
                </a:ln>
                <a:solidFill>
                  <a:schemeClr val="bg1"/>
                </a:solidFill>
                <a:effectLst>
                  <a:glow rad="63500">
                    <a:schemeClr val="accent3">
                      <a:satMod val="175000"/>
                      <a:alpha val="40000"/>
                    </a:schemeClr>
                  </a:glow>
                </a:effectLst>
              </a:rPr>
              <a:t>Grade Spring </a:t>
            </a:r>
            <a:r>
              <a:rPr lang="en-US" b="1" dirty="0">
                <a:ln w="12700">
                  <a:solidFill>
                    <a:schemeClr val="bg1"/>
                  </a:solidFill>
                  <a:prstDash val="solid"/>
                </a:ln>
                <a:solidFill>
                  <a:schemeClr val="bg1"/>
                </a:solidFill>
                <a:effectLst>
                  <a:glow rad="63500">
                    <a:schemeClr val="accent3">
                      <a:satMod val="175000"/>
                      <a:alpha val="40000"/>
                    </a:schemeClr>
                  </a:glow>
                </a:effectLst>
              </a:rPr>
              <a:t>Session Plans</a:t>
            </a:r>
          </a:p>
        </p:txBody>
      </p:sp>
    </p:spTree>
    <p:extLst>
      <p:ext uri="{BB962C8B-B14F-4D97-AF65-F5344CB8AC3E}">
        <p14:creationId xmlns:p14="http://schemas.microsoft.com/office/powerpoint/2010/main" val="3217993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846659"/>
          </a:xfrm>
          <a:prstGeom prst="rect">
            <a:avLst/>
          </a:prstGeom>
        </p:spPr>
        <p:txBody>
          <a:bodyPr>
            <a:spAutoFit/>
          </a:bodyPr>
          <a:lstStyle/>
          <a:p>
            <a:endParaRPr lang="en-US" b="1" dirty="0">
              <a:solidFill>
                <a:schemeClr val="bg1"/>
              </a:solidFill>
            </a:endParaRPr>
          </a:p>
          <a:p>
            <a:pPr algn="ctr"/>
            <a:r>
              <a:rPr lang="en-US" sz="3200" b="1" dirty="0">
                <a:solidFill>
                  <a:schemeClr val="bg1"/>
                </a:solidFill>
              </a:rPr>
              <a:t>Session Two: </a:t>
            </a:r>
          </a:p>
          <a:p>
            <a:pPr algn="ctr"/>
            <a:r>
              <a:rPr lang="en-US" sz="3200" b="1" dirty="0">
                <a:solidFill>
                  <a:schemeClr val="bg1"/>
                </a:solidFill>
              </a:rPr>
              <a:t>Build up in the opponent’s half</a:t>
            </a:r>
            <a:endParaRPr lang="en-US" b="1" dirty="0">
              <a:solidFill>
                <a:schemeClr val="bg1"/>
              </a:solidFill>
            </a:endParaRPr>
          </a:p>
        </p:txBody>
      </p:sp>
    </p:spTree>
    <p:extLst>
      <p:ext uri="{BB962C8B-B14F-4D97-AF65-F5344CB8AC3E}">
        <p14:creationId xmlns:p14="http://schemas.microsoft.com/office/powerpoint/2010/main" val="1465035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Warm Up</a:t>
            </a:r>
          </a:p>
        </p:txBody>
      </p:sp>
      <p:sp>
        <p:nvSpPr>
          <p:cNvPr id="7" name="TextBox 6"/>
          <p:cNvSpPr txBox="1"/>
          <p:nvPr/>
        </p:nvSpPr>
        <p:spPr>
          <a:xfrm>
            <a:off x="5791200" y="1191662"/>
            <a:ext cx="3124200" cy="4370427"/>
          </a:xfrm>
          <a:prstGeom prst="rect">
            <a:avLst/>
          </a:prstGeom>
          <a:noFill/>
        </p:spPr>
        <p:txBody>
          <a:bodyPr wrap="square" rtlCol="0">
            <a:spAutoFit/>
          </a:bodyPr>
          <a:lstStyle/>
          <a:p>
            <a:endParaRPr lang="en-US" sz="1200" dirty="0">
              <a:solidFill>
                <a:schemeClr val="bg1"/>
              </a:solidFill>
            </a:endParaRPr>
          </a:p>
          <a:p>
            <a:r>
              <a:rPr lang="en-US" sz="1200" b="1" dirty="0">
                <a:solidFill>
                  <a:schemeClr val="bg1"/>
                </a:solidFill>
              </a:rPr>
              <a:t>Description: </a:t>
            </a:r>
            <a:r>
              <a:rPr lang="en-US" sz="1200" dirty="0">
                <a:solidFill>
                  <a:schemeClr val="bg1"/>
                </a:solidFill>
              </a:rPr>
              <a:t>place a cone goal in each corner of the field. Play a 2v2 game on each field. Each field will also have a team on the side line who switches in after 1 minute. Both teams will defend the 2 goals on one end line and attack the 2 goals on the other end line. Place several soccer balls around the field for quicker restarts. Rules: coach keeps track of time. After 1 minute, a team leaves the field. After the first minute, each team remains on the field for 2 games and they have 1 game off. The game does not stop to switch teams. The team who stays on the field can score if the new team doesn’t enter quickly. </a:t>
            </a:r>
          </a:p>
          <a:p>
            <a:endParaRPr lang="en-US" sz="1200" b="1" dirty="0">
              <a:solidFill>
                <a:schemeClr val="bg1"/>
              </a:solidFill>
            </a:endParaRPr>
          </a:p>
          <a:p>
            <a:r>
              <a:rPr lang="en-US" sz="1200" b="1" dirty="0">
                <a:solidFill>
                  <a:schemeClr val="bg1"/>
                </a:solidFill>
              </a:rPr>
              <a:t>Progression: </a:t>
            </a:r>
            <a:r>
              <a:rPr lang="en-US" sz="1200" dirty="0"/>
              <a:t>. </a:t>
            </a:r>
            <a:r>
              <a:rPr lang="en-US" sz="1200" dirty="0">
                <a:solidFill>
                  <a:schemeClr val="bg1"/>
                </a:solidFill>
              </a:rPr>
              <a:t>After 1 minute, a team leaves the field. After the first minute, each team remains on the field for 2 games and they have 1 game off. The game does not stop to switch teams. The team who stays on the field can score if the new team doesn’t enter quickly.</a:t>
            </a:r>
          </a:p>
          <a:p>
            <a:endParaRPr lang="en-US" sz="14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757" y="1362108"/>
            <a:ext cx="5648609" cy="4944446"/>
          </a:xfrm>
          <a:prstGeom prst="rect">
            <a:avLst/>
          </a:prstGeom>
        </p:spPr>
      </p:pic>
    </p:spTree>
    <p:extLst>
      <p:ext uri="{BB962C8B-B14F-4D97-AF65-F5344CB8AC3E}">
        <p14:creationId xmlns:p14="http://schemas.microsoft.com/office/powerpoint/2010/main" val="628930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a:t>
            </a:r>
          </a:p>
        </p:txBody>
      </p:sp>
      <p:sp>
        <p:nvSpPr>
          <p:cNvPr id="7" name="TextBox 6"/>
          <p:cNvSpPr txBox="1"/>
          <p:nvPr/>
        </p:nvSpPr>
        <p:spPr>
          <a:xfrm>
            <a:off x="5791200" y="1191662"/>
            <a:ext cx="3124200" cy="3170099"/>
          </a:xfrm>
          <a:prstGeom prst="rect">
            <a:avLst/>
          </a:prstGeom>
          <a:noFill/>
        </p:spPr>
        <p:txBody>
          <a:bodyPr wrap="square" rtlCol="0">
            <a:spAutoFit/>
          </a:bodyPr>
          <a:lstStyle/>
          <a:p>
            <a:endParaRPr lang="en-US" sz="1200" dirty="0">
              <a:solidFill>
                <a:schemeClr val="bg1"/>
              </a:solidFill>
            </a:endParaRPr>
          </a:p>
          <a:p>
            <a:r>
              <a:rPr lang="en-US" b="1" dirty="0">
                <a:solidFill>
                  <a:schemeClr val="bg1"/>
                </a:solidFill>
              </a:rPr>
              <a:t>Description: </a:t>
            </a:r>
            <a:r>
              <a:rPr lang="en-US" dirty="0">
                <a:solidFill>
                  <a:schemeClr val="bg1"/>
                </a:solidFill>
              </a:rPr>
              <a:t>Place a cone goal in each corner of the field. Play a 3v3 game on each field. Both teams will defend the 2 goals on one end line and attack the 2 goals on the other end line. Place several soccer balls around the field for quicker restarts.</a:t>
            </a:r>
            <a:endParaRPr lang="en-US" b="1" dirty="0">
              <a:solidFill>
                <a:schemeClr val="bg1"/>
              </a:solidFill>
            </a:endParaRPr>
          </a:p>
          <a:p>
            <a:endParaRPr lang="en-US" sz="1200" b="1" dirty="0">
              <a:solidFill>
                <a:schemeClr val="bg1"/>
              </a:solidFill>
            </a:endParaRPr>
          </a:p>
          <a:p>
            <a:endParaRPr lang="en-US" sz="14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757" y="1323838"/>
            <a:ext cx="5648609" cy="5020986"/>
          </a:xfrm>
          <a:prstGeom prst="rect">
            <a:avLst/>
          </a:prstGeom>
        </p:spPr>
      </p:pic>
    </p:spTree>
    <p:extLst>
      <p:ext uri="{BB962C8B-B14F-4D97-AF65-F5344CB8AC3E}">
        <p14:creationId xmlns:p14="http://schemas.microsoft.com/office/powerpoint/2010/main" val="1407548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3852530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631216"/>
          </a:xfrm>
          <a:prstGeom prst="rect">
            <a:avLst/>
          </a:prstGeom>
        </p:spPr>
        <p:txBody>
          <a:bodyPr>
            <a:spAutoFit/>
          </a:bodyPr>
          <a:lstStyle/>
          <a:p>
            <a:endParaRPr lang="en-US" dirty="0"/>
          </a:p>
          <a:p>
            <a:pPr algn="ctr"/>
            <a:r>
              <a:rPr lang="en-US" sz="3200" dirty="0">
                <a:solidFill>
                  <a:schemeClr val="bg1"/>
                </a:solidFill>
              </a:rPr>
              <a:t>Session Three: </a:t>
            </a:r>
          </a:p>
          <a:p>
            <a:pPr algn="ctr"/>
            <a:r>
              <a:rPr lang="en-US" sz="3200" dirty="0">
                <a:solidFill>
                  <a:schemeClr val="bg1"/>
                </a:solidFill>
              </a:rPr>
              <a:t>Running with the ball</a:t>
            </a:r>
          </a:p>
          <a:p>
            <a:endParaRPr lang="en-US" dirty="0"/>
          </a:p>
        </p:txBody>
      </p:sp>
    </p:spTree>
    <p:extLst>
      <p:ext uri="{BB962C8B-B14F-4D97-AF65-F5344CB8AC3E}">
        <p14:creationId xmlns:p14="http://schemas.microsoft.com/office/powerpoint/2010/main" val="3097658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Warm Up Activity: PAINT THE FIELD</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21910" y="1212032"/>
            <a:ext cx="2862780" cy="4401205"/>
          </a:xfrm>
          <a:prstGeom prst="rect">
            <a:avLst/>
          </a:prstGeom>
        </p:spPr>
        <p:txBody>
          <a:bodyPr wrap="square">
            <a:spAutoFit/>
          </a:bodyPr>
          <a:lstStyle/>
          <a:p>
            <a:r>
              <a:rPr lang="en-US" sz="1400" b="1" dirty="0">
                <a:solidFill>
                  <a:schemeClr val="bg1"/>
                </a:solidFill>
              </a:rPr>
              <a:t>Description: </a:t>
            </a:r>
            <a:r>
              <a:rPr lang="en-US" sz="1400" dirty="0">
                <a:solidFill>
                  <a:schemeClr val="bg1"/>
                </a:solidFill>
              </a:rPr>
              <a:t>Each player has a ball which will act as a paint brush. The players must dribble the ball all around the area ‘ Painting’ the field. Encourage the players to use there imagination, change colors and paint shapes.</a:t>
            </a:r>
          </a:p>
          <a:p>
            <a:endParaRPr lang="en-US" sz="1400" dirty="0">
              <a:solidFill>
                <a:schemeClr val="bg1"/>
              </a:solidFill>
            </a:endParaRPr>
          </a:p>
          <a:p>
            <a:endParaRPr lang="en-US" sz="1400" dirty="0">
              <a:solidFill>
                <a:schemeClr val="bg1"/>
              </a:solidFill>
            </a:endParaRPr>
          </a:p>
          <a:p>
            <a:r>
              <a:rPr lang="en-US" sz="1400" b="1" dirty="0">
                <a:solidFill>
                  <a:schemeClr val="bg1"/>
                </a:solidFill>
              </a:rPr>
              <a:t>Progression: </a:t>
            </a:r>
            <a:r>
              <a:rPr lang="en-US" sz="1400" dirty="0">
                <a:solidFill>
                  <a:schemeClr val="bg1"/>
                </a:solidFill>
              </a:rPr>
              <a:t> 1. Use other foot</a:t>
            </a:r>
          </a:p>
          <a:p>
            <a:r>
              <a:rPr lang="en-US" sz="1400" dirty="0">
                <a:solidFill>
                  <a:schemeClr val="bg1"/>
                </a:solidFill>
              </a:rPr>
              <a:t>2. Use different parts of the foot</a:t>
            </a:r>
          </a:p>
          <a:p>
            <a:r>
              <a:rPr lang="en-US" sz="1400" dirty="0">
                <a:solidFill>
                  <a:schemeClr val="bg1"/>
                </a:solidFill>
              </a:rPr>
              <a:t>3. On the shout ‘ change’ players can change paint brushes (balls) with someone else.</a:t>
            </a: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Players concentrate on small, close touches with a touch on the ball every time they take a step.  </a:t>
            </a:r>
          </a:p>
          <a:p>
            <a:r>
              <a:rPr lang="en-US" sz="1400" dirty="0">
                <a:solidFill>
                  <a:schemeClr val="bg1"/>
                </a:solidFill>
              </a:rPr>
              <a:t>Can we move In open spaces.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206374"/>
            <a:ext cx="5379836" cy="5056738"/>
          </a:xfrm>
          <a:prstGeom prst="rect">
            <a:avLst/>
          </a:prstGeom>
        </p:spPr>
      </p:pic>
    </p:spTree>
    <p:extLst>
      <p:ext uri="{BB962C8B-B14F-4D97-AF65-F5344CB8AC3E}">
        <p14:creationId xmlns:p14="http://schemas.microsoft.com/office/powerpoint/2010/main" val="1762821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AROUND THE WORLD</a:t>
            </a:r>
          </a:p>
        </p:txBody>
      </p:sp>
      <p:sp>
        <p:nvSpPr>
          <p:cNvPr id="7" name="Rectangle 6"/>
          <p:cNvSpPr/>
          <p:nvPr/>
        </p:nvSpPr>
        <p:spPr>
          <a:xfrm>
            <a:off x="5593533" y="1191662"/>
            <a:ext cx="3276600" cy="3939540"/>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4 cones, 1 ball each.</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Players surround the outside of the grid. When the coach shouts a command the players will dribble across the box avoiding the players around them. Have the players decide the side names (different country's </a:t>
            </a:r>
            <a:r>
              <a:rPr lang="en-US" sz="1400" dirty="0" err="1">
                <a:solidFill>
                  <a:schemeClr val="bg1"/>
                </a:solidFill>
              </a:rPr>
              <a:t>etc</a:t>
            </a:r>
            <a:r>
              <a:rPr lang="en-US" sz="1400" dirty="0">
                <a:solidFill>
                  <a:schemeClr val="bg1"/>
                </a:solidFill>
              </a:rPr>
              <a:t>)</a:t>
            </a:r>
          </a:p>
          <a:p>
            <a:endParaRPr lang="en-US" sz="1400" dirty="0">
              <a:solidFill>
                <a:schemeClr val="bg1"/>
              </a:solidFill>
            </a:endParaRPr>
          </a:p>
          <a:p>
            <a:r>
              <a:rPr lang="en-US" sz="1400" b="1" dirty="0">
                <a:solidFill>
                  <a:schemeClr val="bg1"/>
                </a:solidFill>
              </a:rPr>
              <a:t>Commands:</a:t>
            </a:r>
          </a:p>
          <a:p>
            <a:r>
              <a:rPr lang="en-US" sz="1400" dirty="0">
                <a:solidFill>
                  <a:schemeClr val="bg1"/>
                </a:solidFill>
              </a:rPr>
              <a:t>Fly- Players go quickly but carefully.</a:t>
            </a:r>
          </a:p>
          <a:p>
            <a:r>
              <a:rPr lang="en-US" sz="1400" dirty="0">
                <a:solidFill>
                  <a:schemeClr val="bg1"/>
                </a:solidFill>
              </a:rPr>
              <a:t>Sail – players go slowly but not walking</a:t>
            </a:r>
          </a:p>
          <a:p>
            <a:endParaRPr lang="en-US" sz="1400" dirty="0">
              <a:solidFill>
                <a:schemeClr val="bg1"/>
              </a:solidFill>
            </a:endParaRPr>
          </a:p>
          <a:p>
            <a:endParaRPr lang="en-US" sz="1400" dirty="0">
              <a:solidFill>
                <a:schemeClr val="bg1"/>
              </a:solidFill>
            </a:endParaRPr>
          </a:p>
          <a:p>
            <a:r>
              <a:rPr lang="en-US" sz="1400" b="1" dirty="0">
                <a:solidFill>
                  <a:schemeClr val="bg1"/>
                </a:solidFill>
              </a:rPr>
              <a:t>Coaching Points: </a:t>
            </a:r>
            <a:r>
              <a:rPr lang="en-US" sz="1400" dirty="0">
                <a:solidFill>
                  <a:schemeClr val="bg1"/>
                </a:solidFill>
              </a:rPr>
              <a:t>Keep the ball close, what do you see. Heads up so we don’t crash.</a:t>
            </a:r>
            <a:endParaRPr lang="en-US" sz="1400" b="1" dirty="0">
              <a:solidFill>
                <a:schemeClr val="bg1"/>
              </a:solidFill>
            </a:endParaRPr>
          </a:p>
          <a:p>
            <a:endParaRPr lang="en-US" sz="1200"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191662"/>
            <a:ext cx="5283452" cy="5132938"/>
          </a:xfrm>
          <a:prstGeom prst="rect">
            <a:avLst/>
          </a:prstGeom>
        </p:spPr>
      </p:pic>
    </p:spTree>
    <p:extLst>
      <p:ext uri="{BB962C8B-B14F-4D97-AF65-F5344CB8AC3E}">
        <p14:creationId xmlns:p14="http://schemas.microsoft.com/office/powerpoint/2010/main" val="3398387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NUMBERED SHOOTING</a:t>
            </a:r>
          </a:p>
        </p:txBody>
      </p:sp>
      <p:sp>
        <p:nvSpPr>
          <p:cNvPr id="7" name="Rectangle 6"/>
          <p:cNvSpPr/>
          <p:nvPr/>
        </p:nvSpPr>
        <p:spPr>
          <a:xfrm>
            <a:off x="5867400" y="1147682"/>
            <a:ext cx="3050263" cy="4401205"/>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Separate the players into 2 teams. Each player is giving a number between 1 – 6. The coach will shout out a number, that player will run into the field and shoot in the opponent’s goal.</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pPr marL="342900" indent="-342900">
              <a:buAutoNum type="arabicPeriod"/>
            </a:pPr>
            <a:r>
              <a:rPr lang="en-US" sz="1400" dirty="0">
                <a:solidFill>
                  <a:schemeClr val="bg1"/>
                </a:solidFill>
              </a:rPr>
              <a:t>Use other foot</a:t>
            </a:r>
          </a:p>
          <a:p>
            <a:pPr marL="342900" indent="-342900">
              <a:buAutoNum type="arabicPeriod"/>
            </a:pPr>
            <a:r>
              <a:rPr lang="en-US" sz="1400" dirty="0">
                <a:solidFill>
                  <a:schemeClr val="bg1"/>
                </a:solidFill>
              </a:rPr>
              <a:t>Make it a race</a:t>
            </a:r>
          </a:p>
          <a:p>
            <a:pPr marL="342900" indent="-342900">
              <a:buAutoNum type="arabicPeriod"/>
            </a:pPr>
            <a:r>
              <a:rPr lang="en-US" sz="1400" dirty="0">
                <a:solidFill>
                  <a:schemeClr val="bg1"/>
                </a:solidFill>
              </a:rPr>
              <a:t>Call multiple numbers</a:t>
            </a:r>
          </a:p>
          <a:p>
            <a:endParaRPr lang="en-US" sz="1400" b="1" dirty="0">
              <a:solidFill>
                <a:schemeClr val="bg1"/>
              </a:solidFill>
            </a:endParaRPr>
          </a:p>
          <a:p>
            <a:r>
              <a:rPr lang="en-US" sz="1400" b="1" dirty="0">
                <a:solidFill>
                  <a:schemeClr val="bg1"/>
                </a:solidFill>
              </a:rPr>
              <a:t>Coaching Points:</a:t>
            </a:r>
          </a:p>
          <a:p>
            <a:r>
              <a:rPr lang="en-US" sz="1400" dirty="0">
                <a:solidFill>
                  <a:schemeClr val="bg1"/>
                </a:solidFill>
              </a:rPr>
              <a:t>What can you see, move the ball away from pressure.</a:t>
            </a:r>
          </a:p>
          <a:p>
            <a:r>
              <a:rPr lang="en-US" sz="1400" dirty="0">
                <a:solidFill>
                  <a:schemeClr val="bg1"/>
                </a:solidFill>
              </a:rPr>
              <a:t>What part of my foot do I want to use when shooting. Inside for accuracy, Laces for power.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19200"/>
            <a:ext cx="5715000" cy="4872118"/>
          </a:xfrm>
          <a:prstGeom prst="rect">
            <a:avLst/>
          </a:prstGeom>
        </p:spPr>
      </p:pic>
    </p:spTree>
    <p:extLst>
      <p:ext uri="{BB962C8B-B14F-4D97-AF65-F5344CB8AC3E}">
        <p14:creationId xmlns:p14="http://schemas.microsoft.com/office/powerpoint/2010/main" val="1046476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1688383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2123658"/>
          </a:xfrm>
          <a:prstGeom prst="rect">
            <a:avLst/>
          </a:prstGeom>
        </p:spPr>
        <p:txBody>
          <a:bodyPr>
            <a:spAutoFit/>
          </a:bodyPr>
          <a:lstStyle/>
          <a:p>
            <a:endParaRPr lang="en-US" dirty="0"/>
          </a:p>
          <a:p>
            <a:pPr algn="ctr"/>
            <a:r>
              <a:rPr lang="en-US" sz="3200" dirty="0">
                <a:solidFill>
                  <a:schemeClr val="bg1"/>
                </a:solidFill>
              </a:rPr>
              <a:t>Session Four: </a:t>
            </a:r>
          </a:p>
          <a:p>
            <a:pPr algn="ctr"/>
            <a:r>
              <a:rPr lang="en-US" sz="3200" dirty="0">
                <a:solidFill>
                  <a:schemeClr val="bg1"/>
                </a:solidFill>
              </a:rPr>
              <a:t>Changing directions with Turns</a:t>
            </a:r>
          </a:p>
          <a:p>
            <a:endParaRPr lang="en-US" dirty="0"/>
          </a:p>
        </p:txBody>
      </p:sp>
    </p:spTree>
    <p:extLst>
      <p:ext uri="{BB962C8B-B14F-4D97-AF65-F5344CB8AC3E}">
        <p14:creationId xmlns:p14="http://schemas.microsoft.com/office/powerpoint/2010/main" val="3039884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78" y="0"/>
            <a:ext cx="9174178" cy="1196444"/>
          </a:xfrm>
          <a:prstGeom prst="rect">
            <a:avLst/>
          </a:prstGeom>
        </p:spPr>
      </p:pic>
      <p:sp>
        <p:nvSpPr>
          <p:cNvPr id="5" name="Rectangle 4"/>
          <p:cNvSpPr/>
          <p:nvPr/>
        </p:nvSpPr>
        <p:spPr>
          <a:xfrm>
            <a:off x="848008" y="1447800"/>
            <a:ext cx="7620000" cy="5324535"/>
          </a:xfrm>
          <a:prstGeom prst="rect">
            <a:avLst/>
          </a:prstGeom>
        </p:spPr>
        <p:txBody>
          <a:bodyPr wrap="square">
            <a:spAutoFit/>
          </a:bodyPr>
          <a:lstStyle/>
          <a:p>
            <a:r>
              <a:rPr lang="en-US" sz="2000" dirty="0">
                <a:solidFill>
                  <a:schemeClr val="bg1"/>
                </a:solidFill>
              </a:rPr>
              <a:t>It is important to note what we are trying to achieve within a season so we can re-evaluate at the end to see if we have accomplished our goals. The pathway to success depends on how well we execute the follow philosophy in every session we take:</a:t>
            </a:r>
          </a:p>
          <a:p>
            <a:endParaRPr lang="en-US" sz="2000" dirty="0">
              <a:solidFill>
                <a:schemeClr val="bg1"/>
              </a:solidFill>
            </a:endParaRPr>
          </a:p>
          <a:p>
            <a:r>
              <a:rPr lang="en-US" sz="2000" dirty="0">
                <a:solidFill>
                  <a:schemeClr val="bg1"/>
                </a:solidFill>
              </a:rPr>
              <a:t>• To help each Pre K grade player to reach their full potential in the sport of soccer. </a:t>
            </a:r>
          </a:p>
          <a:p>
            <a:endParaRPr lang="en-US" sz="2000" dirty="0">
              <a:solidFill>
                <a:schemeClr val="bg1"/>
              </a:solidFill>
            </a:endParaRPr>
          </a:p>
          <a:p>
            <a:r>
              <a:rPr lang="en-US" sz="2000" dirty="0">
                <a:solidFill>
                  <a:schemeClr val="bg1"/>
                </a:solidFill>
              </a:rPr>
              <a:t>• To develop players that are comfortable with the ball at their feet </a:t>
            </a:r>
          </a:p>
          <a:p>
            <a:endParaRPr lang="en-US" sz="2000" dirty="0">
              <a:solidFill>
                <a:schemeClr val="bg1"/>
              </a:solidFill>
            </a:endParaRPr>
          </a:p>
          <a:p>
            <a:r>
              <a:rPr lang="en-US" sz="2000" dirty="0">
                <a:solidFill>
                  <a:schemeClr val="bg1"/>
                </a:solidFill>
              </a:rPr>
              <a:t>• To Improve each players knowledge and understanding of the game. </a:t>
            </a:r>
          </a:p>
          <a:p>
            <a:endParaRPr lang="en-US" sz="2000" dirty="0">
              <a:solidFill>
                <a:schemeClr val="bg1"/>
              </a:solidFill>
            </a:endParaRPr>
          </a:p>
          <a:p>
            <a:r>
              <a:rPr lang="en-US" sz="2000" dirty="0">
                <a:solidFill>
                  <a:schemeClr val="bg1"/>
                </a:solidFill>
              </a:rPr>
              <a:t>• To create a positive and fun atmosphere where players can learn and develop at their own pace. </a:t>
            </a: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639436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pPr algn="ctr"/>
            <a:r>
              <a:rPr lang="en-US" sz="2800" b="1" dirty="0">
                <a:solidFill>
                  <a:schemeClr val="bg1"/>
                </a:solidFill>
              </a:rPr>
              <a:t>Warm Up Activity: 10 STEPS TO SOCCER</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5693866"/>
          </a:xfrm>
          <a:prstGeom prst="rect">
            <a:avLst/>
          </a:prstGeom>
        </p:spPr>
        <p:txBody>
          <a:bodyPr wrap="square">
            <a:spAutoFit/>
          </a:bodyPr>
          <a:lstStyle/>
          <a:p>
            <a:r>
              <a:rPr lang="en-US" sz="1400" b="1" dirty="0">
                <a:solidFill>
                  <a:schemeClr val="bg1"/>
                </a:solidFill>
              </a:rPr>
              <a:t>Area: </a:t>
            </a:r>
            <a:r>
              <a:rPr lang="en-US" sz="1400" dirty="0">
                <a:solidFill>
                  <a:schemeClr val="bg1"/>
                </a:solidFill>
              </a:rPr>
              <a:t>16x16 yard grid</a:t>
            </a:r>
          </a:p>
          <a:p>
            <a:r>
              <a:rPr lang="en-US" sz="1400" dirty="0">
                <a:solidFill>
                  <a:schemeClr val="bg1"/>
                </a:solidFill>
              </a:rPr>
              <a:t> </a:t>
            </a:r>
          </a:p>
          <a:p>
            <a:r>
              <a:rPr lang="en-US" sz="1400" b="1" dirty="0">
                <a:solidFill>
                  <a:schemeClr val="bg1"/>
                </a:solidFill>
              </a:rPr>
              <a:t>Equipment: </a:t>
            </a:r>
            <a:r>
              <a:rPr lang="en-US" sz="1400" dirty="0">
                <a:solidFill>
                  <a:schemeClr val="bg1"/>
                </a:solidFill>
              </a:rPr>
              <a:t>4 red cones, 1 ball each.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Players must react to the coach’s commands while dribbling around the grid. The coach will call out a number from 1 through 10. Players will perform the skill and continue dribbling. </a:t>
            </a:r>
            <a:r>
              <a:rPr lang="en-US" sz="1400" b="1" dirty="0">
                <a:solidFill>
                  <a:schemeClr val="bg1"/>
                </a:solidFill>
              </a:rPr>
              <a:t>Progression: </a:t>
            </a:r>
            <a:r>
              <a:rPr lang="en-US" sz="1400" dirty="0">
                <a:solidFill>
                  <a:schemeClr val="bg1"/>
                </a:solidFill>
              </a:rPr>
              <a:t>1 = Run - with the ball </a:t>
            </a:r>
          </a:p>
          <a:p>
            <a:r>
              <a:rPr lang="en-US" sz="1400" dirty="0">
                <a:solidFill>
                  <a:schemeClr val="bg1"/>
                </a:solidFill>
              </a:rPr>
              <a:t>2 = Shoe - tap ball with sole of foot </a:t>
            </a:r>
          </a:p>
          <a:p>
            <a:r>
              <a:rPr lang="en-US" sz="1400" dirty="0">
                <a:solidFill>
                  <a:schemeClr val="bg1"/>
                </a:solidFill>
              </a:rPr>
              <a:t>3 = Knee - tap ball with knee </a:t>
            </a:r>
          </a:p>
          <a:p>
            <a:r>
              <a:rPr lang="en-US" sz="1400" dirty="0">
                <a:solidFill>
                  <a:schemeClr val="bg1"/>
                </a:solidFill>
              </a:rPr>
              <a:t>4 = Score - shoot at the goal </a:t>
            </a:r>
          </a:p>
          <a:p>
            <a:r>
              <a:rPr lang="en-US" sz="1400" dirty="0">
                <a:solidFill>
                  <a:schemeClr val="bg1"/>
                </a:solidFill>
              </a:rPr>
              <a:t>5 = Dive - dive like a goalie </a:t>
            </a:r>
          </a:p>
          <a:p>
            <a:r>
              <a:rPr lang="en-US" sz="1400" dirty="0">
                <a:solidFill>
                  <a:schemeClr val="bg1"/>
                </a:solidFill>
              </a:rPr>
              <a:t>6 = Tricks - perform a soccer trick </a:t>
            </a:r>
          </a:p>
          <a:p>
            <a:r>
              <a:rPr lang="en-US" sz="1400" dirty="0">
                <a:solidFill>
                  <a:schemeClr val="bg1"/>
                </a:solidFill>
              </a:rPr>
              <a:t>7 = Heaven - throw ball above head and control it on ground </a:t>
            </a:r>
          </a:p>
          <a:p>
            <a:r>
              <a:rPr lang="en-US" sz="1400" dirty="0">
                <a:solidFill>
                  <a:schemeClr val="bg1"/>
                </a:solidFill>
              </a:rPr>
              <a:t>8 = Mate - change balls with a friend 9 = Mine - protect your ball but kick everyone else's away </a:t>
            </a:r>
          </a:p>
          <a:p>
            <a:r>
              <a:rPr lang="en-US" sz="1400" dirty="0">
                <a:solidFill>
                  <a:schemeClr val="bg1"/>
                </a:solidFill>
              </a:rPr>
              <a:t>10 = Do it all again! - at home </a:t>
            </a:r>
            <a:r>
              <a:rPr lang="en-US" sz="1400" b="1" dirty="0">
                <a:solidFill>
                  <a:schemeClr val="bg1"/>
                </a:solidFill>
              </a:rPr>
              <a:t>Coaching Points:</a:t>
            </a:r>
          </a:p>
          <a:p>
            <a:r>
              <a:rPr lang="en-US" sz="1400" dirty="0">
                <a:solidFill>
                  <a:schemeClr val="bg1"/>
                </a:solidFill>
              </a:rPr>
              <a:t>Keep the ball close and respond quickly!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210523"/>
            <a:ext cx="5379836" cy="5056738"/>
          </a:xfrm>
          <a:prstGeom prst="rect">
            <a:avLst/>
          </a:prstGeom>
        </p:spPr>
      </p:pic>
    </p:spTree>
    <p:extLst>
      <p:ext uri="{BB962C8B-B14F-4D97-AF65-F5344CB8AC3E}">
        <p14:creationId xmlns:p14="http://schemas.microsoft.com/office/powerpoint/2010/main" val="3251529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SOCCER DODGE BALL</a:t>
            </a:r>
          </a:p>
        </p:txBody>
      </p:sp>
      <p:sp>
        <p:nvSpPr>
          <p:cNvPr id="7" name="Rectangle 6"/>
          <p:cNvSpPr/>
          <p:nvPr/>
        </p:nvSpPr>
        <p:spPr>
          <a:xfrm>
            <a:off x="5593533" y="1066800"/>
            <a:ext cx="3276600" cy="5847755"/>
          </a:xfrm>
          <a:prstGeom prst="rect">
            <a:avLst/>
          </a:prstGeom>
        </p:spPr>
        <p:txBody>
          <a:bodyPr wrap="square">
            <a:spAutoFit/>
          </a:bodyPr>
          <a:lstStyle/>
          <a:p>
            <a:endParaRPr lang="en-US" sz="1200" dirty="0"/>
          </a:p>
          <a:p>
            <a:r>
              <a:rPr lang="en-US" sz="1400" b="1" dirty="0">
                <a:solidFill>
                  <a:schemeClr val="bg1"/>
                </a:solidFill>
              </a:rPr>
              <a:t>Area: </a:t>
            </a:r>
            <a:r>
              <a:rPr lang="en-US" sz="1400" dirty="0">
                <a:solidFill>
                  <a:schemeClr val="bg1"/>
                </a:solidFill>
              </a:rPr>
              <a:t>16x16 yard grid </a:t>
            </a:r>
          </a:p>
          <a:p>
            <a:endParaRPr lang="en-US" sz="1400" b="1" dirty="0">
              <a:solidFill>
                <a:schemeClr val="bg1"/>
              </a:solidFill>
            </a:endParaRPr>
          </a:p>
          <a:p>
            <a:r>
              <a:rPr lang="en-US" sz="1400" b="1" dirty="0">
                <a:solidFill>
                  <a:schemeClr val="bg1"/>
                </a:solidFill>
              </a:rPr>
              <a:t>Equipment: </a:t>
            </a:r>
            <a:r>
              <a:rPr lang="en-US" sz="1400" dirty="0">
                <a:solidFill>
                  <a:schemeClr val="bg1"/>
                </a:solidFill>
              </a:rPr>
              <a:t>4 red cones, 5 balls, 2 groups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Create 2 teams, one with a ball each the other without. The group with the ball will try and tag the opposition by passing the ball on the ground and hitting the opposition below the knee. The ball must stay on the ground at all times. Players struck by the ball must stand with their legs open and wait for a teammate to crawl through and free them. Continue for 90 seconds and switch roles. </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r>
              <a:rPr lang="en-US" sz="1400" dirty="0">
                <a:solidFill>
                  <a:schemeClr val="bg1"/>
                </a:solidFill>
              </a:rPr>
              <a:t>1- All players must have balls and both teams can shoot. If a player is hit they must remain frozen. </a:t>
            </a:r>
          </a:p>
          <a:p>
            <a:endParaRPr lang="en-US" sz="1400" b="1" dirty="0">
              <a:solidFill>
                <a:schemeClr val="bg1"/>
              </a:solidFill>
            </a:endParaRPr>
          </a:p>
          <a:p>
            <a:r>
              <a:rPr lang="en-US" sz="1400" b="1" dirty="0">
                <a:solidFill>
                  <a:schemeClr val="bg1"/>
                </a:solidFill>
              </a:rPr>
              <a:t>Coaches Phrases: </a:t>
            </a:r>
            <a:endParaRPr lang="en-US" sz="1400" dirty="0">
              <a:solidFill>
                <a:schemeClr val="bg1"/>
              </a:solidFill>
            </a:endParaRPr>
          </a:p>
          <a:p>
            <a:r>
              <a:rPr lang="en-US" sz="1400" dirty="0">
                <a:solidFill>
                  <a:schemeClr val="bg1"/>
                </a:solidFill>
              </a:rPr>
              <a:t>1- Keep the ball close – take care of it. </a:t>
            </a:r>
          </a:p>
          <a:p>
            <a:r>
              <a:rPr lang="en-US" sz="1400" dirty="0">
                <a:solidFill>
                  <a:schemeClr val="bg1"/>
                </a:solidFill>
              </a:rPr>
              <a:t>2- What can you see? – Judge the pace of the ball. </a:t>
            </a:r>
          </a:p>
          <a:p>
            <a:endParaRPr lang="en-US" sz="12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295400"/>
            <a:ext cx="5410200" cy="4800600"/>
          </a:xfrm>
          <a:prstGeom prst="rect">
            <a:avLst/>
          </a:prstGeom>
        </p:spPr>
      </p:pic>
    </p:spTree>
    <p:extLst>
      <p:ext uri="{BB962C8B-B14F-4D97-AF65-F5344CB8AC3E}">
        <p14:creationId xmlns:p14="http://schemas.microsoft.com/office/powerpoint/2010/main" val="1583198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2 V 2 TO GOAL</a:t>
            </a:r>
          </a:p>
        </p:txBody>
      </p:sp>
      <p:sp>
        <p:nvSpPr>
          <p:cNvPr id="7" name="Rectangle 6"/>
          <p:cNvSpPr/>
          <p:nvPr/>
        </p:nvSpPr>
        <p:spPr>
          <a:xfrm>
            <a:off x="5867400" y="1147682"/>
            <a:ext cx="3050263" cy="5047536"/>
          </a:xfrm>
          <a:prstGeom prst="rect">
            <a:avLst/>
          </a:prstGeom>
        </p:spPr>
        <p:txBody>
          <a:bodyPr wrap="square">
            <a:spAutoFit/>
          </a:bodyPr>
          <a:lstStyle/>
          <a:p>
            <a:r>
              <a:rPr lang="en-US" sz="1400" b="1" dirty="0">
                <a:solidFill>
                  <a:schemeClr val="bg1"/>
                </a:solidFill>
              </a:rPr>
              <a:t>Area: </a:t>
            </a:r>
            <a:r>
              <a:rPr lang="en-US" sz="1400" dirty="0">
                <a:solidFill>
                  <a:schemeClr val="bg1"/>
                </a:solidFill>
              </a:rPr>
              <a:t>22x20 yard grid </a:t>
            </a:r>
          </a:p>
          <a:p>
            <a:endParaRPr lang="en-US" sz="1400" b="1" dirty="0">
              <a:solidFill>
                <a:schemeClr val="bg1"/>
              </a:solidFill>
            </a:endParaRPr>
          </a:p>
          <a:p>
            <a:r>
              <a:rPr lang="en-US" sz="1400" b="1" dirty="0">
                <a:solidFill>
                  <a:schemeClr val="bg1"/>
                </a:solidFill>
              </a:rPr>
              <a:t>Equipment: </a:t>
            </a:r>
            <a:r>
              <a:rPr lang="en-US" sz="1400" dirty="0">
                <a:solidFill>
                  <a:schemeClr val="bg1"/>
                </a:solidFill>
              </a:rPr>
              <a:t>4 blue cones, 4 balls, 2 sets of </a:t>
            </a:r>
            <a:r>
              <a:rPr lang="en-US" sz="1400" dirty="0" err="1">
                <a:solidFill>
                  <a:schemeClr val="bg1"/>
                </a:solidFill>
              </a:rPr>
              <a:t>pinnies</a:t>
            </a:r>
            <a:r>
              <a:rPr lang="en-US" sz="1400" dirty="0">
                <a:solidFill>
                  <a:schemeClr val="bg1"/>
                </a:solidFill>
              </a:rPr>
              <a:t>.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Create 2 teams of 4. on the sideline, the teams line up face to face as shown. The coach plays the ball into the middles and the first 2 players from each team play creating a 2v2 and try to score and the next 2 go. Players can score in either goal. </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r>
              <a:rPr lang="en-US" sz="1400" dirty="0">
                <a:solidFill>
                  <a:schemeClr val="bg1"/>
                </a:solidFill>
              </a:rPr>
              <a:t>1- Coach can play a lofted ball out </a:t>
            </a:r>
          </a:p>
          <a:p>
            <a:r>
              <a:rPr lang="en-US" sz="1400" dirty="0">
                <a:solidFill>
                  <a:schemeClr val="bg1"/>
                </a:solidFill>
              </a:rPr>
              <a:t>2- Players must perform a turn before scoring </a:t>
            </a:r>
          </a:p>
          <a:p>
            <a:r>
              <a:rPr lang="en-US" sz="1400" dirty="0">
                <a:solidFill>
                  <a:schemeClr val="bg1"/>
                </a:solidFill>
              </a:rPr>
              <a:t>3 – Players must score in their opponents goal only. </a:t>
            </a:r>
          </a:p>
          <a:p>
            <a:endParaRPr lang="en-US" sz="1400" b="1" dirty="0">
              <a:solidFill>
                <a:schemeClr val="bg1"/>
              </a:solidFill>
            </a:endParaRPr>
          </a:p>
          <a:p>
            <a:r>
              <a:rPr lang="en-US" sz="1400" b="1" dirty="0">
                <a:solidFill>
                  <a:schemeClr val="bg1"/>
                </a:solidFill>
              </a:rPr>
              <a:t>Coaches Phrases: </a:t>
            </a:r>
            <a:endParaRPr lang="en-US" sz="1400" dirty="0">
              <a:solidFill>
                <a:schemeClr val="bg1"/>
              </a:solidFill>
            </a:endParaRPr>
          </a:p>
          <a:p>
            <a:r>
              <a:rPr lang="en-US" sz="1400" dirty="0">
                <a:solidFill>
                  <a:schemeClr val="bg1"/>
                </a:solidFill>
              </a:rPr>
              <a:t>1- Be quick and positive. </a:t>
            </a:r>
          </a:p>
          <a:p>
            <a:r>
              <a:rPr lang="en-US" sz="1400" dirty="0">
                <a:solidFill>
                  <a:schemeClr val="bg1"/>
                </a:solidFill>
              </a:rPr>
              <a:t>2- Be creative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19200"/>
            <a:ext cx="5715000" cy="4872118"/>
          </a:xfrm>
          <a:prstGeom prst="rect">
            <a:avLst/>
          </a:prstGeom>
        </p:spPr>
      </p:pic>
    </p:spTree>
    <p:extLst>
      <p:ext uri="{BB962C8B-B14F-4D97-AF65-F5344CB8AC3E}">
        <p14:creationId xmlns:p14="http://schemas.microsoft.com/office/powerpoint/2010/main" val="437283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3441012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354217"/>
          </a:xfrm>
          <a:prstGeom prst="rect">
            <a:avLst/>
          </a:prstGeom>
        </p:spPr>
        <p:txBody>
          <a:bodyPr>
            <a:spAutoFit/>
          </a:bodyPr>
          <a:lstStyle/>
          <a:p>
            <a:endParaRPr lang="en-US" dirty="0">
              <a:solidFill>
                <a:schemeClr val="bg1"/>
              </a:solidFill>
            </a:endParaRPr>
          </a:p>
          <a:p>
            <a:pPr algn="ctr"/>
            <a:r>
              <a:rPr lang="en-US" sz="3200" dirty="0">
                <a:solidFill>
                  <a:schemeClr val="bg1"/>
                </a:solidFill>
              </a:rPr>
              <a:t>Session Five: </a:t>
            </a:r>
          </a:p>
          <a:p>
            <a:pPr algn="ctr"/>
            <a:r>
              <a:rPr lang="en-US" sz="3200" dirty="0">
                <a:solidFill>
                  <a:schemeClr val="bg1"/>
                </a:solidFill>
              </a:rPr>
              <a:t>Improve Scoring Goals</a:t>
            </a:r>
            <a:endParaRPr lang="en-US" dirty="0">
              <a:solidFill>
                <a:schemeClr val="bg1"/>
              </a:solidFill>
            </a:endParaRPr>
          </a:p>
        </p:txBody>
      </p:sp>
    </p:spTree>
    <p:extLst>
      <p:ext uri="{BB962C8B-B14F-4D97-AF65-F5344CB8AC3E}">
        <p14:creationId xmlns:p14="http://schemas.microsoft.com/office/powerpoint/2010/main" val="334581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2820" y="316873"/>
            <a:ext cx="9144000" cy="523220"/>
          </a:xfrm>
          <a:prstGeom prst="rect">
            <a:avLst/>
          </a:prstGeom>
          <a:noFill/>
        </p:spPr>
        <p:txBody>
          <a:bodyPr wrap="square" rtlCol="0">
            <a:spAutoFit/>
          </a:bodyPr>
          <a:lstStyle/>
          <a:p>
            <a:pPr algn="ctr"/>
            <a:r>
              <a:rPr lang="en-US" sz="2800" b="1" dirty="0">
                <a:solidFill>
                  <a:schemeClr val="bg1"/>
                </a:solidFill>
              </a:rPr>
              <a:t>Warm Up Activity</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5693866"/>
          </a:xfrm>
          <a:prstGeom prst="rect">
            <a:avLst/>
          </a:prstGeom>
        </p:spPr>
        <p:txBody>
          <a:bodyPr wrap="square">
            <a:spAutoFit/>
          </a:bodyPr>
          <a:lstStyle/>
          <a:p>
            <a:endParaRPr lang="en-US" sz="1400" b="1" dirty="0">
              <a:solidFill>
                <a:schemeClr val="bg1"/>
              </a:solidFill>
            </a:endParaRPr>
          </a:p>
          <a:p>
            <a:r>
              <a:rPr lang="en-US" sz="1400" b="1" dirty="0">
                <a:solidFill>
                  <a:schemeClr val="bg1"/>
                </a:solidFill>
              </a:rPr>
              <a:t>Description:</a:t>
            </a:r>
            <a:r>
              <a:rPr lang="en-US" sz="1400" dirty="0">
                <a:solidFill>
                  <a:schemeClr val="bg1"/>
                </a:solidFill>
              </a:rPr>
              <a:t> A 5 yard zone in the middle (the dog pound) &amp; a cone goal on each end line. Coaches start in the pound as the dog catchers (dog catchers do not use a soccer ball &amp; must stay in the pound). Each player has a partner and one soccer ball to share. Players start on one end line. Players (bulldogs) try to sneak through the dog pound without waking the catchers. If they can get through the dog pound without losing their ball and score in the goal, their team gets 100 points. Once they have scored, they can go back through the dog pound to score in the other goal.</a:t>
            </a:r>
          </a:p>
          <a:p>
            <a:endParaRPr lang="en-US" sz="1400" dirty="0">
              <a:solidFill>
                <a:schemeClr val="bg1"/>
              </a:solidFill>
            </a:endParaRPr>
          </a:p>
          <a:p>
            <a:r>
              <a:rPr lang="en-US" sz="1400" dirty="0">
                <a:solidFill>
                  <a:schemeClr val="bg1"/>
                </a:solidFill>
              </a:rPr>
              <a:t> Rules: When the coach yells, “Who let the dogs out?” the players start across the grid. If a dog catcher steals your soccer ball you and your partner lose your points and have to start scoring again. </a:t>
            </a:r>
            <a:endParaRPr lang="en-US" sz="1400" b="1" dirty="0">
              <a:solidFill>
                <a:schemeClr val="bg1"/>
              </a:solidFill>
            </a:endParaRPr>
          </a:p>
          <a:p>
            <a:r>
              <a:rPr lang="en-US" sz="1400" dirty="0">
                <a:solidFill>
                  <a:schemeClr val="bg1"/>
                </a:solidFill>
              </a:rPr>
              <a:t>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270671"/>
            <a:ext cx="5379836" cy="4936442"/>
          </a:xfrm>
          <a:prstGeom prst="rect">
            <a:avLst/>
          </a:prstGeom>
        </p:spPr>
      </p:pic>
    </p:spTree>
    <p:extLst>
      <p:ext uri="{BB962C8B-B14F-4D97-AF65-F5344CB8AC3E}">
        <p14:creationId xmlns:p14="http://schemas.microsoft.com/office/powerpoint/2010/main" val="1815316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83" y="1371600"/>
            <a:ext cx="4896398" cy="4682932"/>
          </a:xfrm>
          <a:prstGeom prst="rect">
            <a:avLst/>
          </a:prstGeom>
        </p:spPr>
      </p:pic>
      <p:sp>
        <p:nvSpPr>
          <p:cNvPr id="7" name="Rectangle 6"/>
          <p:cNvSpPr/>
          <p:nvPr/>
        </p:nvSpPr>
        <p:spPr>
          <a:xfrm>
            <a:off x="5593533" y="1191662"/>
            <a:ext cx="3276600" cy="4401205"/>
          </a:xfrm>
          <a:prstGeom prst="rect">
            <a:avLst/>
          </a:prstGeom>
        </p:spPr>
        <p:txBody>
          <a:bodyPr wrap="square">
            <a:spAutoFit/>
          </a:bodyPr>
          <a:lstStyle/>
          <a:p>
            <a:endParaRPr lang="en-US" sz="1400" b="1" dirty="0">
              <a:solidFill>
                <a:schemeClr val="bg1"/>
              </a:solidFill>
            </a:endParaRPr>
          </a:p>
          <a:p>
            <a:r>
              <a:rPr lang="en-US" sz="1400" b="1" dirty="0">
                <a:solidFill>
                  <a:schemeClr val="bg1"/>
                </a:solidFill>
              </a:rPr>
              <a:t>Description: </a:t>
            </a:r>
            <a:r>
              <a:rPr lang="en-US" sz="1400" dirty="0">
                <a:solidFill>
                  <a:schemeClr val="bg1"/>
                </a:solidFill>
              </a:rPr>
              <a:t>With a cone goal on each end line. Coaches or 2 players start as dog catchers (dog catchers do not use a soccer ball.) The rest of the players have a partner and a soccer ball to share. Players start on one end line. Players (bulldogs) try to play past the dog catchers without getting caught. If they can get past the dog catchers without losing their ball and score in the goal, their team gets 100 points. Once they have scored, they can go back past the dog catchers to score in the other goal.</a:t>
            </a:r>
          </a:p>
          <a:p>
            <a:endParaRPr lang="en-US" sz="1400" dirty="0">
              <a:solidFill>
                <a:schemeClr val="bg1"/>
              </a:solidFill>
            </a:endParaRPr>
          </a:p>
          <a:p>
            <a:r>
              <a:rPr lang="en-US" sz="1400" dirty="0">
                <a:solidFill>
                  <a:schemeClr val="bg1"/>
                </a:solidFill>
              </a:rPr>
              <a:t> Rules: When the coach yells, “Who let the dogs out?” the players start across the grid. If a dog catcher steals your soccer ball you and your partner lose your points and have to start scoring again</a:t>
            </a:r>
            <a:endParaRPr lang="en-US" sz="1600" dirty="0">
              <a:solidFill>
                <a:schemeClr val="bg1"/>
              </a:solidFill>
            </a:endParaRPr>
          </a:p>
        </p:txBody>
      </p:sp>
    </p:spTree>
    <p:extLst>
      <p:ext uri="{BB962C8B-B14F-4D97-AF65-F5344CB8AC3E}">
        <p14:creationId xmlns:p14="http://schemas.microsoft.com/office/powerpoint/2010/main" val="1723131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2006370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631216"/>
          </a:xfrm>
          <a:prstGeom prst="rect">
            <a:avLst/>
          </a:prstGeom>
        </p:spPr>
        <p:txBody>
          <a:bodyPr>
            <a:spAutoFit/>
          </a:bodyPr>
          <a:lstStyle/>
          <a:p>
            <a:endParaRPr lang="en-US" dirty="0"/>
          </a:p>
          <a:p>
            <a:pPr algn="ctr"/>
            <a:r>
              <a:rPr lang="en-US" sz="3200" dirty="0">
                <a:solidFill>
                  <a:schemeClr val="bg1"/>
                </a:solidFill>
              </a:rPr>
              <a:t>Session Six: </a:t>
            </a:r>
          </a:p>
          <a:p>
            <a:pPr algn="ctr"/>
            <a:r>
              <a:rPr lang="en-US" sz="3200" dirty="0">
                <a:solidFill>
                  <a:schemeClr val="bg1"/>
                </a:solidFill>
              </a:rPr>
              <a:t>Passing </a:t>
            </a:r>
          </a:p>
          <a:p>
            <a:endParaRPr lang="en-US" dirty="0"/>
          </a:p>
        </p:txBody>
      </p:sp>
    </p:spTree>
    <p:extLst>
      <p:ext uri="{BB962C8B-B14F-4D97-AF65-F5344CB8AC3E}">
        <p14:creationId xmlns:p14="http://schemas.microsoft.com/office/powerpoint/2010/main" val="10732859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pPr algn="ctr"/>
            <a:r>
              <a:rPr lang="en-US" sz="2800" b="1" dirty="0">
                <a:solidFill>
                  <a:schemeClr val="bg1"/>
                </a:solidFill>
              </a:rPr>
              <a:t>Warm Up Activity: PASSING WARM UP</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4154984"/>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Area: </a:t>
            </a:r>
            <a:r>
              <a:rPr lang="en-US" sz="1200" dirty="0">
                <a:solidFill>
                  <a:schemeClr val="bg1"/>
                </a:solidFill>
              </a:rPr>
              <a:t>Poles or cones marked out 12 yards apart in a zig zag pattern</a:t>
            </a:r>
            <a:r>
              <a:rPr lang="en-US" sz="1200" b="1" dirty="0">
                <a:solidFill>
                  <a:schemeClr val="bg1"/>
                </a:solidFill>
              </a:rPr>
              <a:t>. </a:t>
            </a:r>
            <a:endParaRPr lang="en-US" sz="1200" dirty="0">
              <a:solidFill>
                <a:schemeClr val="bg1"/>
              </a:solidFill>
            </a:endParaRP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Players at the start with a ball. The first player to receive checks away and pass # 1 is played into his feet, the players should receive inside of the pole and pass with his 2nd touch, following pass through. </a:t>
            </a:r>
          </a:p>
          <a:p>
            <a:endParaRPr lang="en-US" sz="1200" b="1" dirty="0">
              <a:solidFill>
                <a:schemeClr val="bg1"/>
              </a:solidFill>
            </a:endParaRPr>
          </a:p>
          <a:p>
            <a:r>
              <a:rPr lang="en-US" sz="1200" b="1" dirty="0">
                <a:solidFill>
                  <a:schemeClr val="bg1"/>
                </a:solidFill>
              </a:rPr>
              <a:t>Progression: </a:t>
            </a:r>
            <a:endParaRPr lang="en-US" sz="1200" dirty="0">
              <a:solidFill>
                <a:schemeClr val="bg1"/>
              </a:solidFill>
            </a:endParaRPr>
          </a:p>
          <a:p>
            <a:r>
              <a:rPr lang="en-US" sz="1200" dirty="0">
                <a:solidFill>
                  <a:schemeClr val="bg1"/>
                </a:solidFill>
              </a:rPr>
              <a:t># 1 – Receive around the Pole, checking to ball and then back </a:t>
            </a:r>
            <a:r>
              <a:rPr lang="en-US" sz="1200" dirty="0" err="1">
                <a:solidFill>
                  <a:schemeClr val="bg1"/>
                </a:solidFill>
              </a:rPr>
              <a:t>peddaling</a:t>
            </a:r>
            <a:r>
              <a:rPr lang="en-US" sz="1200" dirty="0">
                <a:solidFill>
                  <a:schemeClr val="bg1"/>
                </a:solidFill>
              </a:rPr>
              <a:t> to receive around pole </a:t>
            </a:r>
          </a:p>
          <a:p>
            <a:r>
              <a:rPr lang="en-US" sz="1200" dirty="0">
                <a:solidFill>
                  <a:schemeClr val="bg1"/>
                </a:solidFill>
              </a:rPr>
              <a:t># 2 – Pass, Pass &amp; Set, in front of pole, tight 3 pass sequence </a:t>
            </a:r>
          </a:p>
          <a:p>
            <a:r>
              <a:rPr lang="en-US" sz="1200" dirty="0">
                <a:solidFill>
                  <a:schemeClr val="bg1"/>
                </a:solidFill>
              </a:rPr>
              <a:t># 3- Wall pass around the pole </a:t>
            </a:r>
          </a:p>
          <a:p>
            <a:endParaRPr lang="en-US" sz="1200" b="1" dirty="0">
              <a:solidFill>
                <a:schemeClr val="bg1"/>
              </a:solidFill>
            </a:endParaRPr>
          </a:p>
          <a:p>
            <a:r>
              <a:rPr lang="en-US" sz="1200" b="1" dirty="0">
                <a:solidFill>
                  <a:schemeClr val="bg1"/>
                </a:solidFill>
              </a:rPr>
              <a:t>Coaching Points: </a:t>
            </a:r>
            <a:endParaRPr lang="en-US" sz="1200" dirty="0">
              <a:solidFill>
                <a:schemeClr val="bg1"/>
              </a:solidFill>
            </a:endParaRPr>
          </a:p>
          <a:p>
            <a:r>
              <a:rPr lang="en-US" sz="1200" dirty="0">
                <a:solidFill>
                  <a:schemeClr val="bg1"/>
                </a:solidFill>
              </a:rPr>
              <a:t># 1 – Timing of movement off the pole </a:t>
            </a:r>
          </a:p>
          <a:p>
            <a:r>
              <a:rPr lang="en-US" sz="1200" dirty="0">
                <a:solidFill>
                  <a:schemeClr val="bg1"/>
                </a:solidFill>
              </a:rPr>
              <a:t># 2 – Game speed movements and passes </a:t>
            </a:r>
          </a:p>
          <a:p>
            <a:r>
              <a:rPr lang="en-US" sz="1200" dirty="0">
                <a:solidFill>
                  <a:schemeClr val="bg1"/>
                </a:solidFill>
              </a:rPr>
              <a:t># 3- First touch attacks the space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371600"/>
            <a:ext cx="5562600" cy="4648199"/>
          </a:xfrm>
          <a:prstGeom prst="rect">
            <a:avLst/>
          </a:prstGeom>
        </p:spPr>
      </p:pic>
    </p:spTree>
    <p:extLst>
      <p:ext uri="{BB962C8B-B14F-4D97-AF65-F5344CB8AC3E}">
        <p14:creationId xmlns:p14="http://schemas.microsoft.com/office/powerpoint/2010/main" val="3834765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143000"/>
          </a:xfrm>
          <a:prstGeom prst="rect">
            <a:avLst/>
          </a:prstGeom>
        </p:spPr>
      </p:pic>
      <p:sp>
        <p:nvSpPr>
          <p:cNvPr id="5" name="Rectangle 4"/>
          <p:cNvSpPr/>
          <p:nvPr/>
        </p:nvSpPr>
        <p:spPr>
          <a:xfrm>
            <a:off x="457200" y="1371600"/>
            <a:ext cx="8610600" cy="5109091"/>
          </a:xfrm>
          <a:prstGeom prst="rect">
            <a:avLst/>
          </a:prstGeom>
        </p:spPr>
        <p:txBody>
          <a:bodyPr wrap="square">
            <a:spAutoFit/>
          </a:bodyPr>
          <a:lstStyle/>
          <a:p>
            <a:r>
              <a:rPr lang="en-US" sz="1400" dirty="0">
                <a:solidFill>
                  <a:schemeClr val="bg1"/>
                </a:solidFill>
              </a:rPr>
              <a:t>•</a:t>
            </a:r>
            <a:r>
              <a:rPr lang="en-US" sz="1400" b="1" dirty="0">
                <a:solidFill>
                  <a:schemeClr val="bg1"/>
                </a:solidFill>
              </a:rPr>
              <a:t>Heel / Toe Roll </a:t>
            </a:r>
            <a:r>
              <a:rPr lang="en-US" sz="1400" dirty="0">
                <a:solidFill>
                  <a:schemeClr val="bg1"/>
                </a:solidFill>
              </a:rPr>
              <a:t>: - Roll ball up and down sole of foot from heel to toe keeping contact with the ball at all times </a:t>
            </a:r>
          </a:p>
          <a:p>
            <a:r>
              <a:rPr lang="en-US" sz="1400" dirty="0">
                <a:solidFill>
                  <a:schemeClr val="bg1"/>
                </a:solidFill>
              </a:rPr>
              <a:t>•</a:t>
            </a:r>
            <a:r>
              <a:rPr lang="en-US" sz="1400" b="1" dirty="0">
                <a:solidFill>
                  <a:schemeClr val="bg1"/>
                </a:solidFill>
              </a:rPr>
              <a:t>Inside Outside Roll </a:t>
            </a:r>
            <a:r>
              <a:rPr lang="en-US" sz="1400" dirty="0">
                <a:solidFill>
                  <a:schemeClr val="bg1"/>
                </a:solidFill>
              </a:rPr>
              <a:t>: - Same but now but moving ball from inside to outside of sole of foot </a:t>
            </a:r>
          </a:p>
          <a:p>
            <a:r>
              <a:rPr lang="en-US" sz="1400" dirty="0">
                <a:solidFill>
                  <a:schemeClr val="bg1"/>
                </a:solidFill>
              </a:rPr>
              <a:t>•</a:t>
            </a:r>
            <a:r>
              <a:rPr lang="en-US" sz="1400" b="1" dirty="0">
                <a:solidFill>
                  <a:schemeClr val="bg1"/>
                </a:solidFill>
              </a:rPr>
              <a:t>Circle Roll </a:t>
            </a:r>
            <a:r>
              <a:rPr lang="en-US" sz="1400" dirty="0">
                <a:solidFill>
                  <a:schemeClr val="bg1"/>
                </a:solidFill>
              </a:rPr>
              <a:t>: - Moving ball with same foot in a circular motion </a:t>
            </a:r>
          </a:p>
          <a:p>
            <a:r>
              <a:rPr lang="en-US" sz="1400" dirty="0">
                <a:solidFill>
                  <a:schemeClr val="bg1"/>
                </a:solidFill>
              </a:rPr>
              <a:t>•</a:t>
            </a:r>
            <a:r>
              <a:rPr lang="en-US" sz="1400" b="1" dirty="0">
                <a:solidFill>
                  <a:schemeClr val="bg1"/>
                </a:solidFill>
              </a:rPr>
              <a:t>Front foot Dribble </a:t>
            </a:r>
            <a:r>
              <a:rPr lang="en-US" sz="1400" dirty="0">
                <a:solidFill>
                  <a:schemeClr val="bg1"/>
                </a:solidFill>
              </a:rPr>
              <a:t>:- Small touches using the front of the foot only (laces) </a:t>
            </a:r>
          </a:p>
          <a:p>
            <a:r>
              <a:rPr lang="en-US" sz="1400" dirty="0">
                <a:solidFill>
                  <a:schemeClr val="bg1"/>
                </a:solidFill>
              </a:rPr>
              <a:t>•</a:t>
            </a:r>
            <a:r>
              <a:rPr lang="en-US" sz="1400" b="1" dirty="0">
                <a:solidFill>
                  <a:schemeClr val="bg1"/>
                </a:solidFill>
              </a:rPr>
              <a:t>Big Toe / Little Toe </a:t>
            </a:r>
            <a:r>
              <a:rPr lang="en-US" sz="1400" dirty="0">
                <a:solidFill>
                  <a:schemeClr val="bg1"/>
                </a:solidFill>
              </a:rPr>
              <a:t>: - Move ball with Inside of big toe, followed by outside of little toe in a zig zag fashion </a:t>
            </a:r>
          </a:p>
          <a:p>
            <a:r>
              <a:rPr lang="en-US" sz="1400" dirty="0">
                <a:solidFill>
                  <a:schemeClr val="bg1"/>
                </a:solidFill>
              </a:rPr>
              <a:t>•</a:t>
            </a:r>
            <a:r>
              <a:rPr lang="en-US" sz="1400" b="1" dirty="0">
                <a:solidFill>
                  <a:schemeClr val="bg1"/>
                </a:solidFill>
              </a:rPr>
              <a:t>Big Toe, Big Toe / Little Toe Little Toe </a:t>
            </a:r>
            <a:r>
              <a:rPr lang="en-US" sz="1400" dirty="0">
                <a:solidFill>
                  <a:schemeClr val="bg1"/>
                </a:solidFill>
              </a:rPr>
              <a:t>:- Same but now 2 touches with big toe followed by two touches of little toe </a:t>
            </a:r>
          </a:p>
          <a:p>
            <a:r>
              <a:rPr lang="en-US" sz="1400" dirty="0">
                <a:solidFill>
                  <a:schemeClr val="bg1"/>
                </a:solidFill>
              </a:rPr>
              <a:t>•</a:t>
            </a:r>
            <a:r>
              <a:rPr lang="en-US" sz="1400" b="1" dirty="0">
                <a:solidFill>
                  <a:schemeClr val="bg1"/>
                </a:solidFill>
              </a:rPr>
              <a:t>Side Sprints</a:t>
            </a:r>
            <a:r>
              <a:rPr lang="en-US" sz="1400" dirty="0">
                <a:solidFill>
                  <a:schemeClr val="bg1"/>
                </a:solidFill>
              </a:rPr>
              <a:t>:- Ball in between feet moving ball from side to side in a pendulum fashion </a:t>
            </a:r>
          </a:p>
          <a:p>
            <a:r>
              <a:rPr lang="en-US" sz="1400" dirty="0">
                <a:solidFill>
                  <a:schemeClr val="bg1"/>
                </a:solidFill>
              </a:rPr>
              <a:t>•</a:t>
            </a:r>
            <a:r>
              <a:rPr lang="en-US" sz="1400" b="1" dirty="0">
                <a:solidFill>
                  <a:schemeClr val="bg1"/>
                </a:solidFill>
              </a:rPr>
              <a:t>Side Sprints forwards / backwards </a:t>
            </a:r>
            <a:r>
              <a:rPr lang="en-US" sz="1400" dirty="0">
                <a:solidFill>
                  <a:schemeClr val="bg1"/>
                </a:solidFill>
              </a:rPr>
              <a:t>:- Same but now moving ball forwards and backwards </a:t>
            </a:r>
          </a:p>
          <a:p>
            <a:r>
              <a:rPr lang="en-US" sz="1400" dirty="0">
                <a:solidFill>
                  <a:schemeClr val="bg1"/>
                </a:solidFill>
              </a:rPr>
              <a:t>•</a:t>
            </a:r>
            <a:r>
              <a:rPr lang="en-US" sz="1400" b="1" dirty="0">
                <a:solidFill>
                  <a:schemeClr val="bg1"/>
                </a:solidFill>
              </a:rPr>
              <a:t>Side Sprints Side to Side </a:t>
            </a:r>
            <a:r>
              <a:rPr lang="en-US" sz="1400" dirty="0">
                <a:solidFill>
                  <a:schemeClr val="bg1"/>
                </a:solidFill>
              </a:rPr>
              <a:t>:- Now move body to left whilst performing 3-4 side sprints and then back to the right in a zig zag </a:t>
            </a:r>
          </a:p>
          <a:p>
            <a:r>
              <a:rPr lang="en-US" sz="1400" dirty="0">
                <a:solidFill>
                  <a:schemeClr val="bg1"/>
                </a:solidFill>
              </a:rPr>
              <a:t>•</a:t>
            </a:r>
            <a:r>
              <a:rPr lang="en-US" sz="1400" b="1" dirty="0">
                <a:solidFill>
                  <a:schemeClr val="bg1"/>
                </a:solidFill>
              </a:rPr>
              <a:t>Pull Push </a:t>
            </a:r>
            <a:r>
              <a:rPr lang="en-US" sz="1400" dirty="0">
                <a:solidFill>
                  <a:schemeClr val="bg1"/>
                </a:solidFill>
              </a:rPr>
              <a:t>:- Pull ball back from heel to toe and push forward with the laces </a:t>
            </a:r>
          </a:p>
          <a:p>
            <a:r>
              <a:rPr lang="en-US" sz="1400" dirty="0">
                <a:solidFill>
                  <a:schemeClr val="bg1"/>
                </a:solidFill>
              </a:rPr>
              <a:t>•</a:t>
            </a:r>
            <a:r>
              <a:rPr lang="en-US" sz="1400" b="1" dirty="0">
                <a:solidFill>
                  <a:schemeClr val="bg1"/>
                </a:solidFill>
              </a:rPr>
              <a:t>Pull Push Inside / Outside </a:t>
            </a:r>
            <a:r>
              <a:rPr lang="en-US" sz="1400" dirty="0">
                <a:solidFill>
                  <a:schemeClr val="bg1"/>
                </a:solidFill>
              </a:rPr>
              <a:t>:- Pull ball across body using the pull and out of body using the push, repeat both sides </a:t>
            </a:r>
          </a:p>
          <a:p>
            <a:r>
              <a:rPr lang="en-US" sz="1400" dirty="0">
                <a:solidFill>
                  <a:schemeClr val="bg1"/>
                </a:solidFill>
              </a:rPr>
              <a:t>•</a:t>
            </a:r>
            <a:r>
              <a:rPr lang="en-US" sz="1400" b="1" dirty="0">
                <a:solidFill>
                  <a:schemeClr val="bg1"/>
                </a:solidFill>
              </a:rPr>
              <a:t>Pull Push Behind </a:t>
            </a:r>
            <a:r>
              <a:rPr lang="en-US" sz="1400" dirty="0">
                <a:solidFill>
                  <a:schemeClr val="bg1"/>
                </a:solidFill>
              </a:rPr>
              <a:t>:- Pull ball to side &amp; behind standing foot and using inside of big toe push across to control with other foot </a:t>
            </a:r>
          </a:p>
          <a:p>
            <a:r>
              <a:rPr lang="en-US" sz="1400" dirty="0">
                <a:solidFill>
                  <a:schemeClr val="bg1"/>
                </a:solidFill>
              </a:rPr>
              <a:t>•</a:t>
            </a:r>
            <a:r>
              <a:rPr lang="en-US" sz="1400" b="1" dirty="0">
                <a:solidFill>
                  <a:schemeClr val="bg1"/>
                </a:solidFill>
              </a:rPr>
              <a:t>Side sprints w / pull push combo </a:t>
            </a:r>
            <a:r>
              <a:rPr lang="en-US" sz="1400" dirty="0">
                <a:solidFill>
                  <a:schemeClr val="bg1"/>
                </a:solidFill>
              </a:rPr>
              <a:t>:- As described above </a:t>
            </a:r>
          </a:p>
          <a:p>
            <a:r>
              <a:rPr lang="en-US" sz="1400" dirty="0">
                <a:solidFill>
                  <a:schemeClr val="bg1"/>
                </a:solidFill>
              </a:rPr>
              <a:t>•</a:t>
            </a:r>
            <a:r>
              <a:rPr lang="en-US" sz="1400" b="1" dirty="0">
                <a:solidFill>
                  <a:schemeClr val="bg1"/>
                </a:solidFill>
              </a:rPr>
              <a:t>Sole Taps </a:t>
            </a:r>
            <a:r>
              <a:rPr lang="en-US" sz="1400" dirty="0">
                <a:solidFill>
                  <a:schemeClr val="bg1"/>
                </a:solidFill>
              </a:rPr>
              <a:t>:- Little touches on ball using front of the sole of the foot </a:t>
            </a:r>
          </a:p>
          <a:p>
            <a:r>
              <a:rPr lang="en-US" sz="1400" dirty="0">
                <a:solidFill>
                  <a:schemeClr val="bg1"/>
                </a:solidFill>
              </a:rPr>
              <a:t>•</a:t>
            </a:r>
            <a:r>
              <a:rPr lang="en-US" sz="1400" b="1" dirty="0">
                <a:solidFill>
                  <a:schemeClr val="bg1"/>
                </a:solidFill>
              </a:rPr>
              <a:t>Sole Taps forwards / backwards </a:t>
            </a:r>
            <a:r>
              <a:rPr lang="en-US" sz="1400" dirty="0">
                <a:solidFill>
                  <a:schemeClr val="bg1"/>
                </a:solidFill>
              </a:rPr>
              <a:t>:- Same, moving ball backwards and forwards </a:t>
            </a:r>
          </a:p>
          <a:p>
            <a:r>
              <a:rPr lang="en-US" sz="1400" dirty="0">
                <a:solidFill>
                  <a:schemeClr val="bg1"/>
                </a:solidFill>
              </a:rPr>
              <a:t>•</a:t>
            </a:r>
            <a:r>
              <a:rPr lang="en-US" sz="1400" b="1" dirty="0">
                <a:solidFill>
                  <a:schemeClr val="bg1"/>
                </a:solidFill>
              </a:rPr>
              <a:t>Sole Taps w / pull push behind combo </a:t>
            </a:r>
            <a:r>
              <a:rPr lang="en-US" sz="1400" dirty="0">
                <a:solidFill>
                  <a:schemeClr val="bg1"/>
                </a:solidFill>
              </a:rPr>
              <a:t>:- Same but now add a pull push behind </a:t>
            </a:r>
          </a:p>
          <a:p>
            <a:r>
              <a:rPr lang="en-US" sz="1400" dirty="0">
                <a:solidFill>
                  <a:schemeClr val="bg1"/>
                </a:solidFill>
              </a:rPr>
              <a:t>•</a:t>
            </a:r>
            <a:r>
              <a:rPr lang="en-US" sz="1400" b="1" dirty="0">
                <a:solidFill>
                  <a:schemeClr val="bg1"/>
                </a:solidFill>
              </a:rPr>
              <a:t>Sideways Rolls </a:t>
            </a:r>
            <a:r>
              <a:rPr lang="en-US" sz="1400" dirty="0">
                <a:solidFill>
                  <a:schemeClr val="bg1"/>
                </a:solidFill>
              </a:rPr>
              <a:t>:- Body square to the ball, roll whole foot over the ball inside of foot first and quickly repeat </a:t>
            </a:r>
          </a:p>
          <a:p>
            <a:r>
              <a:rPr lang="en-US" sz="1400" dirty="0">
                <a:solidFill>
                  <a:schemeClr val="bg1"/>
                </a:solidFill>
              </a:rPr>
              <a:t>•</a:t>
            </a:r>
            <a:r>
              <a:rPr lang="en-US" sz="1400" b="1" dirty="0">
                <a:solidFill>
                  <a:schemeClr val="bg1"/>
                </a:solidFill>
              </a:rPr>
              <a:t>Sideways Rolls change over left to right </a:t>
            </a:r>
            <a:r>
              <a:rPr lang="en-US" sz="1400" dirty="0">
                <a:solidFill>
                  <a:schemeClr val="bg1"/>
                </a:solidFill>
              </a:rPr>
              <a:t>:- Same but change ball from left to right with a roll across body </a:t>
            </a:r>
          </a:p>
          <a:p>
            <a:r>
              <a:rPr lang="en-US" sz="1400" dirty="0">
                <a:solidFill>
                  <a:schemeClr val="bg1"/>
                </a:solidFill>
              </a:rPr>
              <a:t>•</a:t>
            </a:r>
            <a:r>
              <a:rPr lang="en-US" sz="1400" b="1" dirty="0">
                <a:solidFill>
                  <a:schemeClr val="bg1"/>
                </a:solidFill>
              </a:rPr>
              <a:t>Sideways Rolls w/ roll over step over </a:t>
            </a:r>
            <a:r>
              <a:rPr lang="en-US" sz="1400" dirty="0">
                <a:solidFill>
                  <a:schemeClr val="bg1"/>
                </a:solidFill>
              </a:rPr>
              <a:t>:- Same but now roll across body while performing a step over </a:t>
            </a:r>
          </a:p>
          <a:p>
            <a:r>
              <a:rPr lang="en-US" sz="1400" dirty="0">
                <a:solidFill>
                  <a:schemeClr val="bg1"/>
                </a:solidFill>
              </a:rPr>
              <a:t>•</a:t>
            </a:r>
            <a:r>
              <a:rPr lang="en-US" sz="1400" b="1" dirty="0">
                <a:solidFill>
                  <a:schemeClr val="bg1"/>
                </a:solidFill>
              </a:rPr>
              <a:t>Figure 8 dribbling </a:t>
            </a:r>
            <a:r>
              <a:rPr lang="en-US" sz="1400" dirty="0">
                <a:solidFill>
                  <a:schemeClr val="bg1"/>
                </a:solidFill>
              </a:rPr>
              <a:t>:- Dribbling ball in a figure 8 between two cones </a:t>
            </a:r>
          </a:p>
          <a:p>
            <a:endParaRPr lang="en-US" dirty="0"/>
          </a:p>
        </p:txBody>
      </p:sp>
    </p:spTree>
    <p:extLst>
      <p:ext uri="{BB962C8B-B14F-4D97-AF65-F5344CB8AC3E}">
        <p14:creationId xmlns:p14="http://schemas.microsoft.com/office/powerpoint/2010/main" val="5773575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SQUASH THE BUG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447800"/>
            <a:ext cx="5379836" cy="4443820"/>
          </a:xfrm>
          <a:prstGeom prst="rect">
            <a:avLst/>
          </a:prstGeom>
        </p:spPr>
      </p:pic>
      <p:sp>
        <p:nvSpPr>
          <p:cNvPr id="7" name="Rectangle 6"/>
          <p:cNvSpPr/>
          <p:nvPr/>
        </p:nvSpPr>
        <p:spPr>
          <a:xfrm>
            <a:off x="5593533" y="1191662"/>
            <a:ext cx="3276600" cy="5693866"/>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Set-up: </a:t>
            </a:r>
            <a:r>
              <a:rPr lang="en-US" sz="1400" dirty="0">
                <a:solidFill>
                  <a:schemeClr val="bg1"/>
                </a:solidFill>
              </a:rPr>
              <a:t>25 x 50 yard area (2 x 25 yard areas next to each other). Players in two separate groups of 4-5 players in each of the areas. 1 ball per team. Players number themselves within their group (1-5). </a:t>
            </a:r>
          </a:p>
          <a:p>
            <a:endParaRPr lang="en-US" sz="1400" b="1" dirty="0">
              <a:solidFill>
                <a:schemeClr val="bg1"/>
              </a:solidFill>
            </a:endParaRPr>
          </a:p>
          <a:p>
            <a:r>
              <a:rPr lang="en-US" sz="1400" b="1" dirty="0">
                <a:solidFill>
                  <a:schemeClr val="bg1"/>
                </a:solidFill>
              </a:rPr>
              <a:t>Activity: </a:t>
            </a:r>
            <a:r>
              <a:rPr lang="en-US" sz="1400" dirty="0">
                <a:solidFill>
                  <a:schemeClr val="bg1"/>
                </a:solidFill>
              </a:rPr>
              <a:t>Players numbered 1-5 within the area. Players pass and move within the area to start. Coach on the outside calling out numbers. If coach shouts out # 1, then # 1 from each team goes into the opposing area and tries to Squash the bug (Ball) (4 vs 1). First defender to Squash the ball gets a point for their team. If players pass the ball for more than 5 passes the coach calls out a second #. </a:t>
            </a: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Try to move to open space (outside of the area). Paces to be hit with pace. Use your hands to let the player with the ball know where you want the pass played. Take first touch away from the pass (pressure) on the back foot. Try to split the defender(s). </a:t>
            </a:r>
          </a:p>
          <a:p>
            <a:r>
              <a:rPr lang="en-US" sz="1400" dirty="0">
                <a:solidFill>
                  <a:schemeClr val="bg1"/>
                </a:solidFill>
              </a:rPr>
              <a:t>. </a:t>
            </a:r>
          </a:p>
        </p:txBody>
      </p:sp>
    </p:spTree>
    <p:extLst>
      <p:ext uri="{BB962C8B-B14F-4D97-AF65-F5344CB8AC3E}">
        <p14:creationId xmlns:p14="http://schemas.microsoft.com/office/powerpoint/2010/main" val="20312772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3 Zone Passing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524000"/>
            <a:ext cx="5379836" cy="4648200"/>
          </a:xfrm>
          <a:prstGeom prst="rect">
            <a:avLst/>
          </a:prstGeom>
        </p:spPr>
      </p:pic>
      <p:sp>
        <p:nvSpPr>
          <p:cNvPr id="7" name="Rectangle 6"/>
          <p:cNvSpPr/>
          <p:nvPr/>
        </p:nvSpPr>
        <p:spPr>
          <a:xfrm>
            <a:off x="5593533" y="1191662"/>
            <a:ext cx="3276600" cy="4708981"/>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Area: </a:t>
            </a:r>
            <a:r>
              <a:rPr lang="en-US" sz="1200" dirty="0">
                <a:solidFill>
                  <a:schemeClr val="bg1"/>
                </a:solidFill>
              </a:rPr>
              <a:t>16x16 yard grid </a:t>
            </a:r>
          </a:p>
          <a:p>
            <a:endParaRPr lang="en-US" sz="1200" b="1" dirty="0">
              <a:solidFill>
                <a:schemeClr val="bg1"/>
              </a:solidFill>
            </a:endParaRPr>
          </a:p>
          <a:p>
            <a:r>
              <a:rPr lang="en-US" sz="1200" b="1" dirty="0">
                <a:solidFill>
                  <a:schemeClr val="bg1"/>
                </a:solidFill>
              </a:rPr>
              <a:t>Equipment: </a:t>
            </a:r>
            <a:r>
              <a:rPr lang="en-US" sz="1200" dirty="0">
                <a:solidFill>
                  <a:schemeClr val="bg1"/>
                </a:solidFill>
              </a:rPr>
              <a:t>4 red cones, 4 blue cones, 4 yellow cones.  1 ball.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The teams on the end try to pass the ball through the center area to the opposite end without the team in the middle winning the ball.</a:t>
            </a:r>
          </a:p>
          <a:p>
            <a:r>
              <a:rPr lang="en-US" sz="1200" dirty="0">
                <a:solidFill>
                  <a:schemeClr val="bg1"/>
                </a:solidFill>
              </a:rPr>
              <a:t>If the team in the middle wins the ball, it changes places with the end team that played the last pass.</a:t>
            </a:r>
          </a:p>
          <a:p>
            <a:r>
              <a:rPr lang="en-US" sz="1200" dirty="0">
                <a:solidFill>
                  <a:schemeClr val="bg1"/>
                </a:solidFill>
              </a:rPr>
              <a:t>Teams score a point each time they pass a ball through the central area.</a:t>
            </a:r>
          </a:p>
          <a:p>
            <a:endParaRPr lang="en-US" sz="1200" dirty="0">
              <a:solidFill>
                <a:schemeClr val="bg1"/>
              </a:solidFill>
            </a:endParaRPr>
          </a:p>
          <a:p>
            <a:r>
              <a:rPr lang="en-US" sz="1200" b="1" dirty="0">
                <a:solidFill>
                  <a:schemeClr val="bg1"/>
                </a:solidFill>
              </a:rPr>
              <a:t>Progression: </a:t>
            </a:r>
            <a:r>
              <a:rPr lang="en-US" sz="1200" dirty="0">
                <a:solidFill>
                  <a:schemeClr val="bg1"/>
                </a:solidFill>
              </a:rPr>
              <a:t>Play 5v4 using the whole playing area.</a:t>
            </a:r>
          </a:p>
          <a:p>
            <a:r>
              <a:rPr lang="en-US" sz="1200" dirty="0">
                <a:solidFill>
                  <a:schemeClr val="bg1"/>
                </a:solidFill>
              </a:rPr>
              <a:t>The central zone is now a “no tackling” area. Encourage the defending team to drop back behind the ball and regroup as soon as its opponents enter the central zone.</a:t>
            </a:r>
          </a:p>
          <a:p>
            <a:endParaRPr lang="en-US" sz="1200" dirty="0">
              <a:solidFill>
                <a:schemeClr val="bg1"/>
              </a:solidFill>
            </a:endParaRPr>
          </a:p>
          <a:p>
            <a:endParaRPr lang="en-US" sz="1200" b="1" dirty="0">
              <a:solidFill>
                <a:schemeClr val="bg1"/>
              </a:solidFill>
            </a:endParaRPr>
          </a:p>
          <a:p>
            <a:r>
              <a:rPr lang="en-US" sz="1200" b="1" dirty="0">
                <a:solidFill>
                  <a:schemeClr val="bg1"/>
                </a:solidFill>
              </a:rPr>
              <a:t>Coaches Points: </a:t>
            </a:r>
            <a:r>
              <a:rPr lang="en-US" sz="1200" dirty="0">
                <a:solidFill>
                  <a:schemeClr val="bg1"/>
                </a:solidFill>
              </a:rPr>
              <a:t>Good weight of pass, can we find open space. Can we move to  block off passes.</a:t>
            </a:r>
          </a:p>
        </p:txBody>
      </p:sp>
    </p:spTree>
    <p:extLst>
      <p:ext uri="{BB962C8B-B14F-4D97-AF65-F5344CB8AC3E}">
        <p14:creationId xmlns:p14="http://schemas.microsoft.com/office/powerpoint/2010/main" val="3693910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32475495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672983" y="4757147"/>
            <a:ext cx="4572000" cy="2616101"/>
          </a:xfrm>
          <a:prstGeom prst="rect">
            <a:avLst/>
          </a:prstGeom>
        </p:spPr>
        <p:txBody>
          <a:bodyPr>
            <a:spAutoFit/>
          </a:bodyPr>
          <a:lstStyle/>
          <a:p>
            <a:endParaRPr lang="en-US" dirty="0"/>
          </a:p>
          <a:p>
            <a:pPr algn="ctr"/>
            <a:r>
              <a:rPr lang="en-US" sz="3200" dirty="0">
                <a:solidFill>
                  <a:schemeClr val="bg1"/>
                </a:solidFill>
              </a:rPr>
              <a:t>Session Seven: </a:t>
            </a:r>
          </a:p>
          <a:p>
            <a:pPr algn="ctr"/>
            <a:r>
              <a:rPr lang="en-US" sz="3200" dirty="0">
                <a:solidFill>
                  <a:schemeClr val="bg1"/>
                </a:solidFill>
              </a:rPr>
              <a:t>1 vs 1’s and 2 vs 1’s: To targets/goals </a:t>
            </a:r>
          </a:p>
          <a:p>
            <a:pPr algn="ctr"/>
            <a:r>
              <a:rPr lang="en-US" sz="3200" dirty="0">
                <a:solidFill>
                  <a:schemeClr val="bg1"/>
                </a:solidFill>
              </a:rPr>
              <a:t> </a:t>
            </a:r>
          </a:p>
          <a:p>
            <a:endParaRPr lang="en-US" dirty="0"/>
          </a:p>
        </p:txBody>
      </p:sp>
    </p:spTree>
    <p:extLst>
      <p:ext uri="{BB962C8B-B14F-4D97-AF65-F5344CB8AC3E}">
        <p14:creationId xmlns:p14="http://schemas.microsoft.com/office/powerpoint/2010/main" val="2127327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r>
              <a:rPr lang="en-US" sz="2800" b="1" dirty="0">
                <a:solidFill>
                  <a:schemeClr val="bg1"/>
                </a:solidFill>
              </a:rPr>
              <a:t> 		Warm Up Activity:  1 V 1 Game</a:t>
            </a:r>
            <a:endParaRPr lang="en-US" sz="2800" dirty="0"/>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4893647"/>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Set-up: </a:t>
            </a:r>
            <a:r>
              <a:rPr lang="en-US" sz="1200" dirty="0">
                <a:solidFill>
                  <a:schemeClr val="bg1"/>
                </a:solidFill>
              </a:rPr>
              <a:t>Gates (3-5 yards apart) set up 15-20 yards away from each other. Players in pairs with 1 ball, on opposite side of the area, each between a gate.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Players attempt to pass the ball across the area between their partners gate. Points are given if your partner does not control the ball in between their cones or if they come in front of their cones. Points also given if the pass does not go in between the gates. Vary the touch and passing conditions. Play for 2 minute games. Ball has to travel at below knee height. </a:t>
            </a: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Passes have to be hit with enough speed (weight of pass) to get the ball across the area. Concentrate on striking the ball correctly, with the knee and upper body over the ball. Follow through to increase accuracy. First touch to the sides if possible. Strike the ball in front of the body. Try to move your partner around instead of passing directly to them.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453272"/>
            <a:ext cx="5562600" cy="4490327"/>
          </a:xfrm>
          <a:prstGeom prst="rect">
            <a:avLst/>
          </a:prstGeom>
        </p:spPr>
      </p:pic>
    </p:spTree>
    <p:extLst>
      <p:ext uri="{BB962C8B-B14F-4D97-AF65-F5344CB8AC3E}">
        <p14:creationId xmlns:p14="http://schemas.microsoft.com/office/powerpoint/2010/main" val="4221158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954107"/>
          </a:xfrm>
          <a:prstGeom prst="rect">
            <a:avLst/>
          </a:prstGeom>
          <a:noFill/>
        </p:spPr>
        <p:txBody>
          <a:bodyPr wrap="square" rtlCol="0">
            <a:spAutoFit/>
          </a:bodyPr>
          <a:lstStyle/>
          <a:p>
            <a:pPr algn="ctr"/>
            <a:r>
              <a:rPr lang="en-US" sz="2800" b="1" dirty="0">
                <a:solidFill>
                  <a:schemeClr val="bg1"/>
                </a:solidFill>
              </a:rPr>
              <a:t>Activity 1: 1 V 1 CHANGE OF DIRECTION</a:t>
            </a:r>
            <a:endParaRPr lang="en-US" sz="2800" dirty="0"/>
          </a:p>
          <a:p>
            <a:pPr algn="ctr"/>
            <a:endParaRPr lang="en-US" sz="2800" b="1" dirty="0">
              <a:solidFill>
                <a:schemeClr val="bg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524000"/>
            <a:ext cx="5379836" cy="4572000"/>
          </a:xfrm>
          <a:prstGeom prst="rect">
            <a:avLst/>
          </a:prstGeom>
        </p:spPr>
      </p:pic>
      <p:sp>
        <p:nvSpPr>
          <p:cNvPr id="7" name="Rectangle 6"/>
          <p:cNvSpPr/>
          <p:nvPr/>
        </p:nvSpPr>
        <p:spPr>
          <a:xfrm>
            <a:off x="5593533" y="1191662"/>
            <a:ext cx="3276600" cy="4401205"/>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Area: </a:t>
            </a:r>
            <a:r>
              <a:rPr lang="en-US" sz="1400" dirty="0">
                <a:solidFill>
                  <a:schemeClr val="bg1"/>
                </a:solidFill>
              </a:rPr>
              <a:t>Start cones are 15 yards apart, wide cones are 15 yards apart and 5 yards from start cones, gates are 2 yards wide, and 3 yards from wide cones.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Separate the group into 2 teams, the first player from each line play 1v1. Players must react to the ball being played in, then run around the wide blue cone before challenging for the ball. To score the players must dribble through one of the gates. </a:t>
            </a:r>
          </a:p>
          <a:p>
            <a:endParaRPr lang="en-US" sz="1400" b="1" dirty="0">
              <a:solidFill>
                <a:schemeClr val="bg1"/>
              </a:solidFill>
            </a:endParaRPr>
          </a:p>
          <a:p>
            <a:r>
              <a:rPr lang="en-US" sz="1400" b="1" dirty="0">
                <a:solidFill>
                  <a:schemeClr val="bg1"/>
                </a:solidFill>
              </a:rPr>
              <a:t>Coaching Points: </a:t>
            </a:r>
            <a:endParaRPr lang="en-US" sz="1400" dirty="0">
              <a:solidFill>
                <a:schemeClr val="bg1"/>
              </a:solidFill>
            </a:endParaRPr>
          </a:p>
          <a:p>
            <a:r>
              <a:rPr lang="en-US" sz="1400" dirty="0">
                <a:solidFill>
                  <a:schemeClr val="bg1"/>
                </a:solidFill>
              </a:rPr>
              <a:t>Always protect the ball </a:t>
            </a:r>
          </a:p>
          <a:p>
            <a:r>
              <a:rPr lang="en-US" sz="1400" dirty="0">
                <a:solidFill>
                  <a:schemeClr val="bg1"/>
                </a:solidFill>
              </a:rPr>
              <a:t>Correct Foot </a:t>
            </a:r>
          </a:p>
          <a:p>
            <a:r>
              <a:rPr lang="en-US" sz="1400" dirty="0">
                <a:solidFill>
                  <a:schemeClr val="bg1"/>
                </a:solidFill>
              </a:rPr>
              <a:t>Scan </a:t>
            </a:r>
          </a:p>
          <a:p>
            <a:r>
              <a:rPr lang="en-US" sz="1400" dirty="0">
                <a:solidFill>
                  <a:schemeClr val="bg1"/>
                </a:solidFill>
              </a:rPr>
              <a:t>Quick acceleration after move </a:t>
            </a:r>
          </a:p>
          <a:p>
            <a:endParaRPr lang="en-US" sz="1400" dirty="0">
              <a:solidFill>
                <a:schemeClr val="bg1"/>
              </a:solidFill>
            </a:endParaRPr>
          </a:p>
        </p:txBody>
      </p:sp>
    </p:spTree>
    <p:extLst>
      <p:ext uri="{BB962C8B-B14F-4D97-AF65-F5344CB8AC3E}">
        <p14:creationId xmlns:p14="http://schemas.microsoft.com/office/powerpoint/2010/main" val="2445044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3 V 2 TO GOAL</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524000"/>
            <a:ext cx="5379836" cy="4343400"/>
          </a:xfrm>
          <a:prstGeom prst="rect">
            <a:avLst/>
          </a:prstGeom>
        </p:spPr>
      </p:pic>
      <p:sp>
        <p:nvSpPr>
          <p:cNvPr id="7" name="Rectangle 6"/>
          <p:cNvSpPr/>
          <p:nvPr/>
        </p:nvSpPr>
        <p:spPr>
          <a:xfrm>
            <a:off x="5593533" y="1191662"/>
            <a:ext cx="3276600" cy="4339650"/>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Set-up: </a:t>
            </a:r>
            <a:r>
              <a:rPr lang="en-US" sz="1200" dirty="0">
                <a:solidFill>
                  <a:schemeClr val="bg1"/>
                </a:solidFill>
              </a:rPr>
              <a:t>40 x 60 yard field. Target goal(s) on end line. Separate players into 2 teams. 1 team of attackers, 1 team of defenders. Defenders line up on opposite sides of the end line. ½ Defenders in the area. Attackers line up at the top of the area at 3 different cones 5-10 yards apart. 1 Attacker to start in the middle of the area between the 2 Defenders Supply of balls with the attackers at the center cone. Add a GK to progress.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Center attacker passes the ball into the attacker in the center of the area. The ball is played back and players then attack the goal 4 vs 2. Change the passing combinations and runs. Switch attackers and defenders around every 5-10 minutes. </a:t>
            </a: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Passes to be hit with pace. Movement off the ball is as important as the passes. Communicate which run you are making. Attempt to play in 1 or 2 touches. Finish with a shot at the goal. </a:t>
            </a:r>
          </a:p>
        </p:txBody>
      </p:sp>
    </p:spTree>
    <p:extLst>
      <p:ext uri="{BB962C8B-B14F-4D97-AF65-F5344CB8AC3E}">
        <p14:creationId xmlns:p14="http://schemas.microsoft.com/office/powerpoint/2010/main" val="15791736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16253028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672983" y="4757147"/>
            <a:ext cx="4572000" cy="2123658"/>
          </a:xfrm>
          <a:prstGeom prst="rect">
            <a:avLst/>
          </a:prstGeom>
        </p:spPr>
        <p:txBody>
          <a:bodyPr>
            <a:spAutoFit/>
          </a:bodyPr>
          <a:lstStyle/>
          <a:p>
            <a:endParaRPr lang="en-US" dirty="0"/>
          </a:p>
          <a:p>
            <a:pPr algn="ctr"/>
            <a:r>
              <a:rPr lang="en-US" sz="3200" dirty="0">
                <a:solidFill>
                  <a:schemeClr val="bg1"/>
                </a:solidFill>
              </a:rPr>
              <a:t>Session Eight: </a:t>
            </a:r>
          </a:p>
          <a:p>
            <a:pPr algn="ctr"/>
            <a:r>
              <a:rPr lang="en-US" sz="3200" dirty="0">
                <a:solidFill>
                  <a:schemeClr val="bg1"/>
                </a:solidFill>
              </a:rPr>
              <a:t>Shooting Games</a:t>
            </a:r>
          </a:p>
          <a:p>
            <a:pPr algn="ctr"/>
            <a:r>
              <a:rPr lang="en-US" sz="3200" dirty="0">
                <a:solidFill>
                  <a:schemeClr val="bg1"/>
                </a:solidFill>
              </a:rPr>
              <a:t> </a:t>
            </a:r>
          </a:p>
          <a:p>
            <a:endParaRPr lang="en-US" dirty="0"/>
          </a:p>
        </p:txBody>
      </p:sp>
    </p:spTree>
    <p:extLst>
      <p:ext uri="{BB962C8B-B14F-4D97-AF65-F5344CB8AC3E}">
        <p14:creationId xmlns:p14="http://schemas.microsoft.com/office/powerpoint/2010/main" val="16791508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r>
              <a:rPr lang="en-US" sz="2800" b="1" dirty="0">
                <a:solidFill>
                  <a:schemeClr val="bg1"/>
                </a:solidFill>
              </a:rPr>
              <a:t> 		Warm Up Activity:  TARGET PRACTICE</a:t>
            </a:r>
            <a:endParaRPr lang="en-US" sz="2800" dirty="0"/>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21910" y="1222242"/>
            <a:ext cx="2862780" cy="3970318"/>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Set-up: </a:t>
            </a:r>
            <a:r>
              <a:rPr lang="en-US" sz="1200" dirty="0">
                <a:solidFill>
                  <a:schemeClr val="bg1"/>
                </a:solidFill>
              </a:rPr>
              <a:t>Set up Cones with Balls on top (3-5 y set up 15-20 yards away from players at bottom. Players in teams with 1 ball, on opposite side of the area.</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Players attempt to shoot the ball across the area to knock off the balls from the cones. The Player at the top dribbles the ball back to the start for the next player to shoot at the targets.</a:t>
            </a:r>
          </a:p>
          <a:p>
            <a:r>
              <a:rPr lang="en-US" sz="1200" dirty="0">
                <a:solidFill>
                  <a:schemeClr val="bg1"/>
                </a:solidFill>
              </a:rPr>
              <a:t>First team to knock all the balls off wins.</a:t>
            </a: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Shoots have to be hit with enough speed to get the ball across the area. Concentrate on striking the ball correctly, with the knee and upper body over the ball. Follow through to increase accuracy. First touch to the sides if possible. Strike the ball in front of the body.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453272"/>
            <a:ext cx="5562600" cy="4414127"/>
          </a:xfrm>
          <a:prstGeom prst="rect">
            <a:avLst/>
          </a:prstGeom>
        </p:spPr>
      </p:pic>
    </p:spTree>
    <p:extLst>
      <p:ext uri="{BB962C8B-B14F-4D97-AF65-F5344CB8AC3E}">
        <p14:creationId xmlns:p14="http://schemas.microsoft.com/office/powerpoint/2010/main" val="1753891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8 Week Seasonal Plan</a:t>
            </a:r>
          </a:p>
        </p:txBody>
      </p:sp>
      <p:sp>
        <p:nvSpPr>
          <p:cNvPr id="6" name="Rectangle 5"/>
          <p:cNvSpPr/>
          <p:nvPr/>
        </p:nvSpPr>
        <p:spPr>
          <a:xfrm>
            <a:off x="914400" y="1219200"/>
            <a:ext cx="5257800" cy="4585871"/>
          </a:xfrm>
          <a:prstGeom prst="rect">
            <a:avLst/>
          </a:prstGeom>
        </p:spPr>
        <p:txBody>
          <a:bodyPr wrap="square">
            <a:spAutoFit/>
          </a:bodyPr>
          <a:lstStyle/>
          <a:p>
            <a:endParaRPr lang="en-US" dirty="0"/>
          </a:p>
          <a:p>
            <a:endParaRPr lang="en-US" dirty="0"/>
          </a:p>
          <a:p>
            <a:pPr marL="514350" indent="-514350">
              <a:buAutoNum type="arabicPeriod"/>
            </a:pPr>
            <a:r>
              <a:rPr lang="en-US" sz="2800" dirty="0">
                <a:solidFill>
                  <a:schemeClr val="bg1"/>
                </a:solidFill>
              </a:rPr>
              <a:t>Build up in the defensive half</a:t>
            </a:r>
          </a:p>
          <a:p>
            <a:r>
              <a:rPr lang="en-US" sz="2800" dirty="0">
                <a:solidFill>
                  <a:schemeClr val="bg1"/>
                </a:solidFill>
              </a:rPr>
              <a:t>2.  Build up in the opponent’s half</a:t>
            </a:r>
          </a:p>
          <a:p>
            <a:r>
              <a:rPr lang="en-US" sz="2800" dirty="0">
                <a:solidFill>
                  <a:schemeClr val="bg1"/>
                </a:solidFill>
              </a:rPr>
              <a:t>3. Running with the ball </a:t>
            </a:r>
          </a:p>
          <a:p>
            <a:r>
              <a:rPr lang="en-US" sz="2800" dirty="0">
                <a:solidFill>
                  <a:schemeClr val="bg1"/>
                </a:solidFill>
              </a:rPr>
              <a:t>4. Changing direction with Turns </a:t>
            </a:r>
          </a:p>
          <a:p>
            <a:r>
              <a:rPr lang="en-US" sz="2800" dirty="0">
                <a:solidFill>
                  <a:schemeClr val="bg1"/>
                </a:solidFill>
              </a:rPr>
              <a:t>5. Improve Scoring Goals</a:t>
            </a:r>
          </a:p>
          <a:p>
            <a:r>
              <a:rPr lang="en-US" sz="2800" b="1" dirty="0">
                <a:solidFill>
                  <a:schemeClr val="bg1"/>
                </a:solidFill>
              </a:rPr>
              <a:t>6. Passing </a:t>
            </a:r>
          </a:p>
          <a:p>
            <a:r>
              <a:rPr lang="en-US" sz="2800" b="1" dirty="0">
                <a:solidFill>
                  <a:schemeClr val="bg1"/>
                </a:solidFill>
              </a:rPr>
              <a:t>7. 1 vs 1’s and 2 vs 1’s: To targets/goals </a:t>
            </a:r>
          </a:p>
          <a:p>
            <a:r>
              <a:rPr lang="en-US" sz="2800" b="1" dirty="0">
                <a:solidFill>
                  <a:schemeClr val="bg1"/>
                </a:solidFill>
              </a:rPr>
              <a:t>8. Shooting Games</a:t>
            </a:r>
          </a:p>
        </p:txBody>
      </p:sp>
    </p:spTree>
    <p:extLst>
      <p:ext uri="{BB962C8B-B14F-4D97-AF65-F5344CB8AC3E}">
        <p14:creationId xmlns:p14="http://schemas.microsoft.com/office/powerpoint/2010/main" val="7504239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NUMBERED SHOOTING</a:t>
            </a:r>
          </a:p>
        </p:txBody>
      </p:sp>
      <p:sp>
        <p:nvSpPr>
          <p:cNvPr id="7" name="Rectangle 6"/>
          <p:cNvSpPr/>
          <p:nvPr/>
        </p:nvSpPr>
        <p:spPr>
          <a:xfrm>
            <a:off x="5867400" y="1147682"/>
            <a:ext cx="3050263" cy="4401205"/>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Separate the players into 2 teams. Each player is giving a number between 1 – 6. The coach will shout out a number, that player will run into the field and shoot in the opponent’s goal.</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pPr marL="342900" indent="-342900">
              <a:buAutoNum type="arabicPeriod"/>
            </a:pPr>
            <a:r>
              <a:rPr lang="en-US" sz="1400" dirty="0">
                <a:solidFill>
                  <a:schemeClr val="bg1"/>
                </a:solidFill>
              </a:rPr>
              <a:t>Use other foot</a:t>
            </a:r>
          </a:p>
          <a:p>
            <a:pPr marL="342900" indent="-342900">
              <a:buAutoNum type="arabicPeriod"/>
            </a:pPr>
            <a:r>
              <a:rPr lang="en-US" sz="1400" dirty="0">
                <a:solidFill>
                  <a:schemeClr val="bg1"/>
                </a:solidFill>
              </a:rPr>
              <a:t>Make it a race</a:t>
            </a:r>
          </a:p>
          <a:p>
            <a:pPr marL="342900" indent="-342900">
              <a:buAutoNum type="arabicPeriod"/>
            </a:pPr>
            <a:r>
              <a:rPr lang="en-US" sz="1400" dirty="0">
                <a:solidFill>
                  <a:schemeClr val="bg1"/>
                </a:solidFill>
              </a:rPr>
              <a:t>Call multiple numbers</a:t>
            </a:r>
          </a:p>
          <a:p>
            <a:endParaRPr lang="en-US" sz="1400" b="1" dirty="0">
              <a:solidFill>
                <a:schemeClr val="bg1"/>
              </a:solidFill>
            </a:endParaRPr>
          </a:p>
          <a:p>
            <a:r>
              <a:rPr lang="en-US" sz="1400" b="1" dirty="0">
                <a:solidFill>
                  <a:schemeClr val="bg1"/>
                </a:solidFill>
              </a:rPr>
              <a:t>Coaching Points:</a:t>
            </a:r>
          </a:p>
          <a:p>
            <a:r>
              <a:rPr lang="en-US" sz="1400" dirty="0">
                <a:solidFill>
                  <a:schemeClr val="bg1"/>
                </a:solidFill>
              </a:rPr>
              <a:t>What can you see, move the ball away from pressure.</a:t>
            </a:r>
          </a:p>
          <a:p>
            <a:r>
              <a:rPr lang="en-US" sz="1400" dirty="0">
                <a:solidFill>
                  <a:schemeClr val="bg1"/>
                </a:solidFill>
              </a:rPr>
              <a:t>What part of my foot do I want to use when shooting. Inside for accuracy, Laces for power.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19200"/>
            <a:ext cx="5715000" cy="4872118"/>
          </a:xfrm>
          <a:prstGeom prst="rect">
            <a:avLst/>
          </a:prstGeom>
        </p:spPr>
      </p:pic>
    </p:spTree>
    <p:extLst>
      <p:ext uri="{BB962C8B-B14F-4D97-AF65-F5344CB8AC3E}">
        <p14:creationId xmlns:p14="http://schemas.microsoft.com/office/powerpoint/2010/main" val="2468680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CLEAR THE GARBAGE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447800"/>
            <a:ext cx="5379836" cy="4443820"/>
          </a:xfrm>
          <a:prstGeom prst="rect">
            <a:avLst/>
          </a:prstGeom>
        </p:spPr>
      </p:pic>
      <p:sp>
        <p:nvSpPr>
          <p:cNvPr id="7" name="Rectangle 6"/>
          <p:cNvSpPr/>
          <p:nvPr/>
        </p:nvSpPr>
        <p:spPr>
          <a:xfrm>
            <a:off x="5593533" y="1191662"/>
            <a:ext cx="3276600" cy="3754874"/>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Set-up: </a:t>
            </a:r>
            <a:r>
              <a:rPr lang="en-US" sz="1400" dirty="0">
                <a:solidFill>
                  <a:schemeClr val="bg1"/>
                </a:solidFill>
              </a:rPr>
              <a:t>25 x 50 yard area (2 x 25 yard areas next to each other). Players in two separate groups of 4-5 players in each of the areas. 1 ball  each per player. </a:t>
            </a:r>
          </a:p>
          <a:p>
            <a:endParaRPr lang="en-US" sz="1400" b="1" dirty="0">
              <a:solidFill>
                <a:schemeClr val="bg1"/>
              </a:solidFill>
            </a:endParaRPr>
          </a:p>
          <a:p>
            <a:r>
              <a:rPr lang="en-US" sz="1400" b="1" dirty="0">
                <a:solidFill>
                  <a:schemeClr val="bg1"/>
                </a:solidFill>
              </a:rPr>
              <a:t>Activity: </a:t>
            </a:r>
            <a:r>
              <a:rPr lang="en-US" sz="1400" dirty="0">
                <a:solidFill>
                  <a:schemeClr val="bg1"/>
                </a:solidFill>
              </a:rPr>
              <a:t>Players must dribble within the area. Players  shoot the ball across to the other side.  Coaches can add and take away balls to make it more challenging. The team after 30 – 45secs with the least amount of balls in there area wins.</a:t>
            </a: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Try to kick the ball to open space . Shots to be hit with pace. Try to split the defender(s). </a:t>
            </a:r>
          </a:p>
          <a:p>
            <a:r>
              <a:rPr lang="en-US" sz="1400" dirty="0">
                <a:solidFill>
                  <a:schemeClr val="bg1"/>
                </a:solidFill>
              </a:rPr>
              <a:t>. </a:t>
            </a:r>
          </a:p>
        </p:txBody>
      </p:sp>
    </p:spTree>
    <p:extLst>
      <p:ext uri="{BB962C8B-B14F-4D97-AF65-F5344CB8AC3E}">
        <p14:creationId xmlns:p14="http://schemas.microsoft.com/office/powerpoint/2010/main" val="15428256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1467542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257409"/>
          </a:xfrm>
          <a:prstGeom prst="rect">
            <a:avLst/>
          </a:prstGeom>
        </p:spPr>
      </p:pic>
      <p:sp>
        <p:nvSpPr>
          <p:cNvPr id="5" name="Rectangle 4"/>
          <p:cNvSpPr/>
          <p:nvPr/>
        </p:nvSpPr>
        <p:spPr>
          <a:xfrm>
            <a:off x="762000" y="1447800"/>
            <a:ext cx="6934200" cy="4647426"/>
          </a:xfrm>
          <a:prstGeom prst="rect">
            <a:avLst/>
          </a:prstGeom>
        </p:spPr>
        <p:txBody>
          <a:bodyPr wrap="square">
            <a:spAutoFit/>
          </a:bodyPr>
          <a:lstStyle/>
          <a:p>
            <a:endParaRPr lang="en-US" dirty="0"/>
          </a:p>
          <a:p>
            <a:r>
              <a:rPr lang="en-US" sz="2000" dirty="0">
                <a:solidFill>
                  <a:schemeClr val="bg1"/>
                </a:solidFill>
              </a:rPr>
              <a:t>Each session will follow the same format. The format is designed to get the player into game situations right from the start of training. There are 3 phases that the session will go through, progressively getting more challenging and competitive: </a:t>
            </a:r>
          </a:p>
          <a:p>
            <a:endParaRPr lang="en-US" dirty="0"/>
          </a:p>
          <a:p>
            <a:endParaRPr lang="en-US" dirty="0"/>
          </a:p>
          <a:p>
            <a:pPr marL="342900" indent="-342900">
              <a:buAutoNum type="arabicPeriod"/>
            </a:pPr>
            <a:r>
              <a:rPr lang="en-US" dirty="0">
                <a:solidFill>
                  <a:schemeClr val="bg1"/>
                </a:solidFill>
              </a:rPr>
              <a:t>Related Warm-Up </a:t>
            </a:r>
          </a:p>
          <a:p>
            <a:endParaRPr lang="en-US" dirty="0">
              <a:solidFill>
                <a:schemeClr val="bg1"/>
              </a:solidFill>
            </a:endParaRPr>
          </a:p>
          <a:p>
            <a:r>
              <a:rPr lang="en-US" dirty="0">
                <a:solidFill>
                  <a:schemeClr val="bg1"/>
                </a:solidFill>
              </a:rPr>
              <a:t>2. Activity 1</a:t>
            </a:r>
          </a:p>
          <a:p>
            <a:r>
              <a:rPr lang="en-US" dirty="0">
                <a:solidFill>
                  <a:schemeClr val="bg1"/>
                </a:solidFill>
              </a:rPr>
              <a:t> </a:t>
            </a:r>
          </a:p>
          <a:p>
            <a:r>
              <a:rPr lang="en-US" dirty="0">
                <a:solidFill>
                  <a:schemeClr val="bg1"/>
                </a:solidFill>
              </a:rPr>
              <a:t>3. Activity 2</a:t>
            </a:r>
          </a:p>
          <a:p>
            <a:r>
              <a:rPr lang="en-US" dirty="0">
                <a:solidFill>
                  <a:schemeClr val="bg1"/>
                </a:solidFill>
              </a:rPr>
              <a:t> </a:t>
            </a:r>
          </a:p>
          <a:p>
            <a:r>
              <a:rPr lang="en-US" dirty="0">
                <a:solidFill>
                  <a:schemeClr val="bg1"/>
                </a:solidFill>
              </a:rPr>
              <a:t>4. Small sided games </a:t>
            </a:r>
          </a:p>
          <a:p>
            <a:endParaRPr lang="en-US" dirty="0">
              <a:solidFill>
                <a:schemeClr val="bg1"/>
              </a:solidFill>
            </a:endParaRPr>
          </a:p>
          <a:p>
            <a:r>
              <a:rPr lang="en-US" dirty="0">
                <a:solidFill>
                  <a:schemeClr val="bg1"/>
                </a:solidFill>
              </a:rPr>
              <a:t>Each session will last 60 minutes. </a:t>
            </a:r>
          </a:p>
        </p:txBody>
      </p:sp>
    </p:spTree>
    <p:extLst>
      <p:ext uri="{BB962C8B-B14F-4D97-AF65-F5344CB8AC3E}">
        <p14:creationId xmlns:p14="http://schemas.microsoft.com/office/powerpoint/2010/main" val="3031561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846659"/>
          </a:xfrm>
          <a:prstGeom prst="rect">
            <a:avLst/>
          </a:prstGeom>
        </p:spPr>
        <p:txBody>
          <a:bodyPr>
            <a:spAutoFit/>
          </a:bodyPr>
          <a:lstStyle/>
          <a:p>
            <a:endParaRPr lang="en-US" dirty="0"/>
          </a:p>
          <a:p>
            <a:pPr algn="ctr"/>
            <a:r>
              <a:rPr lang="en-US" sz="3200" dirty="0">
                <a:solidFill>
                  <a:schemeClr val="bg1"/>
                </a:solidFill>
              </a:rPr>
              <a:t>Session One: </a:t>
            </a:r>
          </a:p>
          <a:p>
            <a:pPr algn="ctr"/>
            <a:r>
              <a:rPr lang="en-US" sz="3200" b="1" dirty="0">
                <a:solidFill>
                  <a:schemeClr val="bg1"/>
                </a:solidFill>
              </a:rPr>
              <a:t>Build up in the defensive half</a:t>
            </a:r>
            <a:endParaRPr lang="en-US" b="1" dirty="0">
              <a:solidFill>
                <a:schemeClr val="bg1"/>
              </a:solidFill>
            </a:endParaRPr>
          </a:p>
        </p:txBody>
      </p:sp>
    </p:spTree>
    <p:extLst>
      <p:ext uri="{BB962C8B-B14F-4D97-AF65-F5344CB8AC3E}">
        <p14:creationId xmlns:p14="http://schemas.microsoft.com/office/powerpoint/2010/main" val="1612803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Warm Up Activity: TRAFFIC LIGHTS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380020"/>
            <a:ext cx="5379836" cy="4680021"/>
          </a:xfrm>
          <a:prstGeom prst="rect">
            <a:avLst/>
          </a:prstGeom>
        </p:spPr>
      </p:pic>
      <p:sp>
        <p:nvSpPr>
          <p:cNvPr id="7" name="TextBox 6"/>
          <p:cNvSpPr txBox="1"/>
          <p:nvPr/>
        </p:nvSpPr>
        <p:spPr>
          <a:xfrm>
            <a:off x="5791200" y="1191662"/>
            <a:ext cx="3124200" cy="4339650"/>
          </a:xfrm>
          <a:prstGeom prst="rect">
            <a:avLst/>
          </a:prstGeom>
          <a:noFill/>
        </p:spPr>
        <p:txBody>
          <a:bodyPr wrap="square" rtlCol="0">
            <a:spAutoFit/>
          </a:bodyPr>
          <a:lstStyle/>
          <a:p>
            <a:r>
              <a:rPr lang="en-US" sz="1200" b="1" dirty="0">
                <a:solidFill>
                  <a:schemeClr val="bg1"/>
                </a:solidFill>
              </a:rPr>
              <a:t>Area: </a:t>
            </a:r>
            <a:r>
              <a:rPr lang="en-US" sz="1200" dirty="0">
                <a:solidFill>
                  <a:schemeClr val="bg1"/>
                </a:solidFill>
              </a:rPr>
              <a:t>30 x 30 yards area. All players with a ball.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All players in pairs. Select 1 pair to be the bandits. Each pair needs 1 ball to share except for the bandits. The pairs with a ball will try to dribble &amp; pass to either goal &amp; pass to their teammate within the goal. After scoring in one end, play to the other. How many goals can you score in 2 minutes? The mission of the bandits is to steal the ball from the passing pairs &amp; bring it to one of the two hideouts (goals). The passing pairs can take the ball back from the bandits before they get it all the way to the hideout. If the bandits get the ball into the hideout, the pair lose all their points and have to start counting over again. Rotate bandits after each interval.</a:t>
            </a:r>
          </a:p>
          <a:p>
            <a:endParaRPr lang="en-US" sz="1200" b="1" dirty="0">
              <a:solidFill>
                <a:schemeClr val="bg1"/>
              </a:solidFill>
            </a:endParaRPr>
          </a:p>
          <a:p>
            <a:r>
              <a:rPr lang="en-US" sz="1200" b="1" dirty="0">
                <a:solidFill>
                  <a:schemeClr val="bg1"/>
                </a:solidFill>
              </a:rPr>
              <a:t>Progression: </a:t>
            </a:r>
            <a:r>
              <a:rPr lang="en-US" sz="1200" dirty="0">
                <a:solidFill>
                  <a:schemeClr val="bg1"/>
                </a:solidFill>
              </a:rPr>
              <a:t>Variation-if bandits steal a ball and get it to a hideout, they can now begin scoring goals. The team that lost the ball must now steal another ball in order to start scoring again.</a:t>
            </a:r>
          </a:p>
        </p:txBody>
      </p:sp>
    </p:spTree>
    <p:extLst>
      <p:ext uri="{BB962C8B-B14F-4D97-AF65-F5344CB8AC3E}">
        <p14:creationId xmlns:p14="http://schemas.microsoft.com/office/powerpoint/2010/main" val="2641540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FOLLOW THE LEADER</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360840"/>
            <a:ext cx="5379836" cy="4718382"/>
          </a:xfrm>
          <a:prstGeom prst="rect">
            <a:avLst/>
          </a:prstGeom>
        </p:spPr>
      </p:pic>
      <p:sp>
        <p:nvSpPr>
          <p:cNvPr id="7" name="Rectangle 6"/>
          <p:cNvSpPr/>
          <p:nvPr/>
        </p:nvSpPr>
        <p:spPr>
          <a:xfrm>
            <a:off x="5593533" y="1191662"/>
            <a:ext cx="3276600" cy="5016758"/>
          </a:xfrm>
          <a:prstGeom prst="rect">
            <a:avLst/>
          </a:prstGeom>
        </p:spPr>
        <p:txBody>
          <a:bodyPr wrap="square">
            <a:spAutoFit/>
          </a:bodyPr>
          <a:lstStyle/>
          <a:p>
            <a:r>
              <a:rPr lang="en-US" sz="1600" b="1" dirty="0">
                <a:solidFill>
                  <a:schemeClr val="bg1"/>
                </a:solidFill>
              </a:rPr>
              <a:t>Description: </a:t>
            </a:r>
            <a:r>
              <a:rPr lang="en-US" sz="1600" dirty="0">
                <a:solidFill>
                  <a:schemeClr val="bg1"/>
                </a:solidFill>
              </a:rPr>
              <a:t>coach will create teams of 2 players. Two teams will play against one another and, on the same field and at the same time, two other teams will also play against one another. Each team will defend 1 goal and score in the other. A goal is scored by either dribbling the ball into the opponent's box or passing the ball to your teammate in the box. After a goal is scored, the scoring team backs up to allow the ball back into play and the game continues. If you have more than 4 teams of 2, either rotate teams onto the field or create a second field. </a:t>
            </a:r>
            <a:endParaRPr lang="en-US" sz="1600" b="1" dirty="0">
              <a:solidFill>
                <a:schemeClr val="bg1"/>
              </a:solidFill>
            </a:endParaRPr>
          </a:p>
          <a:p>
            <a:endParaRPr lang="en-US" sz="1600" b="1" dirty="0">
              <a:solidFill>
                <a:schemeClr val="bg1"/>
              </a:solidFill>
            </a:endParaRPr>
          </a:p>
          <a:p>
            <a:r>
              <a:rPr lang="en-US" sz="1600" b="1" dirty="0">
                <a:solidFill>
                  <a:schemeClr val="bg1"/>
                </a:solidFill>
              </a:rPr>
              <a:t>Progression:</a:t>
            </a:r>
            <a:r>
              <a:rPr lang="en-US" sz="1600" dirty="0">
                <a:solidFill>
                  <a:schemeClr val="bg1"/>
                </a:solidFill>
              </a:rPr>
              <a:t>: Coach can add passing or scoring incentives as needed to further challenge the players</a:t>
            </a:r>
            <a:endParaRPr lang="en-US" sz="1600" b="1" dirty="0">
              <a:solidFill>
                <a:schemeClr val="bg1"/>
              </a:solidFill>
            </a:endParaRPr>
          </a:p>
        </p:txBody>
      </p:sp>
    </p:spTree>
    <p:extLst>
      <p:ext uri="{BB962C8B-B14F-4D97-AF65-F5344CB8AC3E}">
        <p14:creationId xmlns:p14="http://schemas.microsoft.com/office/powerpoint/2010/main" val="4286058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24184643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545</TotalTime>
  <Words>4128</Words>
  <Application>Microsoft Macintosh PowerPoint</Application>
  <PresentationFormat>On-screen Show (4:3)</PresentationFormat>
  <Paragraphs>336</Paragraphs>
  <Slides>42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Kraft Group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Salter, Aaron</dc:creator>
  <cp:lastModifiedBy>Aaron Salter</cp:lastModifiedBy>
  <cp:revision>38</cp:revision>
  <dcterms:created xsi:type="dcterms:W3CDTF">2019-02-14T14:27:48Z</dcterms:created>
  <dcterms:modified xsi:type="dcterms:W3CDTF">2024-03-21T14:41:46Z</dcterms:modified>
</cp:coreProperties>
</file>