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4"/>
  </p:notesMasterIdLst>
  <p:sldIdLst>
    <p:sldId id="416" r:id="rId3"/>
    <p:sldId id="418" r:id="rId4"/>
    <p:sldId id="430" r:id="rId5"/>
    <p:sldId id="431" r:id="rId6"/>
    <p:sldId id="419" r:id="rId7"/>
    <p:sldId id="387" r:id="rId8"/>
    <p:sldId id="388" r:id="rId9"/>
    <p:sldId id="420" r:id="rId10"/>
    <p:sldId id="390" r:id="rId11"/>
    <p:sldId id="391" r:id="rId12"/>
    <p:sldId id="421" r:id="rId13"/>
    <p:sldId id="392" r:id="rId14"/>
    <p:sldId id="393" r:id="rId15"/>
    <p:sldId id="423" r:id="rId16"/>
    <p:sldId id="396" r:id="rId17"/>
    <p:sldId id="397" r:id="rId18"/>
    <p:sldId id="422" r:id="rId19"/>
    <p:sldId id="432" r:id="rId20"/>
    <p:sldId id="433" r:id="rId21"/>
    <p:sldId id="424" r:id="rId22"/>
    <p:sldId id="394" r:id="rId23"/>
    <p:sldId id="395" r:id="rId24"/>
    <p:sldId id="425" r:id="rId25"/>
    <p:sldId id="434" r:id="rId26"/>
    <p:sldId id="435" r:id="rId27"/>
    <p:sldId id="426" r:id="rId28"/>
    <p:sldId id="436" r:id="rId29"/>
    <p:sldId id="437" r:id="rId30"/>
    <p:sldId id="427" r:id="rId31"/>
    <p:sldId id="438" r:id="rId32"/>
    <p:sldId id="43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34" autoAdjust="0"/>
    <p:restoredTop sz="99644" autoAdjust="0"/>
  </p:normalViewPr>
  <p:slideViewPr>
    <p:cSldViewPr>
      <p:cViewPr>
        <p:scale>
          <a:sx n="121" d="100"/>
          <a:sy n="121" d="100"/>
        </p:scale>
        <p:origin x="-568" y="96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6" d="100"/>
          <a:sy n="56" d="100"/>
        </p:scale>
        <p:origin x="-282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AE6CB6-1005-46B3-8CA2-B62502817CB6}" type="datetimeFigureOut">
              <a:rPr lang="en-US" smtClean="0"/>
              <a:t>2/27/17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DFA3C1-09F3-4C2A-873E-047DD3D5BB77}" type="slidenum">
              <a:rPr lang="en-US" smtClean="0"/>
              <a:t>‹#›</a:t>
            </a:fld>
            <a:endParaRPr lang="en-US"/>
          </a:p>
        </p:txBody>
      </p:sp>
    </p:spTree>
    <p:extLst>
      <p:ext uri="{BB962C8B-B14F-4D97-AF65-F5344CB8AC3E}">
        <p14:creationId xmlns:p14="http://schemas.microsoft.com/office/powerpoint/2010/main" val="1088340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DFA3C1-09F3-4C2A-873E-047DD3D5BB77}" type="slidenum">
              <a:rPr lang="en-US" smtClean="0"/>
              <a:t>7</a:t>
            </a:fld>
            <a:endParaRPr lang="en-US"/>
          </a:p>
        </p:txBody>
      </p:sp>
    </p:spTree>
    <p:extLst>
      <p:ext uri="{BB962C8B-B14F-4D97-AF65-F5344CB8AC3E}">
        <p14:creationId xmlns:p14="http://schemas.microsoft.com/office/powerpoint/2010/main" val="1503771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67119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1793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836704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196627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21973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84560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542275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8965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918185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32456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78535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jpeg"/><Relationship Id="rId14" Type="http://schemas.microsoft.com/office/2007/relationships/hdphoto" Target="../media/hdphoto1.wdp"/><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prstClr val="black"/>
              <a:srgbClr val="D9C3A5">
                <a:tint val="50000"/>
                <a:satMod val="180000"/>
              </a:srgbClr>
            </a:duotone>
            <a:extLst>
              <a:ext uri="{BEBA8EAE-BF5A-486C-A8C5-ECC9F3942E4B}">
                <a14:imgProps xmlns:a14="http://schemas.microsoft.com/office/drawing/2010/main">
                  <a14:imgLayer r:embed="rId14">
                    <a14:imgEffect>
                      <a14:colorTemperature colorTemp="4700"/>
                    </a14:imgEffect>
                    <a14:imgEffect>
                      <a14:saturation sat="0"/>
                    </a14:imgEffect>
                  </a14:imgLayer>
                </a14:imgProps>
              </a:ext>
            </a:extLst>
          </a:blip>
          <a:srcRect/>
          <a:stretch>
            <a:fillRect l="-16000" r="-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2/27/17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prstClr val="black"/>
              <a:srgbClr val="D9C3A5">
                <a:tint val="50000"/>
                <a:satMod val="180000"/>
              </a:srgbClr>
            </a:duotone>
            <a:extLst>
              <a:ext uri="{BEBA8EAE-BF5A-486C-A8C5-ECC9F3942E4B}">
                <a14:imgProps xmlns:a14="http://schemas.microsoft.com/office/drawing/2010/main">
                  <a14:imgLayer r:embed="rId14">
                    <a14:imgEffect>
                      <a14:colorTemperature colorTemp="4700"/>
                    </a14:imgEffect>
                    <a14:imgEffect>
                      <a14:saturation sat="0"/>
                    </a14:imgEffect>
                  </a14:imgLayer>
                </a14:imgProps>
              </a:ext>
            </a:extLst>
          </a:blip>
          <a:srcRect/>
          <a:stretch>
            <a:fillRect l="-16000" r="-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2/27/17</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72000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jpg"/><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17.png"/><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19.png"/><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2.png"/><Relationship Id="rId1" Type="http://schemas.openxmlformats.org/officeDocument/2006/relationships/slideLayout" Target="../slideLayouts/slideLayout4.xml"/><Relationship Id="rId2"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6.png"/><Relationship Id="rId1" Type="http://schemas.openxmlformats.org/officeDocument/2006/relationships/slideLayout" Target="../slideLayouts/slideLayout4.xml"/><Relationship Id="rId2"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28.png"/><Relationship Id="rId1" Type="http://schemas.openxmlformats.org/officeDocument/2006/relationships/slideLayout" Target="../slideLayouts/slideLayout4.xml"/><Relationship Id="rId2"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6.png"/><Relationship Id="rId1" Type="http://schemas.openxmlformats.org/officeDocument/2006/relationships/slideLayout" Target="../slideLayouts/slideLayout4.xml"/><Relationship Id="rId2"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724400"/>
            <a:ext cx="9144000" cy="2133600"/>
          </a:xfrm>
          <a:solidFill>
            <a:schemeClr val="bg1"/>
          </a:solidFill>
        </p:spPr>
        <p:txBody>
          <a:bodyPr>
            <a:normAutofit/>
          </a:bodyPr>
          <a:lstStyle/>
          <a:p>
            <a:pPr algn="l"/>
            <a:r>
              <a:rPr lang="en-GB" sz="5400" b="1" dirty="0" smtClean="0">
                <a:ln>
                  <a:solidFill>
                    <a:srgbClr val="FF0000"/>
                  </a:solidFill>
                </a:ln>
                <a:solidFill>
                  <a:sysClr val="windowText" lastClr="000000"/>
                </a:solidFill>
              </a:rPr>
              <a:t>Global Premier Soccer</a:t>
            </a:r>
            <a:r>
              <a:rPr lang="en-GB" sz="5400" b="1" dirty="0">
                <a:ln>
                  <a:solidFill>
                    <a:srgbClr val="FF0000"/>
                  </a:solidFill>
                </a:ln>
                <a:solidFill>
                  <a:sysClr val="windowText" lastClr="000000"/>
                </a:solidFill>
              </a:rPr>
              <a:t/>
            </a:r>
            <a:br>
              <a:rPr lang="en-GB" sz="5400" b="1" dirty="0">
                <a:ln>
                  <a:solidFill>
                    <a:srgbClr val="FF0000"/>
                  </a:solidFill>
                </a:ln>
                <a:solidFill>
                  <a:sysClr val="windowText" lastClr="000000"/>
                </a:solidFill>
              </a:rPr>
            </a:br>
            <a:r>
              <a:rPr lang="en-GB" sz="3200" b="1" i="1" dirty="0" smtClean="0">
                <a:ln>
                  <a:solidFill>
                    <a:srgbClr val="FF0000"/>
                  </a:solidFill>
                </a:ln>
                <a:solidFill>
                  <a:sysClr val="windowText" lastClr="000000"/>
                </a:solidFill>
              </a:rPr>
              <a:t>Town Partner Curriculum</a:t>
            </a:r>
            <a:br>
              <a:rPr lang="en-GB" sz="3200" b="1" i="1" dirty="0" smtClean="0">
                <a:ln>
                  <a:solidFill>
                    <a:srgbClr val="FF0000"/>
                  </a:solidFill>
                </a:ln>
                <a:solidFill>
                  <a:sysClr val="windowText" lastClr="000000"/>
                </a:solidFill>
              </a:rPr>
            </a:br>
            <a:r>
              <a:rPr lang="en-GB" sz="3200" b="1" i="1" dirty="0" smtClean="0">
                <a:ln>
                  <a:solidFill>
                    <a:srgbClr val="FF0000"/>
                  </a:solidFill>
                </a:ln>
                <a:solidFill>
                  <a:sysClr val="windowText" lastClr="000000"/>
                </a:solidFill>
              </a:rPr>
              <a:t>1</a:t>
            </a:r>
            <a:r>
              <a:rPr lang="en-GB" sz="3200" b="1" i="1" baseline="30000" dirty="0" smtClean="0">
                <a:ln>
                  <a:solidFill>
                    <a:srgbClr val="FF0000"/>
                  </a:solidFill>
                </a:ln>
                <a:solidFill>
                  <a:sysClr val="windowText" lastClr="000000"/>
                </a:solidFill>
              </a:rPr>
              <a:t>st</a:t>
            </a:r>
            <a:r>
              <a:rPr lang="en-GB" sz="3200" b="1" i="1" dirty="0" smtClean="0">
                <a:ln>
                  <a:solidFill>
                    <a:srgbClr val="FF0000"/>
                  </a:solidFill>
                </a:ln>
                <a:solidFill>
                  <a:sysClr val="windowText" lastClr="000000"/>
                </a:solidFill>
              </a:rPr>
              <a:t> &amp; 2</a:t>
            </a:r>
            <a:r>
              <a:rPr lang="en-GB" sz="3200" b="1" i="1" baseline="30000" dirty="0" smtClean="0">
                <a:ln>
                  <a:solidFill>
                    <a:srgbClr val="FF0000"/>
                  </a:solidFill>
                </a:ln>
                <a:solidFill>
                  <a:sysClr val="windowText" lastClr="000000"/>
                </a:solidFill>
              </a:rPr>
              <a:t>nd</a:t>
            </a:r>
            <a:r>
              <a:rPr lang="en-GB" sz="3200" b="1" i="1" dirty="0" smtClean="0">
                <a:ln>
                  <a:solidFill>
                    <a:srgbClr val="FF0000"/>
                  </a:solidFill>
                </a:ln>
                <a:solidFill>
                  <a:sysClr val="windowText" lastClr="000000"/>
                </a:solidFill>
              </a:rPr>
              <a:t> Grade</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6200" y="51816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05440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1358890262"/>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3: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0" y="152400"/>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3" name="Content Placeholder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914400"/>
            <a:ext cx="4038600" cy="3059857"/>
          </a:xfrm>
          <a:prstGeom prst="rect">
            <a:avLst/>
          </a:prstGeom>
          <a:solidFill>
            <a:schemeClr val="bg1"/>
          </a:solidFill>
        </p:spPr>
      </p:pic>
      <p:graphicFrame>
        <p:nvGraphicFramePr>
          <p:cNvPr id="17" name="Table 16"/>
          <p:cNvGraphicFramePr>
            <a:graphicFrameLocks noGrp="1"/>
          </p:cNvGraphicFramePr>
          <p:nvPr>
            <p:extLst>
              <p:ext uri="{D42A27DB-BD31-4B8C-83A1-F6EECF244321}">
                <p14:modId xmlns:p14="http://schemas.microsoft.com/office/powerpoint/2010/main" val="2291125603"/>
              </p:ext>
            </p:extLst>
          </p:nvPr>
        </p:nvGraphicFramePr>
        <p:xfrm>
          <a:off x="152400" y="4131173"/>
          <a:ext cx="4248472" cy="2591076"/>
        </p:xfrm>
        <a:graphic>
          <a:graphicData uri="http://schemas.openxmlformats.org/drawingml/2006/table">
            <a:tbl>
              <a:tblPr firstRow="1" bandRow="1">
                <a:tableStyleId>{5940675A-B579-460E-94D1-54222C63F5DA}</a:tableStyleId>
              </a:tblPr>
              <a:tblGrid>
                <a:gridCol w="2124236"/>
                <a:gridCol w="2124236"/>
              </a:tblGrid>
              <a:tr h="27430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62472">
                <a:tc gridSpan="2">
                  <a:txBody>
                    <a:bodyPr/>
                    <a:lstStyle/>
                    <a:p>
                      <a:pPr marL="0" indent="0" algn="l">
                        <a:buFont typeface="Arial" panose="020B0604020202020204" pitchFamily="34" charset="0"/>
                        <a:buNone/>
                      </a:pPr>
                      <a:r>
                        <a:rPr lang="en-GB" sz="800" b="0" i="0" u="none" strike="noStrike" baseline="0" dirty="0" smtClean="0">
                          <a:latin typeface="Arial"/>
                        </a:rPr>
                        <a:t>Set out an area with 6 goals, 3 goals at each end. Players work in pairs with one ball. Players start in the middle, reds one side whites the other. Coach calls go and players play 1v1 against </a:t>
                      </a:r>
                      <a:r>
                        <a:rPr lang="en-GB" sz="800" b="0" i="0" u="none" strike="noStrike" baseline="0" dirty="0" err="1" smtClean="0">
                          <a:latin typeface="Arial"/>
                        </a:rPr>
                        <a:t>th</a:t>
                      </a:r>
                      <a:r>
                        <a:rPr lang="de-DE" sz="800" b="0" i="0" u="none" strike="noStrike" baseline="0" dirty="0" smtClean="0">
                          <a:latin typeface="Arial"/>
                        </a:rPr>
                        <a:t>ei</a:t>
                      </a:r>
                      <a:r>
                        <a:rPr lang="en-GB" sz="800" b="0" i="0" u="none" strike="noStrike" baseline="0" dirty="0" smtClean="0">
                          <a:latin typeface="Arial"/>
                        </a:rPr>
                        <a:t>r partner trying to score in any goal. If a goal is scored the bring the ball back to the middle and play again.</a:t>
                      </a:r>
                    </a:p>
                  </a:txBody>
                  <a:tcPr>
                    <a:solidFill>
                      <a:schemeClr val="bg1"/>
                    </a:solidFill>
                  </a:tcPr>
                </a:tc>
                <a:tc hMerge="1">
                  <a:txBody>
                    <a:bodyPr/>
                    <a:lstStyle/>
                    <a:p>
                      <a:endParaRPr lang="en-GB"/>
                    </a:p>
                  </a:txBody>
                  <a:tcPr/>
                </a:tc>
              </a:tr>
              <a:tr h="27430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0666">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First player to 3 goals wins.</a:t>
                      </a:r>
                    </a:p>
                  </a:txBody>
                  <a:tcPr>
                    <a:solidFill>
                      <a:schemeClr val="bg1"/>
                    </a:solidFill>
                  </a:tcPr>
                </a:tc>
                <a:tc hMerge="1">
                  <a:txBody>
                    <a:bodyPr/>
                    <a:lstStyle/>
                    <a:p>
                      <a:endParaRPr lang="en-GB"/>
                    </a:p>
                  </a:txBody>
                  <a:tcPr/>
                </a:tc>
              </a:tr>
              <a:tr h="27430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58366">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on the ball to keep it close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Use different parts of the foot to change direction.</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Head up to see open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Speed to get away from opponent</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8"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4724400" y="870371"/>
            <a:ext cx="4038599" cy="3059857"/>
          </a:xfrm>
          <a:solidFill>
            <a:schemeClr val="bg1"/>
          </a:solidFill>
        </p:spPr>
      </p:pic>
      <p:graphicFrame>
        <p:nvGraphicFramePr>
          <p:cNvPr id="20" name="Table 19"/>
          <p:cNvGraphicFramePr>
            <a:graphicFrameLocks noGrp="1"/>
          </p:cNvGraphicFramePr>
          <p:nvPr>
            <p:extLst>
              <p:ext uri="{D42A27DB-BD31-4B8C-83A1-F6EECF244321}">
                <p14:modId xmlns:p14="http://schemas.microsoft.com/office/powerpoint/2010/main" val="3154131575"/>
              </p:ext>
            </p:extLst>
          </p:nvPr>
        </p:nvGraphicFramePr>
        <p:xfrm>
          <a:off x="4648200" y="4114800"/>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Set out 24x20 yard field. Player start cones are 6 yards from end line. Play 3 minute game then have players rotate to next cone in number order. Player 4 must run around the back of their own goal to cone 1. It</a:t>
                      </a:r>
                      <a:r>
                        <a:rPr lang="uk-UA" sz="800" b="0" i="0" u="none" strike="noStrike" baseline="0" dirty="0" smtClean="0">
                          <a:latin typeface="Arial"/>
                        </a:rPr>
                        <a:t>’</a:t>
                      </a:r>
                      <a:r>
                        <a:rPr lang="en-GB" sz="800" b="0" i="0" u="none" strike="noStrike" baseline="0" dirty="0" smtClean="0">
                          <a:latin typeface="Arial"/>
                        </a:rPr>
                        <a:t>s a race between both </a:t>
                      </a:r>
                      <a:r>
                        <a:rPr lang="en-GB" sz="800" b="0" i="0" u="none" strike="noStrike" baseline="0" smtClean="0">
                          <a:latin typeface="Arial"/>
                        </a:rPr>
                        <a:t>player 4s </a:t>
                      </a:r>
                      <a:r>
                        <a:rPr lang="en-GB" sz="800" b="0" i="0" u="none" strike="noStrike" baseline="0" dirty="0" smtClean="0">
                          <a:latin typeface="Arial"/>
                        </a:rPr>
                        <a:t>to get to cone 1 for extra point.</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1</a:t>
                      </a:r>
                      <a:r>
                        <a:rPr lang="en-GB" sz="800" baseline="0" dirty="0" smtClean="0">
                          <a:latin typeface="Arial" panose="020B0604020202020204" pitchFamily="34" charset="0"/>
                          <a:cs typeface="Arial" panose="020B0604020202020204" pitchFamily="34" charset="0"/>
                        </a:rPr>
                        <a:t> coach per field if more than one coach. Any players not playing can work with coach on side line in 1-1 setting to work o the theme of the session.</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to keep ball close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ead</a:t>
                      </a:r>
                      <a:r>
                        <a:rPr lang="en-GB" sz="800" baseline="0" dirty="0" smtClean="0">
                          <a:latin typeface="Arial" panose="020B0604020202020204" pitchFamily="34" charset="0"/>
                          <a:cs typeface="Arial" panose="020B0604020202020204" pitchFamily="34" charset="0"/>
                        </a:rPr>
                        <a:t> up to see space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err="1" smtClean="0">
                          <a:latin typeface="Arial" panose="020B0604020202020204" pitchFamily="34" charset="0"/>
                          <a:cs typeface="Arial" panose="020B0604020202020204" pitchFamily="34" charset="0"/>
                        </a:rPr>
                        <a:t>hange</a:t>
                      </a:r>
                      <a:r>
                        <a:rPr lang="en-GB" sz="800" baseline="0" dirty="0" smtClean="0">
                          <a:latin typeface="Arial" panose="020B0604020202020204" pitchFamily="34" charset="0"/>
                          <a:cs typeface="Arial" panose="020B0604020202020204" pitchFamily="34" charset="0"/>
                        </a:rPr>
                        <a:t> direction to avoid collisions</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1782743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4</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sneak:freeze w ball game.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Sneak:freeze game.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1081943641"/>
              </p:ext>
            </p:extLst>
          </p:nvPr>
        </p:nvGraphicFramePr>
        <p:xfrm>
          <a:off x="68943" y="4114799"/>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Set out a line of cones at the opposite end of an area to the players. Coach stand behind the cones. When coach faces the players, the players must be frozen on the spot. When coach turns away players try and sneak towards the cones and try and pick on up, freezing when the coach turns around.</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0" indent="0">
                        <a:buFont typeface="Arial" panose="020B0604020202020204" pitchFamily="34" charset="0"/>
                        <a:buNone/>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Slow movements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Be balanced so not to wobble or fall when coach turns around.</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1064386668"/>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4: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936596667"/>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Play same game but each player must have a ball and stop the ball with the bottom of their foot.</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Small touches of the ball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Keep ball close to stop quickly</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Use different parts of the foot</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0"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647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3483825284"/>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4: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64266" y="152400"/>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2"/>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4724400" y="838201"/>
            <a:ext cx="4038599" cy="3092028"/>
          </a:xfrm>
          <a:solidFill>
            <a:schemeClr val="bg1"/>
          </a:solidFill>
        </p:spPr>
      </p:pic>
      <p:graphicFrame>
        <p:nvGraphicFramePr>
          <p:cNvPr id="13" name="Table 12"/>
          <p:cNvGraphicFramePr>
            <a:graphicFrameLocks noGrp="1"/>
          </p:cNvGraphicFramePr>
          <p:nvPr>
            <p:extLst>
              <p:ext uri="{D42A27DB-BD31-4B8C-83A1-F6EECF244321}">
                <p14:modId xmlns:p14="http://schemas.microsoft.com/office/powerpoint/2010/main" val="3154131575"/>
              </p:ext>
            </p:extLst>
          </p:nvPr>
        </p:nvGraphicFramePr>
        <p:xfrm>
          <a:off x="4648200" y="4114800"/>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Set out 24x20 yard field. Player start cones are 6 yards from end line. Play 3 minute game then have players rotate to next cone in number order. Player 4 must run around the back of their own goal to cone 1. It</a:t>
                      </a:r>
                      <a:r>
                        <a:rPr lang="uk-UA" sz="800" b="0" i="0" u="none" strike="noStrike" baseline="0" dirty="0" smtClean="0">
                          <a:latin typeface="Arial"/>
                        </a:rPr>
                        <a:t>’</a:t>
                      </a:r>
                      <a:r>
                        <a:rPr lang="en-GB" sz="800" b="0" i="0" u="none" strike="noStrike" baseline="0" dirty="0" smtClean="0">
                          <a:latin typeface="Arial"/>
                        </a:rPr>
                        <a:t>s a race between both </a:t>
                      </a:r>
                      <a:r>
                        <a:rPr lang="en-GB" sz="800" b="0" i="0" u="none" strike="noStrike" baseline="0" smtClean="0">
                          <a:latin typeface="Arial"/>
                        </a:rPr>
                        <a:t>player 4s </a:t>
                      </a:r>
                      <a:r>
                        <a:rPr lang="en-GB" sz="800" b="0" i="0" u="none" strike="noStrike" baseline="0" dirty="0" smtClean="0">
                          <a:latin typeface="Arial"/>
                        </a:rPr>
                        <a:t>to get to cone 1 for extra point.</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1</a:t>
                      </a:r>
                      <a:r>
                        <a:rPr lang="en-GB" sz="800" baseline="0" dirty="0" smtClean="0">
                          <a:latin typeface="Arial" panose="020B0604020202020204" pitchFamily="34" charset="0"/>
                          <a:cs typeface="Arial" panose="020B0604020202020204" pitchFamily="34" charset="0"/>
                        </a:rPr>
                        <a:t> coach per field if more than one coach. Any players not playing can work with coach on side line in 1-1 setting to work o the theme of the session.</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to keep ball close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ead</a:t>
                      </a:r>
                      <a:r>
                        <a:rPr lang="en-GB" sz="800" baseline="0" dirty="0" smtClean="0">
                          <a:latin typeface="Arial" panose="020B0604020202020204" pitchFamily="34" charset="0"/>
                          <a:cs typeface="Arial" panose="020B0604020202020204" pitchFamily="34" charset="0"/>
                        </a:rPr>
                        <a:t> up to see space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err="1" smtClean="0">
                          <a:latin typeface="Arial" panose="020B0604020202020204" pitchFamily="34" charset="0"/>
                          <a:cs typeface="Arial" panose="020B0604020202020204" pitchFamily="34" charset="0"/>
                        </a:rPr>
                        <a:t>hange</a:t>
                      </a:r>
                      <a:r>
                        <a:rPr lang="en-GB" sz="800" baseline="0" dirty="0" smtClean="0">
                          <a:latin typeface="Arial" panose="020B0604020202020204" pitchFamily="34" charset="0"/>
                          <a:cs typeface="Arial" panose="020B0604020202020204" pitchFamily="34" charset="0"/>
                        </a:rPr>
                        <a:t> direction to avoid collisions</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7" name="Content Placeholder 2" descr="3v1 dribbling game.png"/>
          <p:cNvPicPr>
            <a:picLocks noGrp="1" noChangeAspect="1"/>
          </p:cNvPicPr>
          <p:nvPr>
            <p:ph sz="half" idx="1"/>
          </p:nvPr>
        </p:nvPicPr>
        <p:blipFill>
          <a:blip r:embed="rId4" cstate="print">
            <a:extLst>
              <a:ext uri="{28A0092B-C50C-407E-A947-70E740481C1C}">
                <a14:useLocalDpi xmlns:a14="http://schemas.microsoft.com/office/drawing/2010/main" val="0"/>
              </a:ext>
            </a:extLst>
          </a:blip>
          <a:srcRect l="3307" r="3307"/>
          <a:stretch>
            <a:fillRect/>
          </a:stretch>
        </p:blipFill>
        <p:spPr>
          <a:xfrm>
            <a:off x="228600" y="838200"/>
            <a:ext cx="4038600" cy="3124200"/>
          </a:xfrm>
          <a:solidFill>
            <a:schemeClr val="bg1"/>
          </a:solidFill>
        </p:spPr>
      </p:pic>
      <p:graphicFrame>
        <p:nvGraphicFramePr>
          <p:cNvPr id="18" name="Table 17"/>
          <p:cNvGraphicFramePr>
            <a:graphicFrameLocks noGrp="1"/>
          </p:cNvGraphicFramePr>
          <p:nvPr>
            <p:extLst>
              <p:ext uri="{D42A27DB-BD31-4B8C-83A1-F6EECF244321}">
                <p14:modId xmlns:p14="http://schemas.microsoft.com/office/powerpoint/2010/main" val="2247005032"/>
              </p:ext>
            </p:extLst>
          </p:nvPr>
        </p:nvGraphicFramePr>
        <p:xfrm>
          <a:off x="152400" y="4114800"/>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Set out area as shown with one defender in each area. </a:t>
                      </a:r>
                      <a:r>
                        <a:rPr lang="en-US" sz="800" b="0" i="0" u="none" strike="noStrike" baseline="0" dirty="0" smtClean="0">
                          <a:latin typeface="Arial"/>
                        </a:rPr>
                        <a:t>E</a:t>
                      </a:r>
                      <a:r>
                        <a:rPr lang="en-GB" sz="800" b="0" i="0" u="none" strike="noStrike" baseline="0" dirty="0" smtClean="0">
                          <a:latin typeface="Arial"/>
                        </a:rPr>
                        <a:t>ach area is 10x20 yards. Players dribble down the channels in 3s and try and get past the defender. Defender tries to kick away any soccer ball. Defenders can only move side to side between cones.</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dirty="0" smtClean="0">
                          <a:latin typeface="Arial" panose="020B0604020202020204" pitchFamily="34" charset="0"/>
                          <a:cs typeface="Arial" panose="020B0604020202020204" pitchFamily="34" charset="0"/>
                        </a:rPr>
                        <a:t>Add another defender in each zone.</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Small touches keeping ball close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Speed up when you see space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Quick change of direction to beat defender</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353951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5 </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1136469907"/>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5: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0" y="76200"/>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2" descr="Folow The Leader.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228600" y="762000"/>
            <a:ext cx="4038600" cy="3254375"/>
          </a:xfrm>
          <a:solidFill>
            <a:schemeClr val="bg1"/>
          </a:solidFill>
        </p:spPr>
      </p:pic>
      <p:graphicFrame>
        <p:nvGraphicFramePr>
          <p:cNvPr id="13" name="Table 12"/>
          <p:cNvGraphicFramePr>
            <a:graphicFrameLocks noGrp="1"/>
          </p:cNvGraphicFramePr>
          <p:nvPr>
            <p:extLst>
              <p:ext uri="{D42A27DB-BD31-4B8C-83A1-F6EECF244321}">
                <p14:modId xmlns:p14="http://schemas.microsoft.com/office/powerpoint/2010/main" val="4204262768"/>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Players are in pairs (1 red/1 white in diagram). Players play tag with just their partner. Once tag they switch roles. Player who is tagger after 1 minute performs5 star jumps.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Add a ball for each player</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Vary speed and direction to lose tagger.</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Accelerate into space</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Close control with ball so you can change direction at any moment.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Awareness of other players. </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20" name="Content Placeholder 2" descr="Folow The Leader.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4724400" y="762000"/>
            <a:ext cx="4038600" cy="3254375"/>
          </a:xfrm>
          <a:solidFill>
            <a:schemeClr val="bg1"/>
          </a:solidFill>
        </p:spPr>
      </p:pic>
      <p:graphicFrame>
        <p:nvGraphicFramePr>
          <p:cNvPr id="21" name="Table 20"/>
          <p:cNvGraphicFramePr>
            <a:graphicFrameLocks noGrp="1"/>
          </p:cNvGraphicFramePr>
          <p:nvPr>
            <p:extLst>
              <p:ext uri="{D42A27DB-BD31-4B8C-83A1-F6EECF244321}">
                <p14:modId xmlns:p14="http://schemas.microsoft.com/office/powerpoint/2010/main" val="197979119"/>
              </p:ext>
            </p:extLst>
          </p:nvPr>
        </p:nvGraphicFramePr>
        <p:xfrm>
          <a:off x="4640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Players are in pairs (1 red/1 white in diagram). Players play tag with just their partner. Player who is tag after 1 minute performs5 star jumps.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Add a ball for each player</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Vary speed and direction to lose tagger.</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Accelerate into space</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Close control with ball so you can change direction at any moment.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Awareness of other players. </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292647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3985471266"/>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5: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0" y="152400"/>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7" name="Content Placeholder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838201"/>
            <a:ext cx="4038599" cy="3092028"/>
          </a:xfrm>
          <a:prstGeom prst="rect">
            <a:avLst/>
          </a:prstGeom>
          <a:solidFill>
            <a:schemeClr val="bg1"/>
          </a:solidFill>
        </p:spPr>
      </p:pic>
      <p:graphicFrame>
        <p:nvGraphicFramePr>
          <p:cNvPr id="18" name="Table 17"/>
          <p:cNvGraphicFramePr>
            <a:graphicFrameLocks noGrp="1"/>
          </p:cNvGraphicFramePr>
          <p:nvPr>
            <p:extLst>
              <p:ext uri="{D42A27DB-BD31-4B8C-83A1-F6EECF244321}">
                <p14:modId xmlns:p14="http://schemas.microsoft.com/office/powerpoint/2010/main" val="1834925920"/>
              </p:ext>
            </p:extLst>
          </p:nvPr>
        </p:nvGraphicFramePr>
        <p:xfrm>
          <a:off x="4648200" y="4114800"/>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Set out 24x20 yard field. Player start cones are 6 yards from end line. Play 3 minute game then have players rotate to next cone in number order. Player 4 must run around the back of their own goal to cone 1. It</a:t>
                      </a:r>
                      <a:r>
                        <a:rPr lang="uk-UA" sz="800" b="0" i="0" u="none" strike="noStrike" baseline="0" dirty="0" smtClean="0">
                          <a:latin typeface="Arial"/>
                        </a:rPr>
                        <a:t>’</a:t>
                      </a:r>
                      <a:r>
                        <a:rPr lang="en-GB" sz="800" b="0" i="0" u="none" strike="noStrike" baseline="0" dirty="0" smtClean="0">
                          <a:latin typeface="Arial"/>
                        </a:rPr>
                        <a:t>s a race between both </a:t>
                      </a:r>
                      <a:r>
                        <a:rPr lang="en-GB" sz="800" b="0" i="0" u="none" strike="noStrike" baseline="0" smtClean="0">
                          <a:latin typeface="Arial"/>
                        </a:rPr>
                        <a:t>player 4s </a:t>
                      </a:r>
                      <a:r>
                        <a:rPr lang="en-GB" sz="800" b="0" i="0" u="none" strike="noStrike" baseline="0" dirty="0" smtClean="0">
                          <a:latin typeface="Arial"/>
                        </a:rPr>
                        <a:t>to get to cone 1 for extra point.</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1</a:t>
                      </a:r>
                      <a:r>
                        <a:rPr lang="en-GB" sz="800" baseline="0" dirty="0" smtClean="0">
                          <a:latin typeface="Arial" panose="020B0604020202020204" pitchFamily="34" charset="0"/>
                          <a:cs typeface="Arial" panose="020B0604020202020204" pitchFamily="34" charset="0"/>
                        </a:rPr>
                        <a:t> coach per field if more than one coach. Any players not playing can work with coach on side line in 1-1 setting to work o the theme of the session.</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to keep ball close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ead</a:t>
                      </a:r>
                      <a:r>
                        <a:rPr lang="en-GB" sz="800" baseline="0" dirty="0" smtClean="0">
                          <a:latin typeface="Arial" panose="020B0604020202020204" pitchFamily="34" charset="0"/>
                          <a:cs typeface="Arial" panose="020B0604020202020204" pitchFamily="34" charset="0"/>
                        </a:rPr>
                        <a:t> up to see space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err="1" smtClean="0">
                          <a:latin typeface="Arial" panose="020B0604020202020204" pitchFamily="34" charset="0"/>
                          <a:cs typeface="Arial" panose="020B0604020202020204" pitchFamily="34" charset="0"/>
                        </a:rPr>
                        <a:t>hange</a:t>
                      </a:r>
                      <a:r>
                        <a:rPr lang="en-GB" sz="800" baseline="0" dirty="0" smtClean="0">
                          <a:latin typeface="Arial" panose="020B0604020202020204" pitchFamily="34" charset="0"/>
                          <a:cs typeface="Arial" panose="020B0604020202020204" pitchFamily="34" charset="0"/>
                        </a:rPr>
                        <a:t> direction to avoid collisions</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20" name="Content Placeholder 1" descr="Gates.png"/>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l="2989" r="2989"/>
          <a:stretch>
            <a:fillRect/>
          </a:stretch>
        </p:blipFill>
        <p:spPr>
          <a:xfrm>
            <a:off x="228600" y="838199"/>
            <a:ext cx="4038600" cy="3124201"/>
          </a:xfrm>
          <a:solidFill>
            <a:schemeClr val="bg1"/>
          </a:solidFill>
        </p:spPr>
      </p:pic>
      <p:graphicFrame>
        <p:nvGraphicFramePr>
          <p:cNvPr id="21" name="Table 20"/>
          <p:cNvGraphicFramePr>
            <a:graphicFrameLocks noGrp="1"/>
          </p:cNvGraphicFramePr>
          <p:nvPr>
            <p:extLst>
              <p:ext uri="{D42A27DB-BD31-4B8C-83A1-F6EECF244321}">
                <p14:modId xmlns:p14="http://schemas.microsoft.com/office/powerpoint/2010/main" val="2452517251"/>
              </p:ext>
            </p:extLst>
          </p:nvPr>
        </p:nvGraphicFramePr>
        <p:xfrm>
          <a:off x="94928" y="4114799"/>
          <a:ext cx="4248472" cy="2614772"/>
        </p:xfrm>
        <a:graphic>
          <a:graphicData uri="http://schemas.openxmlformats.org/drawingml/2006/table">
            <a:tbl>
              <a:tblPr firstRow="1" bandRow="1">
                <a:tableStyleId>{5940675A-B579-460E-94D1-54222C63F5DA}</a:tableStyleId>
              </a:tblPr>
              <a:tblGrid>
                <a:gridCol w="2124236"/>
                <a:gridCol w="2124236"/>
              </a:tblGrid>
              <a:tr h="24266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359252">
                <a:tc gridSpan="2">
                  <a:txBody>
                    <a:bodyPr/>
                    <a:lstStyle/>
                    <a:p>
                      <a:pPr marL="171450" indent="-171450" algn="l">
                        <a:buFont typeface="Arial" panose="020B0604020202020204" pitchFamily="34" charset="0"/>
                        <a:buChar char="•"/>
                      </a:pPr>
                      <a:r>
                        <a:rPr lang="en-GB" sz="800" b="0" i="0" u="none" strike="noStrike" baseline="0" dirty="0" smtClean="0">
                          <a:latin typeface="Arial"/>
                        </a:rPr>
                        <a:t>Set up multiple ‘gates’ out of 2 cones around the area. Have varied </a:t>
                      </a:r>
                      <a:r>
                        <a:rPr lang="en-GB" sz="800" b="0" i="0" u="none" strike="noStrike" baseline="0" dirty="0" err="1" smtClean="0">
                          <a:latin typeface="Arial"/>
                        </a:rPr>
                        <a:t>color</a:t>
                      </a:r>
                      <a:r>
                        <a:rPr lang="en-GB" sz="800" b="0" i="0" u="none" strike="noStrike" baseline="0" dirty="0" smtClean="0">
                          <a:latin typeface="Arial"/>
                        </a:rPr>
                        <a:t> gates. Each player with a ball. Players must dribble through as many as they can in a set time. </a:t>
                      </a:r>
                    </a:p>
                  </a:txBody>
                  <a:tcPr>
                    <a:solidFill>
                      <a:schemeClr val="bg1"/>
                    </a:solidFill>
                  </a:tcPr>
                </a:tc>
                <a:tc hMerge="1">
                  <a:txBody>
                    <a:bodyPr/>
                    <a:lstStyle/>
                    <a:p>
                      <a:endParaRPr lang="en-GB"/>
                    </a:p>
                  </a:txBody>
                  <a:tcPr/>
                </a:tc>
              </a:tr>
              <a:tr h="24266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571351">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Use</a:t>
                      </a:r>
                      <a:r>
                        <a:rPr lang="en-GB" sz="800" baseline="0" dirty="0" smtClean="0">
                          <a:latin typeface="Arial" panose="020B0604020202020204" pitchFamily="34" charset="0"/>
                          <a:cs typeface="Arial" panose="020B0604020202020204" pitchFamily="34" charset="0"/>
                        </a:rPr>
                        <a:t> s</a:t>
                      </a:r>
                      <a:r>
                        <a:rPr lang="en-GB" sz="800" dirty="0" smtClean="0">
                          <a:latin typeface="Arial" panose="020B0604020202020204" pitchFamily="34" charset="0"/>
                          <a:cs typeface="Arial" panose="020B0604020202020204" pitchFamily="34" charset="0"/>
                        </a:rPr>
                        <a:t>ole only</a:t>
                      </a:r>
                    </a:p>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Players can’t</a:t>
                      </a:r>
                      <a:r>
                        <a:rPr lang="en-GB" sz="800" baseline="0" dirty="0" smtClean="0">
                          <a:latin typeface="Arial" panose="020B0604020202020204" pitchFamily="34" charset="0"/>
                          <a:cs typeface="Arial" panose="020B0604020202020204" pitchFamily="34" charset="0"/>
                        </a:rPr>
                        <a:t> go through same </a:t>
                      </a:r>
                      <a:r>
                        <a:rPr lang="en-GB" sz="800" baseline="0" dirty="0" err="1" smtClean="0">
                          <a:latin typeface="Arial" panose="020B0604020202020204" pitchFamily="34" charset="0"/>
                          <a:cs typeface="Arial" panose="020B0604020202020204" pitchFamily="34" charset="0"/>
                        </a:rPr>
                        <a:t>color</a:t>
                      </a:r>
                      <a:r>
                        <a:rPr lang="en-GB" sz="800" baseline="0" dirty="0" smtClean="0">
                          <a:latin typeface="Arial" panose="020B0604020202020204" pitchFamily="34" charset="0"/>
                          <a:cs typeface="Arial" panose="020B0604020202020204" pitchFamily="34" charset="0"/>
                        </a:rPr>
                        <a:t> gate twice in a row. </a:t>
                      </a:r>
                    </a:p>
                    <a:p>
                      <a:pPr marL="171450" indent="-171450">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Eliminate 1 </a:t>
                      </a:r>
                      <a:r>
                        <a:rPr lang="en-GB" sz="800" baseline="0" dirty="0" err="1" smtClean="0">
                          <a:latin typeface="Arial" panose="020B0604020202020204" pitchFamily="34" charset="0"/>
                          <a:cs typeface="Arial" panose="020B0604020202020204" pitchFamily="34" charset="0"/>
                        </a:rPr>
                        <a:t>color</a:t>
                      </a:r>
                      <a:r>
                        <a:rPr lang="en-GB" sz="800" baseline="0" dirty="0" smtClean="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Coach acts as a defender that players must avoid.  </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4266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32203">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Keep ball close so you can change direction easily.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Head up looking for open gates. Avoid crowded ones. </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Plan your ‘route’ as you move around the gates. </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353951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6</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724400" y="838200"/>
            <a:ext cx="4038600" cy="3059857"/>
          </a:xfrm>
          <a:solidFill>
            <a:schemeClr val="bg1"/>
          </a:solidFill>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52400" y="859259"/>
            <a:ext cx="4038600" cy="3059857"/>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1459721186"/>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Each player has a ball and dribbles inside the area. Coach asks players to perform a series of foot skill moves/</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Toe taps, foundations, toe taps on the</a:t>
                      </a:r>
                      <a:r>
                        <a:rPr lang="en-GB" sz="800" baseline="0" dirty="0" smtClean="0">
                          <a:latin typeface="Arial" panose="020B0604020202020204" pitchFamily="34" charset="0"/>
                          <a:cs typeface="Arial" panose="020B0604020202020204" pitchFamily="34" charset="0"/>
                        </a:rPr>
                        <a:t> move, foundations on the move, pull back turn, roll over,</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on the ball to keep it close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Use different parts of the foot to change direction.</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Change direction to beat defender</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Head up to see other players.</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3512276358"/>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6: Attacking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778742960"/>
              </p:ext>
            </p:extLst>
          </p:nvPr>
        </p:nvGraphicFramePr>
        <p:xfrm>
          <a:off x="4648200" y="4045419"/>
          <a:ext cx="4248472" cy="2650627"/>
        </p:xfrm>
        <a:graphic>
          <a:graphicData uri="http://schemas.openxmlformats.org/drawingml/2006/table">
            <a:tbl>
              <a:tblPr firstRow="1" bandRow="1">
                <a:tableStyleId>{5940675A-B579-460E-94D1-54222C63F5DA}</a:tableStyleId>
              </a:tblPr>
              <a:tblGrid>
                <a:gridCol w="2124236"/>
                <a:gridCol w="2124236"/>
              </a:tblGrid>
              <a:tr h="28242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56503">
                <a:tc gridSpan="2">
                  <a:txBody>
                    <a:bodyPr/>
                    <a:lstStyle/>
                    <a:p>
                      <a:pPr marL="0" indent="0" algn="l">
                        <a:buFont typeface="Arial" panose="020B0604020202020204" pitchFamily="34" charset="0"/>
                        <a:buNone/>
                      </a:pPr>
                      <a:r>
                        <a:rPr lang="en-GB" sz="800" b="0" i="0" u="none" strike="noStrike" baseline="0" dirty="0" smtClean="0">
                          <a:latin typeface="Arial"/>
                        </a:rPr>
                        <a:t>Set out an area with 6 goals, 3 goals at each end. Players work in pairs with one ball. Players start in the middle, reds one side whites the other. Coach calls go and players play 1v1 against </a:t>
                      </a:r>
                      <a:r>
                        <a:rPr lang="en-GB" sz="800" b="0" i="0" u="none" strike="noStrike" baseline="0" dirty="0" err="1" smtClean="0">
                          <a:latin typeface="Arial"/>
                        </a:rPr>
                        <a:t>th</a:t>
                      </a:r>
                      <a:r>
                        <a:rPr lang="de-DE" sz="800" b="0" i="0" u="none" strike="noStrike" baseline="0" dirty="0" smtClean="0">
                          <a:latin typeface="Arial"/>
                        </a:rPr>
                        <a:t>ei</a:t>
                      </a:r>
                      <a:r>
                        <a:rPr lang="en-GB" sz="800" b="0" i="0" u="none" strike="noStrike" baseline="0" dirty="0" smtClean="0">
                          <a:latin typeface="Arial"/>
                        </a:rPr>
                        <a:t>r partner trying to score in any goal. If a goal is scored the bring the ball back to the middle and play again.</a:t>
                      </a:r>
                    </a:p>
                  </a:txBody>
                  <a:tcPr>
                    <a:solidFill>
                      <a:schemeClr val="bg1"/>
                    </a:solidFill>
                  </a:tcPr>
                </a:tc>
                <a:tc hMerge="1">
                  <a:txBody>
                    <a:bodyPr/>
                    <a:lstStyle/>
                    <a:p>
                      <a:endParaRPr lang="en-GB"/>
                    </a:p>
                  </a:txBody>
                  <a:tcPr/>
                </a:tc>
              </a:tr>
              <a:tr h="28242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40453">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First player to 3 goals wins.</a:t>
                      </a:r>
                    </a:p>
                  </a:txBody>
                  <a:tcPr>
                    <a:solidFill>
                      <a:schemeClr val="bg1"/>
                    </a:solidFill>
                  </a:tcPr>
                </a:tc>
                <a:tc hMerge="1">
                  <a:txBody>
                    <a:bodyPr/>
                    <a:lstStyle/>
                    <a:p>
                      <a:endParaRPr lang="en-GB"/>
                    </a:p>
                  </a:txBody>
                  <a:tcPr/>
                </a:tc>
              </a:tr>
              <a:tr h="28242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83773">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on the ball to keep it close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Use different parts of the foot to change direction.</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Head up to see open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Speed to get away from opponent</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0466" y="44257"/>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5279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52400" y="859259"/>
            <a:ext cx="4038600" cy="3059857"/>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3356420727"/>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Have 2 teams lined up alongside the coach on the side line. Coach throws a ball in for the first two players to play 1v1 trying to score in any goal. Have 3 games in play at any one time.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Play 2v2</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on the ball to keep it close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Use different parts of the foot to change direction.</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Head up to see open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Speed to get away from opponent</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1770205369"/>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6: Attacking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40466" y="44257"/>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4724400" y="870371"/>
            <a:ext cx="4038600" cy="3059857"/>
          </a:xfrm>
          <a:solidFill>
            <a:schemeClr val="bg1"/>
          </a:solidFill>
        </p:spPr>
      </p:pic>
      <p:graphicFrame>
        <p:nvGraphicFramePr>
          <p:cNvPr id="11" name="Table 10"/>
          <p:cNvGraphicFramePr>
            <a:graphicFrameLocks noGrp="1"/>
          </p:cNvGraphicFramePr>
          <p:nvPr>
            <p:extLst>
              <p:ext uri="{D42A27DB-BD31-4B8C-83A1-F6EECF244321}">
                <p14:modId xmlns:p14="http://schemas.microsoft.com/office/powerpoint/2010/main" val="2734666181"/>
              </p:ext>
            </p:extLst>
          </p:nvPr>
        </p:nvGraphicFramePr>
        <p:xfrm>
          <a:off x="4648200" y="4114800"/>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Set out 24x20 yard field. Player start cones are 6 yards from end line. Play 3 minute game then have players rotate to next cone in number order. Player 3 must run around the back of their own goal to cone 1. It</a:t>
                      </a:r>
                      <a:r>
                        <a:rPr lang="uk-UA" sz="800" b="0" i="0" u="none" strike="noStrike" baseline="0" dirty="0" smtClean="0">
                          <a:latin typeface="Arial"/>
                        </a:rPr>
                        <a:t>’</a:t>
                      </a:r>
                      <a:r>
                        <a:rPr lang="en-GB" sz="800" b="0" i="0" u="none" strike="noStrike" baseline="0" dirty="0" smtClean="0">
                          <a:latin typeface="Arial"/>
                        </a:rPr>
                        <a:t>s a race between both player 3s to get to cone 1 for extra point.</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1</a:t>
                      </a:r>
                      <a:r>
                        <a:rPr lang="en-GB" sz="800" baseline="0" dirty="0" smtClean="0">
                          <a:latin typeface="Arial" panose="020B0604020202020204" pitchFamily="34" charset="0"/>
                          <a:cs typeface="Arial" panose="020B0604020202020204" pitchFamily="34" charset="0"/>
                        </a:rPr>
                        <a:t> coach per field if more than one coach. Any players not playing can work with coach on side line in 1-1 setting to work o the theme of the session.</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to keep ball close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ead</a:t>
                      </a:r>
                      <a:r>
                        <a:rPr lang="en-GB" sz="800" baseline="0" dirty="0" smtClean="0">
                          <a:latin typeface="Arial" panose="020B0604020202020204" pitchFamily="34" charset="0"/>
                          <a:cs typeface="Arial" panose="020B0604020202020204" pitchFamily="34" charset="0"/>
                        </a:rPr>
                        <a:t> up to see space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err="1" smtClean="0">
                          <a:latin typeface="Arial" panose="020B0604020202020204" pitchFamily="34" charset="0"/>
                          <a:cs typeface="Arial" panose="020B0604020202020204" pitchFamily="34" charset="0"/>
                        </a:rPr>
                        <a:t>hange</a:t>
                      </a:r>
                      <a:r>
                        <a:rPr lang="en-GB" sz="800" baseline="0" dirty="0" smtClean="0">
                          <a:latin typeface="Arial" panose="020B0604020202020204" pitchFamily="34" charset="0"/>
                          <a:cs typeface="Arial" panose="020B0604020202020204" pitchFamily="34" charset="0"/>
                        </a:rPr>
                        <a:t> direction to avoid collisions</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1536415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1</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62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7</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king of the ring.pn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3307" r="3307"/>
          <a:stretch>
            <a:fillRect/>
          </a:stretch>
        </p:blipFill>
        <p:spPr>
          <a:xfrm>
            <a:off x="4724400" y="762000"/>
            <a:ext cx="4038600" cy="3276600"/>
          </a:xfrm>
          <a:solidFill>
            <a:schemeClr val="bg1"/>
          </a:solidFill>
        </p:spPr>
      </p:pic>
      <p:pic>
        <p:nvPicPr>
          <p:cNvPr id="2" name="Content Placeholder 1" descr="Creative dribbling.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678949144"/>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Set out a 20x20 yard area. Each player has a ball and dribbles freely in the space/ Ask players to perform any 1v1 moves they know from previous soccer sessions</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Show players a new move and allow them to try and execute it.</a:t>
                      </a:r>
                    </a:p>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Scissors, double scissors, roll</a:t>
                      </a:r>
                      <a:r>
                        <a:rPr lang="en-GB" sz="800" baseline="0" dirty="0" smtClean="0">
                          <a:latin typeface="Arial" panose="020B0604020202020204" pitchFamily="34" charset="0"/>
                          <a:cs typeface="Arial" panose="020B0604020202020204" pitchFamily="34" charset="0"/>
                        </a:rPr>
                        <a:t> over, double touch, fake &amp; take.</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Small touches to keep ball close</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Accelerate after move</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132243375"/>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7: Attacking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62517787"/>
              </p:ext>
            </p:extLst>
          </p:nvPr>
        </p:nvGraphicFramePr>
        <p:xfrm>
          <a:off x="4648200" y="4114800"/>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Now add one player in the area without a ball. This player tries to steal any ball from another player. Once the defender gets two touches on a new ball the player losing the ball becomes new defender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Add 2 defenders</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Small touches to keep ball close</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move to unbalance and beat defender</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Accelerate after move</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0" y="762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647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52400" y="859259"/>
            <a:ext cx="4038600" cy="3059857"/>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46329070"/>
              </p:ext>
            </p:extLst>
          </p:nvPr>
        </p:nvGraphicFramePr>
        <p:xfrm>
          <a:off x="68943" y="4114799"/>
          <a:ext cx="4248472" cy="2597538"/>
        </p:xfrm>
        <a:graphic>
          <a:graphicData uri="http://schemas.openxmlformats.org/drawingml/2006/table">
            <a:tbl>
              <a:tblPr firstRow="1" bandRow="1">
                <a:tableStyleId>{5940675A-B579-460E-94D1-54222C63F5DA}</a:tableStyleId>
              </a:tblPr>
              <a:tblGrid>
                <a:gridCol w="2124236"/>
                <a:gridCol w="2124236"/>
              </a:tblGrid>
              <a:tr h="275189">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72383">
                <a:tc gridSpan="2">
                  <a:txBody>
                    <a:bodyPr/>
                    <a:lstStyle/>
                    <a:p>
                      <a:pPr marL="0" indent="0" algn="l">
                        <a:buFont typeface="Arial" panose="020B0604020202020204" pitchFamily="34" charset="0"/>
                        <a:buNone/>
                      </a:pPr>
                      <a:r>
                        <a:rPr lang="en-GB" sz="800" b="0" i="0" u="none" strike="noStrike" baseline="0" dirty="0" smtClean="0">
                          <a:latin typeface="Arial"/>
                        </a:rPr>
                        <a:t>Create 2 channels with one defender in each. Each player has a ball and dribbles down the channel and tries to beat the defender and score. If defender steals the ball they can score. Player who scores moves onto the next channel. If no goal is scored attacking player stays as attacker.</a:t>
                      </a:r>
                    </a:p>
                  </a:txBody>
                  <a:tcPr>
                    <a:solidFill>
                      <a:schemeClr val="bg1"/>
                    </a:solidFill>
                  </a:tcPr>
                </a:tc>
                <a:tc hMerge="1">
                  <a:txBody>
                    <a:bodyPr/>
                    <a:lstStyle/>
                    <a:p>
                      <a:endParaRPr lang="en-GB"/>
                    </a:p>
                  </a:txBody>
                  <a:tcPr/>
                </a:tc>
              </a:tr>
              <a:tr h="275189">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1727">
                <a:tc gridSpan="2">
                  <a:txBody>
                    <a:bodyPr/>
                    <a:lstStyle/>
                    <a:p>
                      <a:pPr marL="0" indent="0">
                        <a:buFont typeface="Arial" panose="020B0604020202020204" pitchFamily="34" charset="0"/>
                        <a:buNone/>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5189">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61124">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Keep ball close to be able to move ball quickly</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Head up to see defender</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Change of speed or direction to beat defender</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136806167"/>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7: Attacking 1v1</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58200" y="76200"/>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2" descr="2v1 with GK game.png"/>
          <p:cNvPicPr>
            <a:picLocks noChangeAspect="1"/>
          </p:cNvPicPr>
          <p:nvPr/>
        </p:nvPicPr>
        <p:blipFill>
          <a:blip r:embed="rId4" cstate="print">
            <a:extLst>
              <a:ext uri="{28A0092B-C50C-407E-A947-70E740481C1C}">
                <a14:useLocalDpi xmlns:a14="http://schemas.microsoft.com/office/drawing/2010/main" val="0"/>
              </a:ext>
            </a:extLst>
          </a:blip>
          <a:srcRect l="3307" r="3307"/>
          <a:stretch>
            <a:fillRect/>
          </a:stretch>
        </p:blipFill>
        <p:spPr>
          <a:xfrm>
            <a:off x="4724400" y="762000"/>
            <a:ext cx="4038600" cy="3276600"/>
          </a:xfrm>
          <a:prstGeom prst="rect">
            <a:avLst/>
          </a:prstGeom>
          <a:solidFill>
            <a:schemeClr val="bg1"/>
          </a:solidFill>
        </p:spPr>
      </p:pic>
      <p:graphicFrame>
        <p:nvGraphicFramePr>
          <p:cNvPr id="13" name="Table 12"/>
          <p:cNvGraphicFramePr>
            <a:graphicFrameLocks noGrp="1"/>
          </p:cNvGraphicFramePr>
          <p:nvPr>
            <p:extLst>
              <p:ext uri="{D42A27DB-BD31-4B8C-83A1-F6EECF244321}">
                <p14:modId xmlns:p14="http://schemas.microsoft.com/office/powerpoint/2010/main" val="1396797087"/>
              </p:ext>
            </p:extLst>
          </p:nvPr>
        </p:nvGraphicFramePr>
        <p:xfrm>
          <a:off x="4648200" y="4114800"/>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2v2 games. Team without the ball must have one player drop back and become GK leaving 2v1 on the field</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Creativity on the ball</a:t>
                      </a:r>
                    </a:p>
                    <a:p>
                      <a:pPr marL="171450" indent="-171450" algn="l">
                        <a:buFont typeface="Arial" panose="020B0604020202020204" pitchFamily="34" charset="0"/>
                        <a:buChar char="•"/>
                      </a:pPr>
                      <a:r>
                        <a:rPr lang="en-US" sz="800" baseline="0" dirty="0" smtClean="0">
                          <a:latin typeface="Arial" panose="020B0604020202020204" pitchFamily="34" charset="0"/>
                          <a:cs typeface="Arial" panose="020B0604020202020204" pitchFamily="34" charset="0"/>
                        </a:rPr>
                        <a:t>P</a:t>
                      </a:r>
                      <a:r>
                        <a:rPr lang="en-GB" sz="800" baseline="0" dirty="0" smtClean="0">
                          <a:latin typeface="Arial" panose="020B0604020202020204" pitchFamily="34" charset="0"/>
                          <a:cs typeface="Arial" panose="020B0604020202020204" pitchFamily="34" charset="0"/>
                        </a:rPr>
                        <a:t>lay without fear. Try moves</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Quick sprint back to box when point is gained</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353951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8</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52400" y="859259"/>
            <a:ext cx="4038600" cy="3059857"/>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074140361"/>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Set out two areas with 1 defender in each. Players must try and get past defender without being tagged. Once to the other end players turn and run down the other side trying to get past the second defender.</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Each</a:t>
                      </a:r>
                      <a:r>
                        <a:rPr lang="en-GB" sz="800" baseline="0" dirty="0" smtClean="0">
                          <a:latin typeface="Arial" panose="020B0604020202020204" pitchFamily="34" charset="0"/>
                          <a:cs typeface="Arial" panose="020B0604020202020204" pitchFamily="34" charset="0"/>
                        </a:rPr>
                        <a:t> player now has a ball and dribbles through the zones.</a:t>
                      </a:r>
                    </a:p>
                    <a:p>
                      <a:pPr marL="0" indent="0">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Add another defender in each zone</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on the ball to keep it close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Use different parts of the foot to change direction.</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Head up to see open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Speed to get away from opponent</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3181665426"/>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8: Attacking Play</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812170362"/>
              </p:ext>
            </p:extLst>
          </p:nvPr>
        </p:nvGraphicFramePr>
        <p:xfrm>
          <a:off x="4648200" y="4114800"/>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Players inside the circle move around until coach calls go. At this point they leave the middle circle and try and run out through two cones. The white players try and tag any player leaving the circle. Once escaped players can try and get back into the circle. </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Each player now has a ball and must dribble out to escape.</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on the ball to keep it close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Use different parts of the foot to change direction.</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Head up to see open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Speed to get away from opponent</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0" y="151008"/>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4732225" y="838200"/>
            <a:ext cx="4022949" cy="3048000"/>
          </a:xfrm>
          <a:solidFill>
            <a:schemeClr val="bg1"/>
          </a:solidFill>
        </p:spPr>
      </p:pic>
    </p:spTree>
    <p:extLst>
      <p:ext uri="{BB962C8B-B14F-4D97-AF65-F5344CB8AC3E}">
        <p14:creationId xmlns:p14="http://schemas.microsoft.com/office/powerpoint/2010/main" val="2315828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1721214592"/>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8: Attacking Play</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0" y="151008"/>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9" name="Content Placeholder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859259"/>
            <a:ext cx="4038600" cy="3059857"/>
          </a:xfrm>
          <a:prstGeom prst="rect">
            <a:avLst/>
          </a:prstGeom>
          <a:solidFill>
            <a:schemeClr val="bg1"/>
          </a:solidFill>
        </p:spPr>
      </p:pic>
      <p:graphicFrame>
        <p:nvGraphicFramePr>
          <p:cNvPr id="20" name="Table 19"/>
          <p:cNvGraphicFramePr>
            <a:graphicFrameLocks noGrp="1"/>
          </p:cNvGraphicFramePr>
          <p:nvPr>
            <p:extLst>
              <p:ext uri="{D42A27DB-BD31-4B8C-83A1-F6EECF244321}">
                <p14:modId xmlns:p14="http://schemas.microsoft.com/office/powerpoint/2010/main" val="4074568409"/>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Have 2 teams lined up alongside the coach on the side line. Coach throws a ball in for the first two players to play 1v1 trying to score in any goal. Have 3 games in play at any one time.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on the ball to keep it close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Use different parts of the foot to change direction.</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Head up to see open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Speed to get away from opponent</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5"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4724400" y="838201"/>
            <a:ext cx="4038599" cy="3092028"/>
          </a:xfrm>
          <a:solidFill>
            <a:schemeClr val="bg1"/>
          </a:solidFill>
        </p:spPr>
      </p:pic>
      <p:graphicFrame>
        <p:nvGraphicFramePr>
          <p:cNvPr id="17" name="Table 16"/>
          <p:cNvGraphicFramePr>
            <a:graphicFrameLocks noGrp="1"/>
          </p:cNvGraphicFramePr>
          <p:nvPr>
            <p:extLst>
              <p:ext uri="{D42A27DB-BD31-4B8C-83A1-F6EECF244321}">
                <p14:modId xmlns:p14="http://schemas.microsoft.com/office/powerpoint/2010/main" val="1834925920"/>
              </p:ext>
            </p:extLst>
          </p:nvPr>
        </p:nvGraphicFramePr>
        <p:xfrm>
          <a:off x="4648200" y="4114800"/>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Set out 24x20 yard field. Player start cones are 6 yards from end line. Play 3 minute game then have players rotate to next cone in number order. Player 4 must run around the back of their own goal to cone 1. It</a:t>
                      </a:r>
                      <a:r>
                        <a:rPr lang="uk-UA" sz="800" b="0" i="0" u="none" strike="noStrike" baseline="0" dirty="0" smtClean="0">
                          <a:latin typeface="Arial"/>
                        </a:rPr>
                        <a:t>’</a:t>
                      </a:r>
                      <a:r>
                        <a:rPr lang="en-GB" sz="800" b="0" i="0" u="none" strike="noStrike" baseline="0" dirty="0" smtClean="0">
                          <a:latin typeface="Arial"/>
                        </a:rPr>
                        <a:t>s a race between both </a:t>
                      </a:r>
                      <a:r>
                        <a:rPr lang="en-GB" sz="800" b="0" i="0" u="none" strike="noStrike" baseline="0" smtClean="0">
                          <a:latin typeface="Arial"/>
                        </a:rPr>
                        <a:t>player 4s </a:t>
                      </a:r>
                      <a:r>
                        <a:rPr lang="en-GB" sz="800" b="0" i="0" u="none" strike="noStrike" baseline="0" dirty="0" smtClean="0">
                          <a:latin typeface="Arial"/>
                        </a:rPr>
                        <a:t>to get to cone 1 for extra point.</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1</a:t>
                      </a:r>
                      <a:r>
                        <a:rPr lang="en-GB" sz="800" baseline="0" dirty="0" smtClean="0">
                          <a:latin typeface="Arial" panose="020B0604020202020204" pitchFamily="34" charset="0"/>
                          <a:cs typeface="Arial" panose="020B0604020202020204" pitchFamily="34" charset="0"/>
                        </a:rPr>
                        <a:t> coach per field if more than one coach. Any players not playing can work with coach on side line in 1-1 setting to work o the theme of the session.</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to keep ball close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ead</a:t>
                      </a:r>
                      <a:r>
                        <a:rPr lang="en-GB" sz="800" baseline="0" dirty="0" smtClean="0">
                          <a:latin typeface="Arial" panose="020B0604020202020204" pitchFamily="34" charset="0"/>
                          <a:cs typeface="Arial" panose="020B0604020202020204" pitchFamily="34" charset="0"/>
                        </a:rPr>
                        <a:t> up to see space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err="1" smtClean="0">
                          <a:latin typeface="Arial" panose="020B0604020202020204" pitchFamily="34" charset="0"/>
                          <a:cs typeface="Arial" panose="020B0604020202020204" pitchFamily="34" charset="0"/>
                        </a:rPr>
                        <a:t>hange</a:t>
                      </a:r>
                      <a:r>
                        <a:rPr lang="en-GB" sz="800" baseline="0" dirty="0" smtClean="0">
                          <a:latin typeface="Arial" panose="020B0604020202020204" pitchFamily="34" charset="0"/>
                          <a:cs typeface="Arial" panose="020B0604020202020204" pitchFamily="34" charset="0"/>
                        </a:rPr>
                        <a:t> direction to avoid collisions</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877762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9</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724400" y="870371"/>
            <a:ext cx="4038600" cy="3059857"/>
          </a:xfrm>
          <a:solidFill>
            <a:schemeClr val="bg1"/>
          </a:solidFill>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52400" y="859259"/>
            <a:ext cx="4038600" cy="3059857"/>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1292951015"/>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S</a:t>
                      </a:r>
                      <a:r>
                        <a:rPr lang="en-US" sz="800" b="0" i="0" u="none" strike="noStrike" baseline="0" dirty="0" smtClean="0">
                          <a:latin typeface="Arial"/>
                        </a:rPr>
                        <a:t>p</a:t>
                      </a:r>
                      <a:r>
                        <a:rPr lang="en-GB" sz="800" b="0" i="0" u="none" strike="noStrike" baseline="0" dirty="0" smtClean="0">
                          <a:latin typeface="Arial"/>
                        </a:rPr>
                        <a:t>lit players into two teams. When coach calls go the first player from each line dribbles to the goal opposite and shoots. First player to score gets the point for their team</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Add GKs</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Keep ball close with little touches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Shoot with laces of foot</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3292156050"/>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9: Shooting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92897279"/>
              </p:ext>
            </p:extLst>
          </p:nvPr>
        </p:nvGraphicFramePr>
        <p:xfrm>
          <a:off x="4648200" y="4114800"/>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Split players into 4 teams. First player in each line dribbles out around the cone and shoots at the goal next to where they start. F</a:t>
                      </a:r>
                      <a:r>
                        <a:rPr lang="en-US" sz="800" b="0" i="0" u="none" strike="noStrike" baseline="0" dirty="0" err="1" smtClean="0">
                          <a:latin typeface="Arial"/>
                        </a:rPr>
                        <a:t>i</a:t>
                      </a:r>
                      <a:r>
                        <a:rPr lang="en-GB" sz="800" b="0" i="0" u="none" strike="noStrike" baseline="0" dirty="0" err="1" smtClean="0">
                          <a:latin typeface="Arial"/>
                        </a:rPr>
                        <a:t>rst</a:t>
                      </a:r>
                      <a:r>
                        <a:rPr lang="en-GB" sz="800" b="0" i="0" u="none" strike="noStrike" baseline="0" dirty="0" smtClean="0">
                          <a:latin typeface="Arial"/>
                        </a:rPr>
                        <a:t> player to score gets the point for their team</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Keep ball close with little touches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Shoot with laces of foot</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1524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7103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2485564849"/>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9: Shooting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0" y="76200"/>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22" name="Content Placeholder 2"/>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28600" y="838200"/>
            <a:ext cx="4038600" cy="3059857"/>
          </a:xfrm>
          <a:solidFill>
            <a:schemeClr val="bg1"/>
          </a:solidFill>
        </p:spPr>
      </p:pic>
      <p:graphicFrame>
        <p:nvGraphicFramePr>
          <p:cNvPr id="23" name="Table 22"/>
          <p:cNvGraphicFramePr>
            <a:graphicFrameLocks noGrp="1"/>
          </p:cNvGraphicFramePr>
          <p:nvPr>
            <p:extLst>
              <p:ext uri="{D42A27DB-BD31-4B8C-83A1-F6EECF244321}">
                <p14:modId xmlns:p14="http://schemas.microsoft.com/office/powerpoint/2010/main" val="2486966701"/>
              </p:ext>
            </p:extLst>
          </p:nvPr>
        </p:nvGraphicFramePr>
        <p:xfrm>
          <a:off x="152400" y="4045419"/>
          <a:ext cx="4248472" cy="2711734"/>
        </p:xfrm>
        <a:graphic>
          <a:graphicData uri="http://schemas.openxmlformats.org/drawingml/2006/table">
            <a:tbl>
              <a:tblPr firstRow="1" bandRow="1">
                <a:tableStyleId>{5940675A-B579-460E-94D1-54222C63F5DA}</a:tableStyleId>
              </a:tblPr>
              <a:tblGrid>
                <a:gridCol w="2124236"/>
                <a:gridCol w="2124236"/>
              </a:tblGrid>
              <a:tr h="28242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56503">
                <a:tc gridSpan="2">
                  <a:txBody>
                    <a:bodyPr/>
                    <a:lstStyle/>
                    <a:p>
                      <a:pPr marL="0" indent="0" algn="l">
                        <a:buFont typeface="Arial" panose="020B0604020202020204" pitchFamily="34" charset="0"/>
                        <a:buNone/>
                      </a:pPr>
                      <a:r>
                        <a:rPr lang="en-GB" sz="800" b="0" i="0" u="none" strike="noStrike" baseline="0" dirty="0" smtClean="0">
                          <a:latin typeface="Arial"/>
                        </a:rPr>
                        <a:t>Set out an area with 6 goals, 3 goals at each end. Players work in pairs with one ball. Players start in the middle, reds one side whites the other. Coach calls go and players play 1v1 against </a:t>
                      </a:r>
                      <a:r>
                        <a:rPr lang="en-GB" sz="800" b="0" i="0" u="none" strike="noStrike" baseline="0" dirty="0" err="1" smtClean="0">
                          <a:latin typeface="Arial"/>
                        </a:rPr>
                        <a:t>th</a:t>
                      </a:r>
                      <a:r>
                        <a:rPr lang="de-DE" sz="800" b="0" i="0" u="none" strike="noStrike" baseline="0" dirty="0" smtClean="0">
                          <a:latin typeface="Arial"/>
                        </a:rPr>
                        <a:t>ei</a:t>
                      </a:r>
                      <a:r>
                        <a:rPr lang="en-GB" sz="800" b="0" i="0" u="none" strike="noStrike" baseline="0" dirty="0" smtClean="0">
                          <a:latin typeface="Arial"/>
                        </a:rPr>
                        <a:t>r partner trying to score in any goal. If a goal is scored the bring the ball back to the middle and play again.</a:t>
                      </a:r>
                    </a:p>
                  </a:txBody>
                  <a:tcPr>
                    <a:solidFill>
                      <a:schemeClr val="bg1"/>
                    </a:solidFill>
                  </a:tcPr>
                </a:tc>
                <a:tc hMerge="1">
                  <a:txBody>
                    <a:bodyPr/>
                    <a:lstStyle/>
                    <a:p>
                      <a:endParaRPr lang="en-GB"/>
                    </a:p>
                  </a:txBody>
                  <a:tcPr/>
                </a:tc>
              </a:tr>
              <a:tr h="28242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40453">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First player to 3 goals wins.</a:t>
                      </a:r>
                    </a:p>
                  </a:txBody>
                  <a:tcPr>
                    <a:solidFill>
                      <a:schemeClr val="bg1"/>
                    </a:solidFill>
                  </a:tcPr>
                </a:tc>
                <a:tc hMerge="1">
                  <a:txBody>
                    <a:bodyPr/>
                    <a:lstStyle/>
                    <a:p>
                      <a:endParaRPr lang="en-GB"/>
                    </a:p>
                  </a:txBody>
                  <a:tcPr/>
                </a:tc>
              </a:tr>
              <a:tr h="28242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83773">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on the ball to keep it close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Use different parts of the foot to change direction.</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Head up to see open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Keep ball close with little touches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Shoot with laces of foot</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5"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4724400" y="838201"/>
            <a:ext cx="4038599" cy="3092028"/>
          </a:xfrm>
          <a:solidFill>
            <a:schemeClr val="bg1"/>
          </a:solidFill>
        </p:spPr>
      </p:pic>
      <p:graphicFrame>
        <p:nvGraphicFramePr>
          <p:cNvPr id="17" name="Table 16"/>
          <p:cNvGraphicFramePr>
            <a:graphicFrameLocks noGrp="1"/>
          </p:cNvGraphicFramePr>
          <p:nvPr>
            <p:extLst>
              <p:ext uri="{D42A27DB-BD31-4B8C-83A1-F6EECF244321}">
                <p14:modId xmlns:p14="http://schemas.microsoft.com/office/powerpoint/2010/main" val="1834925920"/>
              </p:ext>
            </p:extLst>
          </p:nvPr>
        </p:nvGraphicFramePr>
        <p:xfrm>
          <a:off x="4648200" y="4114800"/>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Set out 24x20 yard field. Player start cones are 6 yards from end line. Play 3 minute game then have players rotate to next cone in number order. Player 4 must run around the back of their own goal to cone 1. It</a:t>
                      </a:r>
                      <a:r>
                        <a:rPr lang="uk-UA" sz="800" b="0" i="0" u="none" strike="noStrike" baseline="0" dirty="0" smtClean="0">
                          <a:latin typeface="Arial"/>
                        </a:rPr>
                        <a:t>’</a:t>
                      </a:r>
                      <a:r>
                        <a:rPr lang="en-GB" sz="800" b="0" i="0" u="none" strike="noStrike" baseline="0" dirty="0" smtClean="0">
                          <a:latin typeface="Arial"/>
                        </a:rPr>
                        <a:t>s a race between both </a:t>
                      </a:r>
                      <a:r>
                        <a:rPr lang="en-GB" sz="800" b="0" i="0" u="none" strike="noStrike" baseline="0" smtClean="0">
                          <a:latin typeface="Arial"/>
                        </a:rPr>
                        <a:t>player 4s </a:t>
                      </a:r>
                      <a:r>
                        <a:rPr lang="en-GB" sz="800" b="0" i="0" u="none" strike="noStrike" baseline="0" dirty="0" smtClean="0">
                          <a:latin typeface="Arial"/>
                        </a:rPr>
                        <a:t>to get to cone 1 for extra point.</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1</a:t>
                      </a:r>
                      <a:r>
                        <a:rPr lang="en-GB" sz="800" baseline="0" dirty="0" smtClean="0">
                          <a:latin typeface="Arial" panose="020B0604020202020204" pitchFamily="34" charset="0"/>
                          <a:cs typeface="Arial" panose="020B0604020202020204" pitchFamily="34" charset="0"/>
                        </a:rPr>
                        <a:t> coach per field if more than one coach. Any players not playing can work with coach on side line in 1-1 setting to work o the theme of the session.</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to keep ball close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ead</a:t>
                      </a:r>
                      <a:r>
                        <a:rPr lang="en-GB" sz="800" baseline="0" dirty="0" smtClean="0">
                          <a:latin typeface="Arial" panose="020B0604020202020204" pitchFamily="34" charset="0"/>
                          <a:cs typeface="Arial" panose="020B0604020202020204" pitchFamily="34" charset="0"/>
                        </a:rPr>
                        <a:t> up to see space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err="1" smtClean="0">
                          <a:latin typeface="Arial" panose="020B0604020202020204" pitchFamily="34" charset="0"/>
                          <a:cs typeface="Arial" panose="020B0604020202020204" pitchFamily="34" charset="0"/>
                        </a:rPr>
                        <a:t>hange</a:t>
                      </a:r>
                      <a:r>
                        <a:rPr lang="en-GB" sz="800" baseline="0" dirty="0" smtClean="0">
                          <a:latin typeface="Arial" panose="020B0604020202020204" pitchFamily="34" charset="0"/>
                          <a:cs typeface="Arial" panose="020B0604020202020204" pitchFamily="34" charset="0"/>
                        </a:rPr>
                        <a:t> direction to avoid collisions</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985326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10</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129793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724400" y="870371"/>
            <a:ext cx="4038600" cy="3059857"/>
          </a:xfrm>
          <a:solidFill>
            <a:schemeClr val="bg1"/>
          </a:solidFill>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52400" y="859259"/>
            <a:ext cx="4038600" cy="3059857"/>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243418565"/>
              </p:ext>
            </p:extLst>
          </p:nvPr>
        </p:nvGraphicFramePr>
        <p:xfrm>
          <a:off x="68943" y="4114799"/>
          <a:ext cx="4248472" cy="2545000"/>
        </p:xfrm>
        <a:graphic>
          <a:graphicData uri="http://schemas.openxmlformats.org/drawingml/2006/table">
            <a:tbl>
              <a:tblPr firstRow="1" bandRow="1">
                <a:tableStyleId>{5940675A-B579-460E-94D1-54222C63F5DA}</a:tableStyleId>
              </a:tblPr>
              <a:tblGrid>
                <a:gridCol w="2124236"/>
                <a:gridCol w="2124236"/>
              </a:tblGrid>
              <a:tr h="274362">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06177">
                <a:tc gridSpan="2">
                  <a:txBody>
                    <a:bodyPr/>
                    <a:lstStyle/>
                    <a:p>
                      <a:pPr marL="0" indent="0" algn="l">
                        <a:buFont typeface="Arial" panose="020B0604020202020204" pitchFamily="34" charset="0"/>
                        <a:buNone/>
                      </a:pPr>
                      <a:r>
                        <a:rPr lang="en-GB" sz="800" b="0" i="0" u="none" strike="noStrike" baseline="0" dirty="0" smtClean="0">
                          <a:latin typeface="Arial"/>
                        </a:rPr>
                        <a:t>Players stand on the outside of the circle and walk around to the left. Coach calls go and layers must run through the middle to the other side avoiding collisions.</a:t>
                      </a:r>
                    </a:p>
                  </a:txBody>
                  <a:tcPr>
                    <a:solidFill>
                      <a:schemeClr val="bg1"/>
                    </a:solidFill>
                  </a:tcPr>
                </a:tc>
                <a:tc hMerge="1">
                  <a:txBody>
                    <a:bodyPr/>
                    <a:lstStyle/>
                    <a:p>
                      <a:endParaRPr lang="en-GB"/>
                    </a:p>
                  </a:txBody>
                  <a:tcPr/>
                </a:tc>
              </a:tr>
              <a:tr h="274362">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42679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Now</a:t>
                      </a:r>
                      <a:r>
                        <a:rPr lang="en-GB" sz="800" baseline="0" dirty="0" smtClean="0">
                          <a:latin typeface="Arial" panose="020B0604020202020204" pitchFamily="34" charset="0"/>
                          <a:cs typeface="Arial" panose="020B0604020202020204" pitchFamily="34" charset="0"/>
                        </a:rPr>
                        <a:t> add player inside the circle who is the tagger. Any player tagged replaces the tagger in the middle.</a:t>
                      </a:r>
                    </a:p>
                    <a:p>
                      <a:pPr marL="0" indent="0">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Add 2 taggers.</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436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58537">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Head up to see other players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Change of speed into space or slow down to avoid collision</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1283678438"/>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1: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693557269"/>
              </p:ext>
            </p:extLst>
          </p:nvPr>
        </p:nvGraphicFramePr>
        <p:xfrm>
          <a:off x="4648200" y="4114799"/>
          <a:ext cx="4248472" cy="2541312"/>
        </p:xfrm>
        <a:graphic>
          <a:graphicData uri="http://schemas.openxmlformats.org/drawingml/2006/table">
            <a:tbl>
              <a:tblPr firstRow="1" bandRow="1">
                <a:tableStyleId>{5940675A-B579-460E-94D1-54222C63F5DA}</a:tableStyleId>
              </a:tblPr>
              <a:tblGrid>
                <a:gridCol w="2124236"/>
                <a:gridCol w="2124236"/>
              </a:tblGrid>
              <a:tr h="31265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97957">
                <a:tc gridSpan="2">
                  <a:txBody>
                    <a:bodyPr/>
                    <a:lstStyle/>
                    <a:p>
                      <a:pPr marL="0" indent="0" algn="l">
                        <a:buFont typeface="Arial" panose="020B0604020202020204" pitchFamily="34" charset="0"/>
                        <a:buNone/>
                      </a:pPr>
                      <a:r>
                        <a:rPr lang="en-GB" sz="800" b="0" i="0" u="none" strike="noStrike" baseline="0" dirty="0" smtClean="0">
                          <a:latin typeface="Arial"/>
                        </a:rPr>
                        <a:t>Now each player has a ball. Players must dribble their car around the circle with little touches.  W</a:t>
                      </a:r>
                      <a:r>
                        <a:rPr lang="en-US" sz="800" b="0" i="0" u="none" strike="noStrike" baseline="0" dirty="0" smtClean="0">
                          <a:latin typeface="Arial"/>
                        </a:rPr>
                        <a:t>h</a:t>
                      </a:r>
                      <a:r>
                        <a:rPr lang="en-GB" sz="800" b="0" i="0" u="none" strike="noStrike" baseline="0" dirty="0" smtClean="0">
                          <a:latin typeface="Arial"/>
                        </a:rPr>
                        <a:t>en coach calls go players dribble through the middle to the other side using foot skills to avoid collisions</a:t>
                      </a:r>
                    </a:p>
                  </a:txBody>
                  <a:tcPr>
                    <a:solidFill>
                      <a:schemeClr val="bg1"/>
                    </a:solidFill>
                  </a:tcPr>
                </a:tc>
                <a:tc hMerge="1">
                  <a:txBody>
                    <a:bodyPr/>
                    <a:lstStyle/>
                    <a:p>
                      <a:endParaRPr lang="en-GB"/>
                    </a:p>
                  </a:txBody>
                  <a:tcPr/>
                </a:tc>
              </a:tr>
              <a:tr h="31265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486367">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Now</a:t>
                      </a:r>
                      <a:r>
                        <a:rPr lang="en-GB" sz="800" baseline="0" dirty="0" smtClean="0">
                          <a:latin typeface="Arial" panose="020B0604020202020204" pitchFamily="34" charset="0"/>
                          <a:cs typeface="Arial" panose="020B0604020202020204" pitchFamily="34" charset="0"/>
                        </a:rPr>
                        <a:t> add player inside the circle who is the tagger. Tagger tries to hit other players ball by throwing their own ball. Any player tagged replaces the tagger in the middle.</a:t>
                      </a:r>
                    </a:p>
                    <a:p>
                      <a:pPr marL="0" indent="0">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Add 2 taggers.</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31265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619023">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to keep ball close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ead</a:t>
                      </a:r>
                      <a:r>
                        <a:rPr lang="en-GB" sz="800" baseline="0" dirty="0" smtClean="0">
                          <a:latin typeface="Arial" panose="020B0604020202020204" pitchFamily="34" charset="0"/>
                          <a:cs typeface="Arial" panose="020B0604020202020204" pitchFamily="34" charset="0"/>
                        </a:rPr>
                        <a:t> up to see space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err="1" smtClean="0">
                          <a:latin typeface="Arial" panose="020B0604020202020204" pitchFamily="34" charset="0"/>
                          <a:cs typeface="Arial" panose="020B0604020202020204" pitchFamily="34" charset="0"/>
                        </a:rPr>
                        <a:t>hange</a:t>
                      </a:r>
                      <a:r>
                        <a:rPr lang="en-GB" sz="800" baseline="0" dirty="0" smtClean="0">
                          <a:latin typeface="Arial" panose="020B0604020202020204" pitchFamily="34" charset="0"/>
                          <a:cs typeface="Arial" panose="020B0604020202020204" pitchFamily="34" charset="0"/>
                        </a:rPr>
                        <a:t> direction to avoid collisions</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Toe taps around the outside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Foundations around the outside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Inside/outside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Roll overs</a:t>
                      </a: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1524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6393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724400" y="870371"/>
            <a:ext cx="4038599" cy="3059857"/>
          </a:xfrm>
          <a:solidFill>
            <a:schemeClr val="bg1"/>
          </a:solidFill>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52400" y="859259"/>
            <a:ext cx="4038600" cy="3059857"/>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1588742007"/>
              </p:ext>
            </p:extLst>
          </p:nvPr>
        </p:nvGraphicFramePr>
        <p:xfrm>
          <a:off x="68943" y="4114799"/>
          <a:ext cx="4248472" cy="2590803"/>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S</a:t>
                      </a:r>
                      <a:r>
                        <a:rPr lang="en-US" sz="800" b="0" i="0" u="none" strike="noStrike" baseline="0" dirty="0" smtClean="0">
                          <a:latin typeface="Arial"/>
                        </a:rPr>
                        <a:t>p</a:t>
                      </a:r>
                      <a:r>
                        <a:rPr lang="en-GB" sz="800" b="0" i="0" u="none" strike="noStrike" baseline="0" dirty="0" smtClean="0">
                          <a:latin typeface="Arial"/>
                        </a:rPr>
                        <a:t>lit players into two teams. When coach calls go the first player from each line dribbles to the goal opposite and shoots. First player to score gets the point for their team</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Add GKs</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Keep ball close with little touches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Shoot with laces or inside of feet</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1246492132"/>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10: Shooting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939491513"/>
              </p:ext>
            </p:extLst>
          </p:nvPr>
        </p:nvGraphicFramePr>
        <p:xfrm>
          <a:off x="4648200" y="4114800"/>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Split players into 4 teams. First player in each line dribbles out around the cone and shoots at the goal next to where they start. F</a:t>
                      </a:r>
                      <a:r>
                        <a:rPr lang="en-US" sz="800" b="0" i="0" u="none" strike="noStrike" baseline="0" dirty="0" err="1" smtClean="0">
                          <a:latin typeface="Arial"/>
                        </a:rPr>
                        <a:t>i</a:t>
                      </a:r>
                      <a:r>
                        <a:rPr lang="en-GB" sz="800" b="0" i="0" u="none" strike="noStrike" baseline="0" dirty="0" err="1" smtClean="0">
                          <a:latin typeface="Arial"/>
                        </a:rPr>
                        <a:t>rst</a:t>
                      </a:r>
                      <a:r>
                        <a:rPr lang="en-GB" sz="800" b="0" i="0" u="none" strike="noStrike" baseline="0" dirty="0" smtClean="0">
                          <a:latin typeface="Arial"/>
                        </a:rPr>
                        <a:t> player to score gets the point for their team</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Add GK</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Keep ball close with little touches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Stop ball with bottom of foot</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Big touch and dribble at speed to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Shoot with laces or inside of foot</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0" y="1524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7103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4"/>
          <p:cNvGraphicFramePr>
            <a:graphicFrameLocks/>
          </p:cNvGraphicFramePr>
          <p:nvPr>
            <p:extLst>
              <p:ext uri="{D42A27DB-BD31-4B8C-83A1-F6EECF244321}">
                <p14:modId xmlns:p14="http://schemas.microsoft.com/office/powerpoint/2010/main" val="4207195036"/>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10: Shooting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0" y="152400"/>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22" name="Content Placeholder 2"/>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228600" y="838200"/>
            <a:ext cx="4038600" cy="3059857"/>
          </a:xfrm>
          <a:solidFill>
            <a:schemeClr val="bg1"/>
          </a:solidFill>
        </p:spPr>
      </p:pic>
      <p:graphicFrame>
        <p:nvGraphicFramePr>
          <p:cNvPr id="23" name="Table 22"/>
          <p:cNvGraphicFramePr>
            <a:graphicFrameLocks noGrp="1"/>
          </p:cNvGraphicFramePr>
          <p:nvPr>
            <p:extLst>
              <p:ext uri="{D42A27DB-BD31-4B8C-83A1-F6EECF244321}">
                <p14:modId xmlns:p14="http://schemas.microsoft.com/office/powerpoint/2010/main" val="2486966701"/>
              </p:ext>
            </p:extLst>
          </p:nvPr>
        </p:nvGraphicFramePr>
        <p:xfrm>
          <a:off x="152400" y="4045419"/>
          <a:ext cx="4248472" cy="2711734"/>
        </p:xfrm>
        <a:graphic>
          <a:graphicData uri="http://schemas.openxmlformats.org/drawingml/2006/table">
            <a:tbl>
              <a:tblPr firstRow="1" bandRow="1">
                <a:tableStyleId>{5940675A-B579-460E-94D1-54222C63F5DA}</a:tableStyleId>
              </a:tblPr>
              <a:tblGrid>
                <a:gridCol w="2124236"/>
                <a:gridCol w="2124236"/>
              </a:tblGrid>
              <a:tr h="28242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56503">
                <a:tc gridSpan="2">
                  <a:txBody>
                    <a:bodyPr/>
                    <a:lstStyle/>
                    <a:p>
                      <a:pPr marL="0" indent="0" algn="l">
                        <a:buFont typeface="Arial" panose="020B0604020202020204" pitchFamily="34" charset="0"/>
                        <a:buNone/>
                      </a:pPr>
                      <a:r>
                        <a:rPr lang="en-GB" sz="800" b="0" i="0" u="none" strike="noStrike" baseline="0" dirty="0" smtClean="0">
                          <a:latin typeface="Arial"/>
                        </a:rPr>
                        <a:t>Set out an area with 6 goals, 3 goals at each end. Players work in pairs with one ball. Players start in the middle, reds one side whites the other. Coach calls go and players play 1v1 against </a:t>
                      </a:r>
                      <a:r>
                        <a:rPr lang="en-GB" sz="800" b="0" i="0" u="none" strike="noStrike" baseline="0" dirty="0" err="1" smtClean="0">
                          <a:latin typeface="Arial"/>
                        </a:rPr>
                        <a:t>th</a:t>
                      </a:r>
                      <a:r>
                        <a:rPr lang="de-DE" sz="800" b="0" i="0" u="none" strike="noStrike" baseline="0" dirty="0" smtClean="0">
                          <a:latin typeface="Arial"/>
                        </a:rPr>
                        <a:t>ei</a:t>
                      </a:r>
                      <a:r>
                        <a:rPr lang="en-GB" sz="800" b="0" i="0" u="none" strike="noStrike" baseline="0" dirty="0" smtClean="0">
                          <a:latin typeface="Arial"/>
                        </a:rPr>
                        <a:t>r partner trying to score in any goal. If a goal is scored the bring the ball back to the middle and play again.</a:t>
                      </a:r>
                    </a:p>
                  </a:txBody>
                  <a:tcPr>
                    <a:solidFill>
                      <a:schemeClr val="bg1"/>
                    </a:solidFill>
                  </a:tcPr>
                </a:tc>
                <a:tc hMerge="1">
                  <a:txBody>
                    <a:bodyPr/>
                    <a:lstStyle/>
                    <a:p>
                      <a:endParaRPr lang="en-GB"/>
                    </a:p>
                  </a:txBody>
                  <a:tcPr/>
                </a:tc>
              </a:tr>
              <a:tr h="282427">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40453">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First player to 3 goals wins.</a:t>
                      </a:r>
                    </a:p>
                  </a:txBody>
                  <a:tcPr>
                    <a:solidFill>
                      <a:schemeClr val="bg1"/>
                    </a:solidFill>
                  </a:tcPr>
                </a:tc>
                <a:tc hMerge="1">
                  <a:txBody>
                    <a:bodyPr/>
                    <a:lstStyle/>
                    <a:p>
                      <a:endParaRPr lang="en-GB"/>
                    </a:p>
                  </a:txBody>
                  <a:tcPr/>
                </a:tc>
              </a:tr>
              <a:tr h="282427">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83773">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on the ball to keep it close</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Use different parts of the foot to change direction.</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Head up to see open goal</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Keep ball close with little touches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Shoot with laces of foot</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5" name="Content Placeholder 2"/>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4724400" y="838201"/>
            <a:ext cx="4038599" cy="3092028"/>
          </a:xfrm>
          <a:solidFill>
            <a:schemeClr val="bg1"/>
          </a:solidFill>
        </p:spPr>
      </p:pic>
      <p:graphicFrame>
        <p:nvGraphicFramePr>
          <p:cNvPr id="17" name="Table 16"/>
          <p:cNvGraphicFramePr>
            <a:graphicFrameLocks noGrp="1"/>
          </p:cNvGraphicFramePr>
          <p:nvPr>
            <p:extLst>
              <p:ext uri="{D42A27DB-BD31-4B8C-83A1-F6EECF244321}">
                <p14:modId xmlns:p14="http://schemas.microsoft.com/office/powerpoint/2010/main" val="1834925920"/>
              </p:ext>
            </p:extLst>
          </p:nvPr>
        </p:nvGraphicFramePr>
        <p:xfrm>
          <a:off x="4648200" y="4114800"/>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Set out 24x20 yard field. Player start cones are 6 yards from end line. Play 3 minute game then have players rotate to next cone in number order. Player 4 must run around the back of their own goal to cone 1. It</a:t>
                      </a:r>
                      <a:r>
                        <a:rPr lang="uk-UA" sz="800" b="0" i="0" u="none" strike="noStrike" baseline="0" dirty="0" smtClean="0">
                          <a:latin typeface="Arial"/>
                        </a:rPr>
                        <a:t>’</a:t>
                      </a:r>
                      <a:r>
                        <a:rPr lang="en-GB" sz="800" b="0" i="0" u="none" strike="noStrike" baseline="0" dirty="0" smtClean="0">
                          <a:latin typeface="Arial"/>
                        </a:rPr>
                        <a:t>s a race between both </a:t>
                      </a:r>
                      <a:r>
                        <a:rPr lang="en-GB" sz="800" b="0" i="0" u="none" strike="noStrike" baseline="0" smtClean="0">
                          <a:latin typeface="Arial"/>
                        </a:rPr>
                        <a:t>player 4s </a:t>
                      </a:r>
                      <a:r>
                        <a:rPr lang="en-GB" sz="800" b="0" i="0" u="none" strike="noStrike" baseline="0" dirty="0" smtClean="0">
                          <a:latin typeface="Arial"/>
                        </a:rPr>
                        <a:t>to get to cone 1 for extra point.</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1</a:t>
                      </a:r>
                      <a:r>
                        <a:rPr lang="en-GB" sz="800" baseline="0" dirty="0" smtClean="0">
                          <a:latin typeface="Arial" panose="020B0604020202020204" pitchFamily="34" charset="0"/>
                          <a:cs typeface="Arial" panose="020B0604020202020204" pitchFamily="34" charset="0"/>
                        </a:rPr>
                        <a:t> coach per field if more than one coach. Any players not playing can work with coach on side line in 1-1 setting to work o the theme of the session.</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to keep ball close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ead</a:t>
                      </a:r>
                      <a:r>
                        <a:rPr lang="en-GB" sz="800" baseline="0" dirty="0" smtClean="0">
                          <a:latin typeface="Arial" panose="020B0604020202020204" pitchFamily="34" charset="0"/>
                          <a:cs typeface="Arial" panose="020B0604020202020204" pitchFamily="34" charset="0"/>
                        </a:rPr>
                        <a:t> up to see space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err="1" smtClean="0">
                          <a:latin typeface="Arial" panose="020B0604020202020204" pitchFamily="34" charset="0"/>
                          <a:cs typeface="Arial" panose="020B0604020202020204" pitchFamily="34" charset="0"/>
                        </a:rPr>
                        <a:t>hange</a:t>
                      </a:r>
                      <a:r>
                        <a:rPr lang="en-GB" sz="800" baseline="0" dirty="0" smtClean="0">
                          <a:latin typeface="Arial" panose="020B0604020202020204" pitchFamily="34" charset="0"/>
                          <a:cs typeface="Arial" panose="020B0604020202020204" pitchFamily="34" charset="0"/>
                        </a:rPr>
                        <a:t> direction to avoid collisions</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3985326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724400" y="870371"/>
            <a:ext cx="4038599" cy="3059857"/>
          </a:xfrm>
          <a:solidFill>
            <a:schemeClr val="bg1"/>
          </a:solidFill>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52400" y="859259"/>
            <a:ext cx="4038600" cy="3059857"/>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231879053"/>
              </p:ext>
            </p:extLst>
          </p:nvPr>
        </p:nvGraphicFramePr>
        <p:xfrm>
          <a:off x="68943" y="4114799"/>
          <a:ext cx="4248472" cy="2652499"/>
        </p:xfrm>
        <a:graphic>
          <a:graphicData uri="http://schemas.openxmlformats.org/drawingml/2006/table">
            <a:tbl>
              <a:tblPr firstRow="1" bandRow="1">
                <a:tableStyleId>{5940675A-B579-460E-94D1-54222C63F5DA}</a:tableStyleId>
              </a:tblPr>
              <a:tblGrid>
                <a:gridCol w="2124236"/>
                <a:gridCol w="2124236"/>
              </a:tblGrid>
              <a:tr h="26368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29981">
                <a:tc gridSpan="2">
                  <a:txBody>
                    <a:bodyPr/>
                    <a:lstStyle/>
                    <a:p>
                      <a:pPr marL="0" indent="0" algn="l">
                        <a:buFont typeface="Arial" panose="020B0604020202020204" pitchFamily="34" charset="0"/>
                        <a:buNone/>
                      </a:pPr>
                      <a:r>
                        <a:rPr lang="en-GB" sz="800" b="0" i="0" u="none" strike="noStrike" baseline="0" dirty="0" smtClean="0">
                          <a:latin typeface="Arial"/>
                        </a:rPr>
                        <a:t>Set out a number of 2x2 yard boxes. Each box represents a store, restaurant, gas station etc. Each player has a car (ball) and drives their car (dribbles their ball)  to as many stores as possible.</a:t>
                      </a:r>
                    </a:p>
                  </a:txBody>
                  <a:tcPr>
                    <a:solidFill>
                      <a:schemeClr val="bg1"/>
                    </a:solidFill>
                  </a:tcPr>
                </a:tc>
                <a:tc hMerge="1">
                  <a:txBody>
                    <a:bodyPr/>
                    <a:lstStyle/>
                    <a:p>
                      <a:endParaRPr lang="en-GB"/>
                    </a:p>
                  </a:txBody>
                  <a:tcPr/>
                </a:tc>
              </a:tr>
              <a:tr h="26368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544642">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Make</a:t>
                      </a:r>
                      <a:r>
                        <a:rPr lang="en-GB" sz="800" baseline="0" dirty="0" smtClean="0">
                          <a:latin typeface="Arial" panose="020B0604020202020204" pitchFamily="34" charset="0"/>
                          <a:cs typeface="Arial" panose="020B0604020202020204" pitchFamily="34" charset="0"/>
                        </a:rPr>
                        <a:t> one box blue (police station) and have one player be the policeman.  Players dribble slowly until coach holds green light. Players then dribble fast. Policeman tries to catch fast drivers by tagging them. If tagged player must go to the police station until freed by a team mate.</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6368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25124">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to keep ball close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ead</a:t>
                      </a:r>
                      <a:r>
                        <a:rPr lang="en-GB" sz="800" baseline="0" dirty="0" smtClean="0">
                          <a:latin typeface="Arial" panose="020B0604020202020204" pitchFamily="34" charset="0"/>
                          <a:cs typeface="Arial" panose="020B0604020202020204" pitchFamily="34" charset="0"/>
                        </a:rPr>
                        <a:t> up to see space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err="1" smtClean="0">
                          <a:latin typeface="Arial" panose="020B0604020202020204" pitchFamily="34" charset="0"/>
                          <a:cs typeface="Arial" panose="020B0604020202020204" pitchFamily="34" charset="0"/>
                        </a:rPr>
                        <a:t>hange</a:t>
                      </a:r>
                      <a:r>
                        <a:rPr lang="en-GB" sz="800" baseline="0" dirty="0" smtClean="0">
                          <a:latin typeface="Arial" panose="020B0604020202020204" pitchFamily="34" charset="0"/>
                          <a:cs typeface="Arial" panose="020B0604020202020204" pitchFamily="34" charset="0"/>
                        </a:rPr>
                        <a:t> direction to avoid collisions</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2162074873"/>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1: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237029511"/>
              </p:ext>
            </p:extLst>
          </p:nvPr>
        </p:nvGraphicFramePr>
        <p:xfrm>
          <a:off x="4648200" y="4114800"/>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Set out 24x20 yard field. Player start cones are 6 yards from end line. Play 3 minute game then have players rotate to next cone in number order. Player 4 must run around the back of their own goal to cone 1. It</a:t>
                      </a:r>
                      <a:r>
                        <a:rPr lang="uk-UA" sz="800" b="0" i="0" u="none" strike="noStrike" baseline="0" dirty="0" smtClean="0">
                          <a:latin typeface="Arial"/>
                        </a:rPr>
                        <a:t>’</a:t>
                      </a:r>
                      <a:r>
                        <a:rPr lang="en-GB" sz="800" b="0" i="0" u="none" strike="noStrike" baseline="0" dirty="0" smtClean="0">
                          <a:latin typeface="Arial"/>
                        </a:rPr>
                        <a:t>s a race between both </a:t>
                      </a:r>
                      <a:r>
                        <a:rPr lang="en-GB" sz="800" b="0" i="0" u="none" strike="noStrike" baseline="0" smtClean="0">
                          <a:latin typeface="Arial"/>
                        </a:rPr>
                        <a:t>player 4s </a:t>
                      </a:r>
                      <a:r>
                        <a:rPr lang="en-GB" sz="800" b="0" i="0" u="none" strike="noStrike" baseline="0" dirty="0" smtClean="0">
                          <a:latin typeface="Arial"/>
                        </a:rPr>
                        <a:t>to get to cone 1 for extra point.</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1</a:t>
                      </a:r>
                      <a:r>
                        <a:rPr lang="en-GB" sz="800" baseline="0" dirty="0" smtClean="0">
                          <a:latin typeface="Arial" panose="020B0604020202020204" pitchFamily="34" charset="0"/>
                          <a:cs typeface="Arial" panose="020B0604020202020204" pitchFamily="34" charset="0"/>
                        </a:rPr>
                        <a:t> coach per field if more than one coach. Any players not playing can work with coach on side line in 1-1 setting to work o the theme of the session.</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to keep ball close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ead</a:t>
                      </a:r>
                      <a:r>
                        <a:rPr lang="en-GB" sz="800" baseline="0" dirty="0" smtClean="0">
                          <a:latin typeface="Arial" panose="020B0604020202020204" pitchFamily="34" charset="0"/>
                          <a:cs typeface="Arial" panose="020B0604020202020204" pitchFamily="34" charset="0"/>
                        </a:rPr>
                        <a:t> up to see space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err="1" smtClean="0">
                          <a:latin typeface="Arial" panose="020B0604020202020204" pitchFamily="34" charset="0"/>
                          <a:cs typeface="Arial" panose="020B0604020202020204" pitchFamily="34" charset="0"/>
                        </a:rPr>
                        <a:t>hange</a:t>
                      </a:r>
                      <a:r>
                        <a:rPr lang="en-GB" sz="800" baseline="0" dirty="0" smtClean="0">
                          <a:latin typeface="Arial" panose="020B0604020202020204" pitchFamily="34" charset="0"/>
                          <a:cs typeface="Arial" panose="020B0604020202020204" pitchFamily="34" charset="0"/>
                        </a:rPr>
                        <a:t> direction to avoid collisions</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1524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288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2</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4102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724400" y="870371"/>
            <a:ext cx="4038600" cy="3059857"/>
          </a:xfrm>
          <a:solidFill>
            <a:schemeClr val="bg1"/>
          </a:solidFill>
        </p:spPr>
      </p:pic>
      <p:pic>
        <p:nvPicPr>
          <p:cNvPr id="2" name="Content Placeholder 1" descr="1v1 dribbling box game.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3271422611"/>
              </p:ext>
            </p:extLst>
          </p:nvPr>
        </p:nvGraphicFramePr>
        <p:xfrm>
          <a:off x="68943" y="4114799"/>
          <a:ext cx="4248472" cy="273481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Players work in pairs. Each pair has one 3x3 yard box. Players leave the ball inside the box and stand on opposite corners. 1 player is the tagger and one player is the runner. Players can not go into the box and. Tagger tries to catch the runner by tagging them on the back. Tagger has 30 seconds to catch them</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Play same game but this time players must dribble the ball</a:t>
                      </a: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on the ball to keep it close</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Use different parts of the foot to change direction.</a:t>
                      </a:r>
                    </a:p>
                    <a:p>
                      <a:pPr marL="0" indent="0" algn="l">
                        <a:buFont typeface="Arial" panose="020B0604020202020204" pitchFamily="34" charset="0"/>
                        <a:buNone/>
                      </a:pPr>
                      <a:endParaRPr lang="en-GB" sz="800" baseline="0" dirty="0" smtClean="0">
                        <a:latin typeface="Arial" panose="020B0604020202020204" pitchFamily="34" charset="0"/>
                        <a:cs typeface="Arial" panose="020B0604020202020204" pitchFamily="34" charset="0"/>
                      </a:endParaRP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Head up to see other player</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3288058749"/>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2: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4281524928"/>
              </p:ext>
            </p:extLst>
          </p:nvPr>
        </p:nvGraphicFramePr>
        <p:xfrm>
          <a:off x="4648200" y="4114800"/>
          <a:ext cx="4248472" cy="271890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Players now have a ball each and dribble around the area and through as many of the boxes from the previous game as possible.</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Coaching</a:t>
                      </a:r>
                      <a:r>
                        <a:rPr lang="en-GB" sz="1000" b="1" baseline="0" dirty="0" smtClean="0">
                          <a:solidFill>
                            <a:schemeClr val="bg1"/>
                          </a:solidFill>
                          <a:latin typeface="Arial" panose="020B0604020202020204" pitchFamily="34" charset="0"/>
                          <a:cs typeface="Arial" panose="020B0604020202020204" pitchFamily="34" charset="0"/>
                        </a:rPr>
                        <a:t> Points</a:t>
                      </a:r>
                      <a:endParaRPr lang="en-GB" sz="1000" b="1" dirty="0" smtClean="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Keep ball close</a:t>
                      </a:r>
                    </a:p>
                    <a:p>
                      <a:pPr marL="171450" indent="-171450">
                        <a:buFont typeface="Arial" panose="020B0604020202020204" pitchFamily="34" charset="0"/>
                        <a:buChar char="•"/>
                      </a:pPr>
                      <a:r>
                        <a:rPr lang="en-US" sz="800" dirty="0" smtClean="0">
                          <a:latin typeface="Arial" panose="020B0604020202020204" pitchFamily="34" charset="0"/>
                          <a:cs typeface="Arial" panose="020B0604020202020204" pitchFamily="34" charset="0"/>
                        </a:rPr>
                        <a:t>H</a:t>
                      </a:r>
                      <a:r>
                        <a:rPr lang="en-GB" sz="800" dirty="0" err="1" smtClean="0">
                          <a:latin typeface="Arial" panose="020B0604020202020204" pitchFamily="34" charset="0"/>
                          <a:cs typeface="Arial" panose="020B0604020202020204" pitchFamily="34" charset="0"/>
                        </a:rPr>
                        <a:t>ead</a:t>
                      </a:r>
                      <a:r>
                        <a:rPr lang="en-GB" sz="800" dirty="0" smtClean="0">
                          <a:latin typeface="Arial" panose="020B0604020202020204" pitchFamily="34" charset="0"/>
                          <a:cs typeface="Arial" panose="020B0604020202020204" pitchFamily="34" charset="0"/>
                        </a:rPr>
                        <a:t> up to see space</a:t>
                      </a:r>
                    </a:p>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Dribble</a:t>
                      </a:r>
                      <a:r>
                        <a:rPr lang="en-GB" sz="800" baseline="0" dirty="0" smtClean="0">
                          <a:latin typeface="Arial" panose="020B0604020202020204" pitchFamily="34" charset="0"/>
                          <a:cs typeface="Arial" panose="020B0604020202020204" pitchFamily="34" charset="0"/>
                        </a:rPr>
                        <a:t> at speed into space</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dribble into the box and turn left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dribble into the box and turn right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dribble into the box and turn and dribble out</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perform 5 toe taps in each box</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Players perform 5 foundations in each box</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1524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17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descr="1v1 - 2 Box Game.pn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2989" r="2989"/>
          <a:stretch>
            <a:fillRect/>
          </a:stretch>
        </p:blipFill>
        <p:spPr>
          <a:xfrm>
            <a:off x="152400" y="762000"/>
            <a:ext cx="4038600" cy="3254375"/>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2942924859"/>
              </p:ext>
            </p:extLst>
          </p:nvPr>
        </p:nvGraphicFramePr>
        <p:xfrm>
          <a:off x="68943" y="4114799"/>
          <a:ext cx="4248472" cy="273481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171450" indent="-171450" algn="l">
                        <a:buFont typeface="Arial" panose="020B0604020202020204" pitchFamily="34" charset="0"/>
                        <a:buChar char="•"/>
                      </a:pPr>
                      <a:r>
                        <a:rPr lang="en-GB" sz="800" b="0" i="0" u="none" strike="noStrike" baseline="0" dirty="0" smtClean="0">
                          <a:latin typeface="Arial"/>
                        </a:rPr>
                        <a:t>Set out a 15x20 yard area with a box in each corner. 2 </a:t>
                      </a:r>
                      <a:r>
                        <a:rPr lang="en-GB" sz="800" b="0" i="0" u="none" strike="noStrike" baseline="0" dirty="0" err="1" smtClean="0">
                          <a:latin typeface="Arial"/>
                        </a:rPr>
                        <a:t>colors</a:t>
                      </a:r>
                      <a:r>
                        <a:rPr lang="en-GB" sz="800" b="0" i="0" u="none" strike="noStrike" baseline="0" dirty="0" smtClean="0">
                          <a:latin typeface="Arial"/>
                        </a:rPr>
                        <a:t> at one end 2 at the other. S</a:t>
                      </a:r>
                      <a:r>
                        <a:rPr lang="en-US" sz="800" b="0" i="0" u="none" strike="noStrike" baseline="0" dirty="0" smtClean="0">
                          <a:latin typeface="Arial"/>
                        </a:rPr>
                        <a:t>p</a:t>
                      </a:r>
                      <a:r>
                        <a:rPr lang="en-GB" sz="800" b="0" i="0" u="none" strike="noStrike" baseline="0" dirty="0" smtClean="0">
                          <a:latin typeface="Arial"/>
                        </a:rPr>
                        <a:t>lit players into two teams, each starting between a set of boxes. Coach passes ball into area and players go 1v1 to try and stop the ball in wither box opposite their start point.</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54289">
                <a:tc gridSpan="2">
                  <a:txBody>
                    <a:bodyPr/>
                    <a:lstStyle/>
                    <a:p>
                      <a:pPr marL="171450" indent="-171450">
                        <a:buFont typeface="Arial" panose="020B0604020202020204" pitchFamily="34" charset="0"/>
                        <a:buChar char="•"/>
                      </a:pPr>
                      <a:r>
                        <a:rPr lang="en-GB" sz="800" dirty="0" smtClean="0">
                          <a:latin typeface="Arial" panose="020B0604020202020204" pitchFamily="34" charset="0"/>
                          <a:cs typeface="Arial" panose="020B0604020202020204" pitchFamily="34" charset="0"/>
                        </a:rPr>
                        <a:t>Play 2 1v1 games</a:t>
                      </a:r>
                      <a:r>
                        <a:rPr lang="en-GB" sz="800" baseline="0" dirty="0" smtClean="0">
                          <a:latin typeface="Arial" panose="020B0604020202020204" pitchFamily="34" charset="0"/>
                          <a:cs typeface="Arial" panose="020B0604020202020204" pitchFamily="34" charset="0"/>
                        </a:rPr>
                        <a:t> at the same time.</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Use body to protect ball</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Move ball using various part of feet</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Move ball quickly to try and unbalance defender</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Exploit space at speed</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4110639247"/>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2: Dribbling</a:t>
                      </a:r>
                      <a:endParaRPr lang="en-US" sz="2000" dirty="0" smtClean="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152400"/>
            <a:ext cx="474934" cy="610992"/>
          </a:xfrm>
          <a:prstGeom prst="rect">
            <a:avLst/>
          </a:prstGeom>
          <a:noFill/>
          <a:extLst>
            <a:ext uri="{909E8E84-426E-40dd-AFC4-6F175D3DCCD1}">
              <a14:hiddenFill xmlns:a14="http://schemas.microsoft.com/office/drawing/2010/main">
                <a:solidFill>
                  <a:srgbClr val="FFFFFF"/>
                </a:solidFill>
              </a14:hiddenFill>
            </a:ext>
          </a:extLst>
        </p:spPr>
      </p:pic>
      <p:pic>
        <p:nvPicPr>
          <p:cNvPr id="12" name="Content Placeholder 2"/>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4724400" y="870371"/>
            <a:ext cx="4038599" cy="3059857"/>
          </a:xfrm>
          <a:solidFill>
            <a:schemeClr val="bg1"/>
          </a:solidFill>
        </p:spPr>
      </p:pic>
      <p:graphicFrame>
        <p:nvGraphicFramePr>
          <p:cNvPr id="13" name="Table 12"/>
          <p:cNvGraphicFramePr>
            <a:graphicFrameLocks noGrp="1"/>
          </p:cNvGraphicFramePr>
          <p:nvPr>
            <p:extLst>
              <p:ext uri="{D42A27DB-BD31-4B8C-83A1-F6EECF244321}">
                <p14:modId xmlns:p14="http://schemas.microsoft.com/office/powerpoint/2010/main" val="1267472559"/>
              </p:ext>
            </p:extLst>
          </p:nvPr>
        </p:nvGraphicFramePr>
        <p:xfrm>
          <a:off x="4648200" y="4114800"/>
          <a:ext cx="4248472" cy="2621296"/>
        </p:xfrm>
        <a:graphic>
          <a:graphicData uri="http://schemas.openxmlformats.org/drawingml/2006/table">
            <a:tbl>
              <a:tblPr firstRow="1" bandRow="1">
                <a:tableStyleId>{5940675A-B579-460E-94D1-54222C63F5DA}</a:tableStyleId>
              </a:tblPr>
              <a:tblGrid>
                <a:gridCol w="2124236"/>
                <a:gridCol w="2124236"/>
              </a:tblGrid>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548624">
                <a:tc gridSpan="2">
                  <a:txBody>
                    <a:bodyPr/>
                    <a:lstStyle/>
                    <a:p>
                      <a:pPr marL="0" indent="0" algn="l">
                        <a:buFont typeface="Arial" panose="020B0604020202020204" pitchFamily="34" charset="0"/>
                        <a:buNone/>
                      </a:pPr>
                      <a:r>
                        <a:rPr lang="en-GB" sz="800" b="0" i="0" u="none" strike="noStrike" baseline="0" dirty="0" smtClean="0">
                          <a:latin typeface="Arial"/>
                        </a:rPr>
                        <a:t>Set out 24x20 yard field. Player start cones are 6 yards from end line. Play 3 minute game then have players rotate to next cone in number order. Player 4 must run around the back of their own goal to cone 1. It</a:t>
                      </a:r>
                      <a:r>
                        <a:rPr lang="uk-UA" sz="800" b="0" i="0" u="none" strike="noStrike" baseline="0" dirty="0" smtClean="0">
                          <a:latin typeface="Arial"/>
                        </a:rPr>
                        <a:t>’</a:t>
                      </a:r>
                      <a:r>
                        <a:rPr lang="en-GB" sz="800" b="0" i="0" u="none" strike="noStrike" baseline="0" dirty="0" smtClean="0">
                          <a:latin typeface="Arial"/>
                        </a:rPr>
                        <a:t>s a race between both </a:t>
                      </a:r>
                      <a:r>
                        <a:rPr lang="en-GB" sz="800" b="0" i="0" u="none" strike="noStrike" baseline="0" smtClean="0">
                          <a:latin typeface="Arial"/>
                        </a:rPr>
                        <a:t>player 4s </a:t>
                      </a:r>
                      <a:r>
                        <a:rPr lang="en-GB" sz="800" b="0" i="0" u="none" strike="noStrike" baseline="0" dirty="0" smtClean="0">
                          <a:latin typeface="Arial"/>
                        </a:rPr>
                        <a:t>to get to cone 1 for extra point.</a:t>
                      </a:r>
                    </a:p>
                  </a:txBody>
                  <a:tcPr>
                    <a:solidFill>
                      <a:schemeClr val="bg1"/>
                    </a:solidFill>
                  </a:tcPr>
                </a:tc>
                <a:tc hMerge="1">
                  <a:txBody>
                    <a:bodyPr/>
                    <a:lstStyle/>
                    <a:p>
                      <a:endParaRPr lang="en-GB"/>
                    </a:p>
                  </a:txBody>
                  <a:tcPr/>
                </a:tc>
              </a:tr>
              <a:tr h="27842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35632">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1</a:t>
                      </a:r>
                      <a:r>
                        <a:rPr lang="en-GB" sz="800" baseline="0" dirty="0" smtClean="0">
                          <a:latin typeface="Arial" panose="020B0604020202020204" pitchFamily="34" charset="0"/>
                          <a:cs typeface="Arial" panose="020B0604020202020204" pitchFamily="34" charset="0"/>
                        </a:rPr>
                        <a:t> coach per field if more than one coach. Any players not playing can work with coach on side line in 1-1 setting to work o the theme of the session.</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7842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71260">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Little touches to keep ball close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H</a:t>
                      </a:r>
                      <a:r>
                        <a:rPr lang="en-GB" sz="800" baseline="0" dirty="0" err="1" smtClean="0">
                          <a:latin typeface="Arial" panose="020B0604020202020204" pitchFamily="34" charset="0"/>
                          <a:cs typeface="Arial" panose="020B0604020202020204" pitchFamily="34" charset="0"/>
                        </a:rPr>
                        <a:t>ead</a:t>
                      </a:r>
                      <a:r>
                        <a:rPr lang="en-GB" sz="800" baseline="0" dirty="0" smtClean="0">
                          <a:latin typeface="Arial" panose="020B0604020202020204" pitchFamily="34" charset="0"/>
                          <a:cs typeface="Arial" panose="020B0604020202020204" pitchFamily="34" charset="0"/>
                        </a:rPr>
                        <a:t> up to see space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err="1" smtClean="0">
                          <a:latin typeface="Arial" panose="020B0604020202020204" pitchFamily="34" charset="0"/>
                          <a:cs typeface="Arial" panose="020B0604020202020204" pitchFamily="34" charset="0"/>
                        </a:rPr>
                        <a:t>hange</a:t>
                      </a:r>
                      <a:r>
                        <a:rPr lang="en-GB" sz="800" baseline="0" dirty="0" smtClean="0">
                          <a:latin typeface="Arial" panose="020B0604020202020204" pitchFamily="34" charset="0"/>
                          <a:cs typeface="Arial" panose="020B0604020202020204" pitchFamily="34" charset="0"/>
                        </a:rPr>
                        <a:t> direction to avoid collisions</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spTree>
    <p:extLst>
      <p:ext uri="{BB962C8B-B14F-4D97-AF65-F5344CB8AC3E}">
        <p14:creationId xmlns:p14="http://schemas.microsoft.com/office/powerpoint/2010/main" val="97717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5257800"/>
            <a:ext cx="9144000" cy="1600200"/>
          </a:xfrm>
          <a:solidFill>
            <a:schemeClr val="bg1"/>
          </a:solidFill>
        </p:spPr>
        <p:txBody>
          <a:bodyPr>
            <a:normAutofit/>
          </a:bodyPr>
          <a:lstStyle/>
          <a:p>
            <a:pPr algn="l"/>
            <a:r>
              <a:rPr lang="en-GB" sz="5400" b="1" dirty="0" smtClean="0">
                <a:ln>
                  <a:solidFill>
                    <a:srgbClr val="FF0000"/>
                  </a:solidFill>
                </a:ln>
                <a:solidFill>
                  <a:sysClr val="windowText" lastClr="000000"/>
                </a:solidFill>
              </a:rPr>
              <a:t>Week 3</a:t>
            </a:r>
            <a:endParaRPr lang="en-US" sz="6600" dirty="0">
              <a:solidFill>
                <a:sysClr val="windowText" lastClr="000000"/>
              </a:solidFill>
            </a:endParaRPr>
          </a:p>
        </p:txBody>
      </p:sp>
      <p:pic>
        <p:nvPicPr>
          <p:cNvPr id="14" name="Picture 2" descr="C:\Users\Mark\Desktop\GPS Coaches\gps_logo_201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5486400"/>
            <a:ext cx="949867" cy="1221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4789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724400" y="870371"/>
            <a:ext cx="4038600" cy="3059857"/>
          </a:xfrm>
          <a:solidFill>
            <a:schemeClr val="bg1"/>
          </a:solidFill>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52400" y="859259"/>
            <a:ext cx="4038600" cy="3059857"/>
          </a:xfrm>
          <a:solidFill>
            <a:schemeClr val="bg1"/>
          </a:solidFill>
        </p:spPr>
      </p:pic>
      <p:cxnSp>
        <p:nvCxnSpPr>
          <p:cNvPr id="14" name="Straight Connector 13"/>
          <p:cNvCxnSpPr/>
          <p:nvPr/>
        </p:nvCxnSpPr>
        <p:spPr>
          <a:xfrm flipV="1">
            <a:off x="4495800" y="838200"/>
            <a:ext cx="0" cy="586740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p14="http://schemas.microsoft.com/office/powerpoint/2010/main" val="3332938579"/>
              </p:ext>
            </p:extLst>
          </p:nvPr>
        </p:nvGraphicFramePr>
        <p:xfrm>
          <a:off x="68943" y="4114799"/>
          <a:ext cx="4248472" cy="2612894"/>
        </p:xfrm>
        <a:graphic>
          <a:graphicData uri="http://schemas.openxmlformats.org/drawingml/2006/table">
            <a:tbl>
              <a:tblPr firstRow="1" bandRow="1">
                <a:tableStyleId>{5940675A-B579-460E-94D1-54222C63F5DA}</a:tableStyleId>
              </a:tblPr>
              <a:tblGrid>
                <a:gridCol w="2124236"/>
                <a:gridCol w="2124236"/>
              </a:tblGrid>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435109">
                <a:tc gridSpan="2">
                  <a:txBody>
                    <a:bodyPr/>
                    <a:lstStyle/>
                    <a:p>
                      <a:pPr marL="0" indent="0" algn="l">
                        <a:buFont typeface="Arial" panose="020B0604020202020204" pitchFamily="34" charset="0"/>
                        <a:buNone/>
                      </a:pPr>
                      <a:r>
                        <a:rPr lang="en-GB" sz="800" b="0" i="0" u="none" strike="noStrike" baseline="0" dirty="0" smtClean="0">
                          <a:latin typeface="Arial"/>
                        </a:rPr>
                        <a:t>Set out a grid as shown Each cones 2 yards apart. Each player has a ball and works in their own channel. Have 2 players at each grid if large numbers. Players dribble to the end of there channel and back before next player goes.</a:t>
                      </a:r>
                    </a:p>
                  </a:txBody>
                  <a:tcPr>
                    <a:solidFill>
                      <a:schemeClr val="bg1"/>
                    </a:solidFill>
                  </a:tcPr>
                </a:tc>
                <a:tc hMerge="1">
                  <a:txBody>
                    <a:bodyPr/>
                    <a:lstStyle/>
                    <a:p>
                      <a:endParaRPr lang="en-GB"/>
                    </a:p>
                  </a:txBody>
                  <a:tcPr/>
                </a:tc>
              </a:tr>
              <a:tr h="293905">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Coaching</a:t>
                      </a:r>
                      <a:r>
                        <a:rPr lang="en-GB" sz="1000" b="1" baseline="0" dirty="0" smtClean="0">
                          <a:solidFill>
                            <a:schemeClr val="bg1"/>
                          </a:solidFill>
                          <a:latin typeface="Arial" panose="020B0604020202020204" pitchFamily="34" charset="0"/>
                          <a:cs typeface="Arial" panose="020B0604020202020204" pitchFamily="34" charset="0"/>
                        </a:rPr>
                        <a:t> Points</a:t>
                      </a:r>
                      <a:endParaRPr lang="en-GB" sz="1000" b="1" dirty="0" smtClean="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354289">
                <a:tc gridSpan="2">
                  <a:txBody>
                    <a:bodyPr/>
                    <a:lstStyle/>
                    <a:p>
                      <a:pPr marL="0" indent="0">
                        <a:buFont typeface="Arial" panose="020B0604020202020204" pitchFamily="34" charset="0"/>
                        <a:buNone/>
                      </a:pPr>
                      <a:r>
                        <a:rPr lang="en-GB" sz="800" dirty="0" smtClean="0">
                          <a:latin typeface="Arial" panose="020B0604020202020204" pitchFamily="34" charset="0"/>
                          <a:cs typeface="Arial" panose="020B0604020202020204" pitchFamily="34" charset="0"/>
                        </a:rPr>
                        <a:t>Small</a:t>
                      </a:r>
                      <a:r>
                        <a:rPr lang="en-GB" sz="800" baseline="0" dirty="0" smtClean="0">
                          <a:latin typeface="Arial" panose="020B0604020202020204" pitchFamily="34" charset="0"/>
                          <a:cs typeface="Arial" panose="020B0604020202020204" pitchFamily="34" charset="0"/>
                        </a:rPr>
                        <a:t> touches to keep ball close</a:t>
                      </a:r>
                    </a:p>
                    <a:p>
                      <a:pPr marL="0" indent="0">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Speed control to avoid collisions.</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9390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919690">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Toe Taps</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Foundations</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Roll overs</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Inside/outside</a:t>
                      </a:r>
                    </a:p>
                    <a:p>
                      <a:pPr marL="171450" indent="-171450" algn="l">
                        <a:buFont typeface="Arial" panose="020B0604020202020204" pitchFamily="34" charset="0"/>
                        <a:buChar char="•"/>
                      </a:pPr>
                      <a:r>
                        <a:rPr lang="en-GB" sz="800" baseline="0" dirty="0" err="1" smtClean="0">
                          <a:latin typeface="Arial" panose="020B0604020202020204" pitchFamily="34" charset="0"/>
                          <a:cs typeface="Arial" panose="020B0604020202020204" pitchFamily="34" charset="0"/>
                        </a:rPr>
                        <a:t>Zig</a:t>
                      </a:r>
                      <a:r>
                        <a:rPr lang="en-GB" sz="800" baseline="0" dirty="0" smtClean="0">
                          <a:latin typeface="Arial" panose="020B0604020202020204" pitchFamily="34" charset="0"/>
                          <a:cs typeface="Arial" panose="020B0604020202020204" pitchFamily="34" charset="0"/>
                        </a:rPr>
                        <a:t> </a:t>
                      </a:r>
                      <a:r>
                        <a:rPr lang="en-GB" sz="800" baseline="0" dirty="0" err="1" smtClean="0">
                          <a:latin typeface="Arial" panose="020B0604020202020204" pitchFamily="34" charset="0"/>
                          <a:cs typeface="Arial" panose="020B0604020202020204" pitchFamily="34" charset="0"/>
                        </a:rPr>
                        <a:t>Zag</a:t>
                      </a:r>
                      <a:r>
                        <a:rPr lang="en-GB" sz="800" baseline="0" dirty="0" smtClean="0">
                          <a:latin typeface="Arial" panose="020B0604020202020204" pitchFamily="34" charset="0"/>
                          <a:cs typeface="Arial" panose="020B0604020202020204" pitchFamily="34" charset="0"/>
                        </a:rPr>
                        <a:t> side to side around cones on outside of your channel</a:t>
                      </a:r>
                    </a:p>
                  </a:txBody>
                  <a:tcPr>
                    <a:solidFill>
                      <a:schemeClr val="bg1"/>
                    </a:solidFill>
                  </a:tcPr>
                </a:tc>
                <a:tc>
                  <a:txBody>
                    <a:bodyPr/>
                    <a:lstStyle/>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Backwards down channel</a:t>
                      </a:r>
                    </a:p>
                    <a:p>
                      <a:pPr marL="171450" indent="-171450" algn="l">
                        <a:buFont typeface="Arial" panose="020B0604020202020204" pitchFamily="34" charset="0"/>
                        <a:buChar char="•"/>
                      </a:pPr>
                      <a:r>
                        <a:rPr lang="en-GB" sz="800" baseline="0" dirty="0" smtClean="0">
                          <a:latin typeface="Arial" panose="020B0604020202020204" pitchFamily="34" charset="0"/>
                          <a:cs typeface="Arial" panose="020B0604020202020204" pitchFamily="34" charset="0"/>
                        </a:rPr>
                        <a:t>Dribble into 3 other channels before getting to the end.</a:t>
                      </a:r>
                    </a:p>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graphicFrame>
        <p:nvGraphicFramePr>
          <p:cNvPr id="16" name="Content Placeholder 4"/>
          <p:cNvGraphicFramePr>
            <a:graphicFrameLocks/>
          </p:cNvGraphicFramePr>
          <p:nvPr>
            <p:extLst>
              <p:ext uri="{D42A27DB-BD31-4B8C-83A1-F6EECF244321}">
                <p14:modId xmlns:p14="http://schemas.microsoft.com/office/powerpoint/2010/main" val="1996357682"/>
              </p:ext>
            </p:extLst>
          </p:nvPr>
        </p:nvGraphicFramePr>
        <p:xfrm>
          <a:off x="228600" y="175972"/>
          <a:ext cx="6553200" cy="471055"/>
        </p:xfrm>
        <a:graphic>
          <a:graphicData uri="http://schemas.openxmlformats.org/drawingml/2006/table">
            <a:tbl>
              <a:tblPr firstRow="1" bandRow="1">
                <a:tableStyleId>{5C22544A-7EE6-4342-B048-85BDC9FD1C3A}</a:tableStyleId>
              </a:tblPr>
              <a:tblGrid>
                <a:gridCol w="6553200"/>
              </a:tblGrid>
              <a:tr h="471055">
                <a:tc>
                  <a:txBody>
                    <a:bodyPr/>
                    <a:lstStyle/>
                    <a:p>
                      <a:r>
                        <a:rPr lang="en-GB" sz="2000" dirty="0" smtClean="0">
                          <a:ln>
                            <a:solidFill>
                              <a:schemeClr val="tx1"/>
                            </a:solidFill>
                          </a:ln>
                          <a:solidFill>
                            <a:srgbClr val="FF0000"/>
                          </a:solidFill>
                          <a:latin typeface="Arial" panose="020B0604020202020204" pitchFamily="34" charset="0"/>
                          <a:cs typeface="Arial" panose="020B0604020202020204" pitchFamily="34" charset="0"/>
                        </a:rPr>
                        <a:t>Week</a:t>
                      </a:r>
                      <a:r>
                        <a:rPr lang="en-GB" sz="2000" baseline="0" dirty="0" smtClean="0">
                          <a:ln>
                            <a:solidFill>
                              <a:schemeClr val="tx1"/>
                            </a:solidFill>
                          </a:ln>
                          <a:solidFill>
                            <a:srgbClr val="FF0000"/>
                          </a:solidFill>
                          <a:latin typeface="Arial" panose="020B0604020202020204" pitchFamily="34" charset="0"/>
                          <a:cs typeface="Arial" panose="020B0604020202020204" pitchFamily="34" charset="0"/>
                        </a:rPr>
                        <a:t> 3: Dribbling</a:t>
                      </a:r>
                      <a:endParaRPr lang="en-US" sz="2000" dirty="0">
                        <a:ln>
                          <a:solidFill>
                            <a:schemeClr val="tx1"/>
                          </a:solidFill>
                        </a:ln>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575262515"/>
              </p:ext>
            </p:extLst>
          </p:nvPr>
        </p:nvGraphicFramePr>
        <p:xfrm>
          <a:off x="4648200" y="4085224"/>
          <a:ext cx="4248472" cy="2593830"/>
        </p:xfrm>
        <a:graphic>
          <a:graphicData uri="http://schemas.openxmlformats.org/drawingml/2006/table">
            <a:tbl>
              <a:tblPr firstRow="1" bandRow="1">
                <a:tableStyleId>{5940675A-B579-460E-94D1-54222C63F5DA}</a:tableStyleId>
              </a:tblPr>
              <a:tblGrid>
                <a:gridCol w="2124236"/>
                <a:gridCol w="2124236"/>
              </a:tblGrid>
              <a:tr h="25893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Organisation</a:t>
                      </a:r>
                      <a:endParaRPr lang="en-GB" sz="1000" b="1" dirty="0">
                        <a:solidFill>
                          <a:schemeClr val="bg1"/>
                        </a:solidFill>
                        <a:latin typeface="Arial" panose="020B0604020202020204" pitchFamily="34" charset="0"/>
                        <a:cs typeface="Arial" panose="020B0604020202020204" pitchFamily="34" charset="0"/>
                      </a:endParaRPr>
                    </a:p>
                  </a:txBody>
                  <a:tcPr>
                    <a:solidFill>
                      <a:srgbClr val="DF2F2F"/>
                    </a:solidFill>
                  </a:tcPr>
                </a:tc>
                <a:tc hMerge="1">
                  <a:txBody>
                    <a:bodyPr/>
                    <a:lstStyle/>
                    <a:p>
                      <a:endParaRPr lang="en-GB"/>
                    </a:p>
                  </a:txBody>
                  <a:tcPr/>
                </a:tc>
              </a:tr>
              <a:tr h="681033">
                <a:tc gridSpan="2">
                  <a:txBody>
                    <a:bodyPr/>
                    <a:lstStyle/>
                    <a:p>
                      <a:pPr marL="0" indent="0" algn="l">
                        <a:buFont typeface="Arial" panose="020B0604020202020204" pitchFamily="34" charset="0"/>
                        <a:buNone/>
                      </a:pPr>
                      <a:r>
                        <a:rPr lang="en-GB" sz="800" b="0" i="0" u="none" strike="noStrike" baseline="0" dirty="0" smtClean="0">
                          <a:latin typeface="Arial"/>
                        </a:rPr>
                        <a:t>Now move the cones from the grid into a mess in the middle of the area. Players line up on one side with a defender in each space between cones and end lines. Players must dribble to the opposite side past the defenders and through the cones without being tagged. If you are tagged you become new defender and defender becomes an attacker.</a:t>
                      </a:r>
                    </a:p>
                  </a:txBody>
                  <a:tcPr>
                    <a:solidFill>
                      <a:schemeClr val="bg1"/>
                    </a:solidFill>
                  </a:tcPr>
                </a:tc>
                <a:tc hMerge="1">
                  <a:txBody>
                    <a:bodyPr/>
                    <a:lstStyle/>
                    <a:p>
                      <a:endParaRPr lang="en-GB"/>
                    </a:p>
                  </a:txBody>
                  <a:tcPr/>
                </a:tc>
              </a:tr>
              <a:tr h="258938">
                <a:tc gridSpan="2">
                  <a:txBody>
                    <a:bodyPr/>
                    <a:lstStyle/>
                    <a:p>
                      <a:pPr algn="ctr"/>
                      <a:r>
                        <a:rPr lang="en-GB" sz="1000" b="1" dirty="0" smtClean="0">
                          <a:solidFill>
                            <a:schemeClr val="bg1"/>
                          </a:solidFill>
                          <a:latin typeface="Arial" panose="020B0604020202020204" pitchFamily="34" charset="0"/>
                          <a:cs typeface="Arial" panose="020B0604020202020204" pitchFamily="34" charset="0"/>
                        </a:rPr>
                        <a:t>Progressions</a:t>
                      </a:r>
                    </a:p>
                  </a:txBody>
                  <a:tcPr>
                    <a:solidFill>
                      <a:srgbClr val="DF2F2F"/>
                    </a:solidFill>
                  </a:tcPr>
                </a:tc>
                <a:tc hMerge="1">
                  <a:txBody>
                    <a:bodyPr/>
                    <a:lstStyle/>
                    <a:p>
                      <a:endParaRPr lang="en-GB"/>
                    </a:p>
                  </a:txBody>
                  <a:tcPr/>
                </a:tc>
              </a:tr>
              <a:tr h="325711">
                <a:tc gridSpan="2">
                  <a:txBody>
                    <a:bodyPr/>
                    <a:lstStyle/>
                    <a:p>
                      <a:pPr marL="171450" indent="-171450">
                        <a:buFont typeface="Arial" panose="020B0604020202020204" pitchFamily="34" charset="0"/>
                        <a:buChar char="•"/>
                      </a:pPr>
                      <a:r>
                        <a:rPr lang="en-US" sz="800" dirty="0" smtClean="0">
                          <a:latin typeface="Arial" panose="020B0604020202020204" pitchFamily="34" charset="0"/>
                          <a:cs typeface="Arial" panose="020B0604020202020204" pitchFamily="34" charset="0"/>
                        </a:rPr>
                        <a:t>2 defenders</a:t>
                      </a:r>
                      <a:r>
                        <a:rPr lang="en-US" sz="800" baseline="0" dirty="0" smtClean="0">
                          <a:latin typeface="Arial" panose="020B0604020202020204" pitchFamily="34" charset="0"/>
                          <a:cs typeface="Arial" panose="020B0604020202020204" pitchFamily="34" charset="0"/>
                        </a:rPr>
                        <a:t> in each space</a:t>
                      </a:r>
                      <a:endParaRPr lang="en-GB" sz="800" dirty="0" smtClean="0">
                        <a:latin typeface="Arial" panose="020B0604020202020204" pitchFamily="34" charset="0"/>
                        <a:cs typeface="Arial" panose="020B0604020202020204" pitchFamily="34" charset="0"/>
                      </a:endParaRPr>
                    </a:p>
                  </a:txBody>
                  <a:tcPr>
                    <a:solidFill>
                      <a:schemeClr val="bg1"/>
                    </a:solidFill>
                  </a:tcPr>
                </a:tc>
                <a:tc hMerge="1">
                  <a:txBody>
                    <a:bodyPr/>
                    <a:lstStyle/>
                    <a:p>
                      <a:endParaRPr lang="en-GB"/>
                    </a:p>
                  </a:txBody>
                  <a:tcPr/>
                </a:tc>
              </a:tr>
              <a:tr h="25893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anose="020B0604020202020204" pitchFamily="34" charset="0"/>
                          <a:cs typeface="Arial" panose="020B0604020202020204" pitchFamily="34" charset="0"/>
                        </a:rPr>
                        <a:t>Coaching Points</a:t>
                      </a:r>
                    </a:p>
                  </a:txBody>
                  <a:tcPr>
                    <a:solidFill>
                      <a:srgbClr val="DF2F2F"/>
                    </a:solidFill>
                  </a:tcPr>
                </a:tc>
                <a:tc hMerge="1">
                  <a:txBody>
                    <a:bodyPr/>
                    <a:lstStyle/>
                    <a:p>
                      <a:endParaRPr lang="en-GB"/>
                    </a:p>
                  </a:txBody>
                  <a:tcPr/>
                </a:tc>
              </a:tr>
              <a:tr h="810272">
                <a:tc>
                  <a:txBody>
                    <a:bodyPr/>
                    <a:lstStyle/>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Head up to see defenders</a:t>
                      </a:r>
                    </a:p>
                    <a:p>
                      <a:pPr marL="0" indent="0" algn="l">
                        <a:buFont typeface="Arial" panose="020B0604020202020204" pitchFamily="34" charset="0"/>
                        <a:buNone/>
                      </a:pPr>
                      <a:r>
                        <a:rPr lang="en-GB" sz="800" baseline="0" dirty="0" smtClean="0">
                          <a:latin typeface="Arial" panose="020B0604020202020204" pitchFamily="34" charset="0"/>
                          <a:cs typeface="Arial" panose="020B0604020202020204" pitchFamily="34" charset="0"/>
                        </a:rPr>
                        <a:t>Speed through open space</a:t>
                      </a:r>
                    </a:p>
                    <a:p>
                      <a:pPr marL="0" indent="0" algn="l">
                        <a:buFont typeface="Arial" panose="020B0604020202020204" pitchFamily="34" charset="0"/>
                        <a:buNone/>
                      </a:pPr>
                      <a:r>
                        <a:rPr lang="en-US" sz="800" baseline="0" dirty="0" smtClean="0">
                          <a:latin typeface="Arial" panose="020B0604020202020204" pitchFamily="34" charset="0"/>
                          <a:cs typeface="Arial" panose="020B0604020202020204" pitchFamily="34" charset="0"/>
                        </a:rPr>
                        <a:t>C</a:t>
                      </a:r>
                      <a:r>
                        <a:rPr lang="en-GB" sz="800" baseline="0" dirty="0" smtClean="0">
                          <a:latin typeface="Arial" panose="020B0604020202020204" pitchFamily="34" charset="0"/>
                          <a:cs typeface="Arial" panose="020B0604020202020204" pitchFamily="34" charset="0"/>
                        </a:rPr>
                        <a:t>lose control between cones</a:t>
                      </a:r>
                    </a:p>
                  </a:txBody>
                  <a:tcPr>
                    <a:solidFill>
                      <a:schemeClr val="bg1"/>
                    </a:solidFill>
                  </a:tcPr>
                </a:tc>
                <a:tc>
                  <a:txBody>
                    <a:bodyPr/>
                    <a:lstStyle/>
                    <a:p>
                      <a:pPr marL="171450" indent="-171450" algn="l">
                        <a:buFont typeface="Arial" panose="020B0604020202020204" pitchFamily="34" charset="0"/>
                        <a:buChar char="•"/>
                      </a:pPr>
                      <a:endParaRPr lang="en-GB" sz="800" baseline="0" dirty="0" smtClean="0">
                        <a:latin typeface="Arial" panose="020B0604020202020204" pitchFamily="34" charset="0"/>
                        <a:cs typeface="Arial" panose="020B0604020202020204" pitchFamily="34" charset="0"/>
                      </a:endParaRPr>
                    </a:p>
                  </a:txBody>
                  <a:tcPr>
                    <a:solidFill>
                      <a:schemeClr val="bg1"/>
                    </a:solidFill>
                  </a:tcPr>
                </a:tc>
              </a:tr>
            </a:tbl>
          </a:graphicData>
        </a:graphic>
      </p:graphicFrame>
      <p:pic>
        <p:nvPicPr>
          <p:cNvPr id="10" name="Picture 2" descr="C:\Users\Mark\Desktop\GPS Coaches\gps_logo_2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58200" y="152400"/>
            <a:ext cx="474934" cy="610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1160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3868</TotalTime>
  <Words>3786</Words>
  <Application>Microsoft Macintosh PowerPoint</Application>
  <PresentationFormat>On-screen Show (4:3)</PresentationFormat>
  <Paragraphs>377</Paragraphs>
  <Slides>31</Slides>
  <Notes>1</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Office Theme</vt:lpstr>
      <vt:lpstr>1_Office Theme</vt:lpstr>
      <vt:lpstr>Global Premier Soccer Town Partner Curriculum 1st &amp; 2nd Grade</vt:lpstr>
      <vt:lpstr>Week 1</vt:lpstr>
      <vt:lpstr>PowerPoint Presentation</vt:lpstr>
      <vt:lpstr>PowerPoint Presentation</vt:lpstr>
      <vt:lpstr>Week 2</vt:lpstr>
      <vt:lpstr>PowerPoint Presentation</vt:lpstr>
      <vt:lpstr>PowerPoint Presentation</vt:lpstr>
      <vt:lpstr>Week 3</vt:lpstr>
      <vt:lpstr>PowerPoint Presentation</vt:lpstr>
      <vt:lpstr>PowerPoint Presentation</vt:lpstr>
      <vt:lpstr>Week 4</vt:lpstr>
      <vt:lpstr>PowerPoint Presentation</vt:lpstr>
      <vt:lpstr>PowerPoint Presentation</vt:lpstr>
      <vt:lpstr>Week 5 </vt:lpstr>
      <vt:lpstr>PowerPoint Presentation</vt:lpstr>
      <vt:lpstr>PowerPoint Presentation</vt:lpstr>
      <vt:lpstr>Week 6</vt:lpstr>
      <vt:lpstr>PowerPoint Presentation</vt:lpstr>
      <vt:lpstr>PowerPoint Presentation</vt:lpstr>
      <vt:lpstr>Week 7</vt:lpstr>
      <vt:lpstr>PowerPoint Presentation</vt:lpstr>
      <vt:lpstr>PowerPoint Presentation</vt:lpstr>
      <vt:lpstr>Week 8</vt:lpstr>
      <vt:lpstr>PowerPoint Presentation</vt:lpstr>
      <vt:lpstr>PowerPoint Presentation</vt:lpstr>
      <vt:lpstr>Week 9</vt:lpstr>
      <vt:lpstr>PowerPoint Presentation</vt:lpstr>
      <vt:lpstr>PowerPoint Presentation</vt:lpstr>
      <vt:lpstr>Week 10</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GPS One Vision</dc:title>
  <dc:creator>Mark</dc:creator>
  <cp:lastModifiedBy>user</cp:lastModifiedBy>
  <cp:revision>154</cp:revision>
  <dcterms:created xsi:type="dcterms:W3CDTF">2006-08-16T00:00:00Z</dcterms:created>
  <dcterms:modified xsi:type="dcterms:W3CDTF">2017-02-27T15:36:17Z</dcterms:modified>
</cp:coreProperties>
</file>