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65" r:id="rId2"/>
    <p:sldId id="256" r:id="rId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85" d="100"/>
          <a:sy n="85" d="100"/>
        </p:scale>
        <p:origin x="69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95E383-6BE9-4800-A05E-0112F630ED92}" type="datetimeFigureOut">
              <a:rPr lang="en-US" smtClean="0"/>
              <a:t>5/11/2022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0B208B-FA72-4AA2-9938-38579E1E69CA}" type="slidenum">
              <a:rPr lang="en-US" smtClean="0"/>
              <a:t>‹#›</a:t>
            </a:fld>
            <a:endParaRPr lang="en-US"/>
          </a:p>
        </p:txBody>
      </p:sp>
    </p:spTree>
    <p:extLst>
      <p:ext uri="{BB962C8B-B14F-4D97-AF65-F5344CB8AC3E}">
        <p14:creationId xmlns:p14="http://schemas.microsoft.com/office/powerpoint/2010/main" val="1509086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The focus of week 4 will start to introduce the concepts of defense while we continue to work on the offensive concepts that we focused on for weeks 1-3.  While this is still considered an offensive minded practice, there is heavy opposition so we can start to coach the players on defense.  Starting from this session the coaching points below will be split into offense (blue) and defense (red).  If there are two coaches or a coach and a mentor it may be best to have one coach the offense and one the defense.  </a:t>
            </a:r>
          </a:p>
          <a:p>
            <a:endParaRPr lang="en-US" baseline="0" dirty="0"/>
          </a:p>
          <a:p>
            <a:r>
              <a:rPr lang="en-US" baseline="0" dirty="0"/>
              <a:t>Dribble Cross Warm Up – coaches should focus on the key concepts from the previous practices:</a:t>
            </a:r>
          </a:p>
          <a:p>
            <a:r>
              <a:rPr lang="en-US" baseline="0" dirty="0"/>
              <a:t>	- Practice 1 - Are they using different surfaces, are they changing speeds, is there more speed / more control?  </a:t>
            </a:r>
          </a:p>
          <a:p>
            <a:r>
              <a:rPr lang="en-US" baseline="0" dirty="0"/>
              <a:t>	- Practice 2 - Are they starting to pick their heads up to take in information (where is the cone)?  </a:t>
            </a:r>
          </a:p>
          <a:p>
            <a:r>
              <a:rPr lang="en-US" baseline="0" dirty="0"/>
              <a:t>	- Practice 3 – ask the players to dribble with their non dominant foot a few times through the line </a:t>
            </a:r>
          </a:p>
          <a:p>
            <a:endParaRPr lang="en-US" dirty="0"/>
          </a:p>
          <a:p>
            <a:r>
              <a:rPr lang="en-US" dirty="0"/>
              <a:t>Activity 1 </a:t>
            </a:r>
          </a:p>
          <a:p>
            <a:r>
              <a:rPr lang="en-US" dirty="0"/>
              <a:t>Offense</a:t>
            </a:r>
            <a:r>
              <a:rPr lang="en-US" baseline="0" dirty="0"/>
              <a:t> </a:t>
            </a:r>
            <a:r>
              <a:rPr lang="en-US" dirty="0"/>
              <a:t>– In this activity encourage </a:t>
            </a:r>
            <a:r>
              <a:rPr lang="en-US" baseline="0" dirty="0"/>
              <a:t>all of the previous concepts – dribbling, taking in information, using both feet so coaches should encourage these.  As there is a number advantage passing may also be an option.  This will be the first step toward making decisions (pass or shoot, dribble fast or slow, left or right, etc.) – young players aren’t going to make good decisions right away but just stress taking in information (head up) is key.  </a:t>
            </a:r>
          </a:p>
          <a:p>
            <a:r>
              <a:rPr lang="en-US" baseline="0" dirty="0"/>
              <a:t>Defense - For the lone defensive player they will need to work to prevent an immediate threat when the ball is played by applying pressure to the player with the ball.  They have a lot to defend as the player with the ball has three options (2 goals and a pass) so positioning and quickly applying PRESSURE to close down options should be encouraged.  </a:t>
            </a:r>
          </a:p>
          <a:p>
            <a:endParaRPr lang="en-US" baseline="0" dirty="0"/>
          </a:p>
          <a:p>
            <a:r>
              <a:rPr lang="en-US" baseline="0" dirty="0"/>
              <a:t>Activity 2 </a:t>
            </a:r>
          </a:p>
          <a:p>
            <a:r>
              <a:rPr lang="en-US" baseline="0" dirty="0"/>
              <a:t>Offense – This is going to be pretty similar to activity 1 for the player with the ball.  Blue player without the ball should be working to get into position to help – encourage movement without the ball, taking in information to best position yourself.  </a:t>
            </a:r>
          </a:p>
          <a:p>
            <a:r>
              <a:rPr lang="en-US" baseline="0" dirty="0"/>
              <a:t>Defense – The player closest to the ball should apply the pressure while the goal of the other red defender should be to prevent a pass (COVER).  The secondary responsibility should be to pressure IF the primary defender gets beaten off the dribble.  If a pass is completed the red defensive players need to shift their responsibilities.    </a:t>
            </a:r>
          </a:p>
          <a:p>
            <a:endParaRPr lang="en-US" baseline="0" dirty="0"/>
          </a:p>
          <a:p>
            <a:r>
              <a:rPr lang="en-US" baseline="0" dirty="0"/>
              <a:t>Scrimmage – Focus on the defensive side, look for players applying pressure and for secondary defenders being alert and positioning themselves well.  Since this is the first session where we are focusing on defense, make sure that we are applauding defensive achievements more than we are applauding goals.  </a:t>
            </a:r>
            <a:endParaRPr lang="en-US" dirty="0"/>
          </a:p>
        </p:txBody>
      </p:sp>
      <p:sp>
        <p:nvSpPr>
          <p:cNvPr id="4" name="Slide Number Placeholder 3"/>
          <p:cNvSpPr>
            <a:spLocks noGrp="1"/>
          </p:cNvSpPr>
          <p:nvPr>
            <p:ph type="sldNum" sz="quarter" idx="10"/>
          </p:nvPr>
        </p:nvSpPr>
        <p:spPr/>
        <p:txBody>
          <a:bodyPr/>
          <a:lstStyle/>
          <a:p>
            <a:fld id="{F9AD92EB-86CB-4EBE-B55B-895DCFC957A4}" type="slidenum">
              <a:rPr lang="en-US" smtClean="0"/>
              <a:t>1</a:t>
            </a:fld>
            <a:endParaRPr lang="en-US"/>
          </a:p>
        </p:txBody>
      </p:sp>
    </p:spTree>
    <p:extLst>
      <p:ext uri="{BB962C8B-B14F-4D97-AF65-F5344CB8AC3E}">
        <p14:creationId xmlns:p14="http://schemas.microsoft.com/office/powerpoint/2010/main" val="32662581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86257-A26C-4F59-8181-78C89169F1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71731E3-06C7-4C3B-8252-6A5A3DD46B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20BB058-5415-4148-B4F8-EEAE119044FB}"/>
              </a:ext>
            </a:extLst>
          </p:cNvPr>
          <p:cNvSpPr>
            <a:spLocks noGrp="1"/>
          </p:cNvSpPr>
          <p:nvPr>
            <p:ph type="dt" sz="half" idx="10"/>
          </p:nvPr>
        </p:nvSpPr>
        <p:spPr/>
        <p:txBody>
          <a:bodyPr/>
          <a:lstStyle/>
          <a:p>
            <a:fld id="{3B60AC53-C077-4D11-A0D6-8BB3887A26EB}" type="datetimeFigureOut">
              <a:rPr lang="en-US" smtClean="0"/>
              <a:t>5/11/2022</a:t>
            </a:fld>
            <a:endParaRPr lang="en-US"/>
          </a:p>
        </p:txBody>
      </p:sp>
      <p:sp>
        <p:nvSpPr>
          <p:cNvPr id="5" name="Footer Placeholder 4">
            <a:extLst>
              <a:ext uri="{FF2B5EF4-FFF2-40B4-BE49-F238E27FC236}">
                <a16:creationId xmlns:a16="http://schemas.microsoft.com/office/drawing/2014/main" id="{9833AA23-B6F3-4389-8376-C495994AAC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5AF59E-316E-47B3-9153-560AF8EAB468}"/>
              </a:ext>
            </a:extLst>
          </p:cNvPr>
          <p:cNvSpPr>
            <a:spLocks noGrp="1"/>
          </p:cNvSpPr>
          <p:nvPr>
            <p:ph type="sldNum" sz="quarter" idx="12"/>
          </p:nvPr>
        </p:nvSpPr>
        <p:spPr/>
        <p:txBody>
          <a:bodyPr/>
          <a:lstStyle/>
          <a:p>
            <a:fld id="{C5FC66A9-57BC-4A87-AF46-0D58CFD941AD}" type="slidenum">
              <a:rPr lang="en-US" smtClean="0"/>
              <a:t>‹#›</a:t>
            </a:fld>
            <a:endParaRPr lang="en-US"/>
          </a:p>
        </p:txBody>
      </p:sp>
    </p:spTree>
    <p:extLst>
      <p:ext uri="{BB962C8B-B14F-4D97-AF65-F5344CB8AC3E}">
        <p14:creationId xmlns:p14="http://schemas.microsoft.com/office/powerpoint/2010/main" val="1434725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56753-6C3C-4621-A2E8-3ECA2273A07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B28730C-A861-419D-AB5A-74AA21AF70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C77932-8176-49DB-AFF1-D38343265360}"/>
              </a:ext>
            </a:extLst>
          </p:cNvPr>
          <p:cNvSpPr>
            <a:spLocks noGrp="1"/>
          </p:cNvSpPr>
          <p:nvPr>
            <p:ph type="dt" sz="half" idx="10"/>
          </p:nvPr>
        </p:nvSpPr>
        <p:spPr/>
        <p:txBody>
          <a:bodyPr/>
          <a:lstStyle/>
          <a:p>
            <a:fld id="{3B60AC53-C077-4D11-A0D6-8BB3887A26EB}" type="datetimeFigureOut">
              <a:rPr lang="en-US" smtClean="0"/>
              <a:t>5/11/2022</a:t>
            </a:fld>
            <a:endParaRPr lang="en-US"/>
          </a:p>
        </p:txBody>
      </p:sp>
      <p:sp>
        <p:nvSpPr>
          <p:cNvPr id="5" name="Footer Placeholder 4">
            <a:extLst>
              <a:ext uri="{FF2B5EF4-FFF2-40B4-BE49-F238E27FC236}">
                <a16:creationId xmlns:a16="http://schemas.microsoft.com/office/drawing/2014/main" id="{D3CB0AFE-80D9-4FF5-91CB-BFC0B3DEF0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82A223-087C-493C-9B24-39F90EA62D55}"/>
              </a:ext>
            </a:extLst>
          </p:cNvPr>
          <p:cNvSpPr>
            <a:spLocks noGrp="1"/>
          </p:cNvSpPr>
          <p:nvPr>
            <p:ph type="sldNum" sz="quarter" idx="12"/>
          </p:nvPr>
        </p:nvSpPr>
        <p:spPr/>
        <p:txBody>
          <a:bodyPr/>
          <a:lstStyle/>
          <a:p>
            <a:fld id="{C5FC66A9-57BC-4A87-AF46-0D58CFD941AD}" type="slidenum">
              <a:rPr lang="en-US" smtClean="0"/>
              <a:t>‹#›</a:t>
            </a:fld>
            <a:endParaRPr lang="en-US"/>
          </a:p>
        </p:txBody>
      </p:sp>
    </p:spTree>
    <p:extLst>
      <p:ext uri="{BB962C8B-B14F-4D97-AF65-F5344CB8AC3E}">
        <p14:creationId xmlns:p14="http://schemas.microsoft.com/office/powerpoint/2010/main" val="4139566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5C8F22-7A0E-426A-95EF-6279FC94082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E10C383-2C33-47CC-998A-6C2EE1EA25F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C5CBB6-9CA7-4584-8E2B-0BE056689032}"/>
              </a:ext>
            </a:extLst>
          </p:cNvPr>
          <p:cNvSpPr>
            <a:spLocks noGrp="1"/>
          </p:cNvSpPr>
          <p:nvPr>
            <p:ph type="dt" sz="half" idx="10"/>
          </p:nvPr>
        </p:nvSpPr>
        <p:spPr/>
        <p:txBody>
          <a:bodyPr/>
          <a:lstStyle/>
          <a:p>
            <a:fld id="{3B60AC53-C077-4D11-A0D6-8BB3887A26EB}" type="datetimeFigureOut">
              <a:rPr lang="en-US" smtClean="0"/>
              <a:t>5/11/2022</a:t>
            </a:fld>
            <a:endParaRPr lang="en-US"/>
          </a:p>
        </p:txBody>
      </p:sp>
      <p:sp>
        <p:nvSpPr>
          <p:cNvPr id="5" name="Footer Placeholder 4">
            <a:extLst>
              <a:ext uri="{FF2B5EF4-FFF2-40B4-BE49-F238E27FC236}">
                <a16:creationId xmlns:a16="http://schemas.microsoft.com/office/drawing/2014/main" id="{BF2B25A4-B2F7-4EC5-AFDB-9B86D7AB7D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7F238D2-1D12-4E40-A92F-3D31F9CB1FF1}"/>
              </a:ext>
            </a:extLst>
          </p:cNvPr>
          <p:cNvSpPr>
            <a:spLocks noGrp="1"/>
          </p:cNvSpPr>
          <p:nvPr>
            <p:ph type="sldNum" sz="quarter" idx="12"/>
          </p:nvPr>
        </p:nvSpPr>
        <p:spPr/>
        <p:txBody>
          <a:bodyPr/>
          <a:lstStyle/>
          <a:p>
            <a:fld id="{C5FC66A9-57BC-4A87-AF46-0D58CFD941AD}" type="slidenum">
              <a:rPr lang="en-US" smtClean="0"/>
              <a:t>‹#›</a:t>
            </a:fld>
            <a:endParaRPr lang="en-US"/>
          </a:p>
        </p:txBody>
      </p:sp>
    </p:spTree>
    <p:extLst>
      <p:ext uri="{BB962C8B-B14F-4D97-AF65-F5344CB8AC3E}">
        <p14:creationId xmlns:p14="http://schemas.microsoft.com/office/powerpoint/2010/main" val="207764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3DA06-B19D-4C63-A8C2-5088CF9D87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4041E8-D3CC-4ED1-AD81-5703B388713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EBA00C-1E0D-43CF-BDB7-6B1A1B2168C9}"/>
              </a:ext>
            </a:extLst>
          </p:cNvPr>
          <p:cNvSpPr>
            <a:spLocks noGrp="1"/>
          </p:cNvSpPr>
          <p:nvPr>
            <p:ph type="dt" sz="half" idx="10"/>
          </p:nvPr>
        </p:nvSpPr>
        <p:spPr/>
        <p:txBody>
          <a:bodyPr/>
          <a:lstStyle/>
          <a:p>
            <a:fld id="{3B60AC53-C077-4D11-A0D6-8BB3887A26EB}" type="datetimeFigureOut">
              <a:rPr lang="en-US" smtClean="0"/>
              <a:t>5/11/2022</a:t>
            </a:fld>
            <a:endParaRPr lang="en-US"/>
          </a:p>
        </p:txBody>
      </p:sp>
      <p:sp>
        <p:nvSpPr>
          <p:cNvPr id="5" name="Footer Placeholder 4">
            <a:extLst>
              <a:ext uri="{FF2B5EF4-FFF2-40B4-BE49-F238E27FC236}">
                <a16:creationId xmlns:a16="http://schemas.microsoft.com/office/drawing/2014/main" id="{C8715A90-5BB2-4EEF-BC0B-AC46A80AB7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6C643C-1A62-4DEC-A322-31673E1054E1}"/>
              </a:ext>
            </a:extLst>
          </p:cNvPr>
          <p:cNvSpPr>
            <a:spLocks noGrp="1"/>
          </p:cNvSpPr>
          <p:nvPr>
            <p:ph type="sldNum" sz="quarter" idx="12"/>
          </p:nvPr>
        </p:nvSpPr>
        <p:spPr/>
        <p:txBody>
          <a:bodyPr/>
          <a:lstStyle/>
          <a:p>
            <a:fld id="{C5FC66A9-57BC-4A87-AF46-0D58CFD941AD}" type="slidenum">
              <a:rPr lang="en-US" smtClean="0"/>
              <a:t>‹#›</a:t>
            </a:fld>
            <a:endParaRPr lang="en-US"/>
          </a:p>
        </p:txBody>
      </p:sp>
    </p:spTree>
    <p:extLst>
      <p:ext uri="{BB962C8B-B14F-4D97-AF65-F5344CB8AC3E}">
        <p14:creationId xmlns:p14="http://schemas.microsoft.com/office/powerpoint/2010/main" val="40964263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D53BBA-A2F9-44B5-A460-750C32E5B8F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F18A92F-DC45-42D1-9423-6355D784C2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16DE640-B41A-4C01-8694-8363F542FFE1}"/>
              </a:ext>
            </a:extLst>
          </p:cNvPr>
          <p:cNvSpPr>
            <a:spLocks noGrp="1"/>
          </p:cNvSpPr>
          <p:nvPr>
            <p:ph type="dt" sz="half" idx="10"/>
          </p:nvPr>
        </p:nvSpPr>
        <p:spPr/>
        <p:txBody>
          <a:bodyPr/>
          <a:lstStyle/>
          <a:p>
            <a:fld id="{3B60AC53-C077-4D11-A0D6-8BB3887A26EB}" type="datetimeFigureOut">
              <a:rPr lang="en-US" smtClean="0"/>
              <a:t>5/11/2022</a:t>
            </a:fld>
            <a:endParaRPr lang="en-US"/>
          </a:p>
        </p:txBody>
      </p:sp>
      <p:sp>
        <p:nvSpPr>
          <p:cNvPr id="5" name="Footer Placeholder 4">
            <a:extLst>
              <a:ext uri="{FF2B5EF4-FFF2-40B4-BE49-F238E27FC236}">
                <a16:creationId xmlns:a16="http://schemas.microsoft.com/office/drawing/2014/main" id="{F5FA39B1-44EE-4379-BFFB-05A106719D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A8FFCA-9195-4EE6-827A-8E62F3CB0FF7}"/>
              </a:ext>
            </a:extLst>
          </p:cNvPr>
          <p:cNvSpPr>
            <a:spLocks noGrp="1"/>
          </p:cNvSpPr>
          <p:nvPr>
            <p:ph type="sldNum" sz="quarter" idx="12"/>
          </p:nvPr>
        </p:nvSpPr>
        <p:spPr/>
        <p:txBody>
          <a:bodyPr/>
          <a:lstStyle/>
          <a:p>
            <a:fld id="{C5FC66A9-57BC-4A87-AF46-0D58CFD941AD}" type="slidenum">
              <a:rPr lang="en-US" smtClean="0"/>
              <a:t>‹#›</a:t>
            </a:fld>
            <a:endParaRPr lang="en-US"/>
          </a:p>
        </p:txBody>
      </p:sp>
    </p:spTree>
    <p:extLst>
      <p:ext uri="{BB962C8B-B14F-4D97-AF65-F5344CB8AC3E}">
        <p14:creationId xmlns:p14="http://schemas.microsoft.com/office/powerpoint/2010/main" val="3759353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0D8320-5D20-4B75-B93F-B47FAEC5F93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47FA045-2730-48E1-9E5C-73BBE60C12F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9C8FFA6-8757-4B46-8E85-EA999F710C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7834F2-FF64-4BA3-99A1-918906224A2B}"/>
              </a:ext>
            </a:extLst>
          </p:cNvPr>
          <p:cNvSpPr>
            <a:spLocks noGrp="1"/>
          </p:cNvSpPr>
          <p:nvPr>
            <p:ph type="dt" sz="half" idx="10"/>
          </p:nvPr>
        </p:nvSpPr>
        <p:spPr/>
        <p:txBody>
          <a:bodyPr/>
          <a:lstStyle/>
          <a:p>
            <a:fld id="{3B60AC53-C077-4D11-A0D6-8BB3887A26EB}" type="datetimeFigureOut">
              <a:rPr lang="en-US" smtClean="0"/>
              <a:t>5/11/2022</a:t>
            </a:fld>
            <a:endParaRPr lang="en-US"/>
          </a:p>
        </p:txBody>
      </p:sp>
      <p:sp>
        <p:nvSpPr>
          <p:cNvPr id="6" name="Footer Placeholder 5">
            <a:extLst>
              <a:ext uri="{FF2B5EF4-FFF2-40B4-BE49-F238E27FC236}">
                <a16:creationId xmlns:a16="http://schemas.microsoft.com/office/drawing/2014/main" id="{0164D9CC-1EA1-465E-B629-76F8DED625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EECBA8-504B-4FA5-B875-1EAD69F821EF}"/>
              </a:ext>
            </a:extLst>
          </p:cNvPr>
          <p:cNvSpPr>
            <a:spLocks noGrp="1"/>
          </p:cNvSpPr>
          <p:nvPr>
            <p:ph type="sldNum" sz="quarter" idx="12"/>
          </p:nvPr>
        </p:nvSpPr>
        <p:spPr/>
        <p:txBody>
          <a:bodyPr/>
          <a:lstStyle/>
          <a:p>
            <a:fld id="{C5FC66A9-57BC-4A87-AF46-0D58CFD941AD}" type="slidenum">
              <a:rPr lang="en-US" smtClean="0"/>
              <a:t>‹#›</a:t>
            </a:fld>
            <a:endParaRPr lang="en-US"/>
          </a:p>
        </p:txBody>
      </p:sp>
    </p:spTree>
    <p:extLst>
      <p:ext uri="{BB962C8B-B14F-4D97-AF65-F5344CB8AC3E}">
        <p14:creationId xmlns:p14="http://schemas.microsoft.com/office/powerpoint/2010/main" val="15897970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B6F97-B55B-40FF-8218-916732192C7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D037267-9655-41AA-A701-1CB5B5B629B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46E671-EACC-48A9-B851-EE09B600A8E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37CD97-F054-41F0-A696-636CF12794B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BE879D-3F76-4CFE-ACF9-AA418F7A656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558888-8B37-4880-B721-6C3AAB78E6D6}"/>
              </a:ext>
            </a:extLst>
          </p:cNvPr>
          <p:cNvSpPr>
            <a:spLocks noGrp="1"/>
          </p:cNvSpPr>
          <p:nvPr>
            <p:ph type="dt" sz="half" idx="10"/>
          </p:nvPr>
        </p:nvSpPr>
        <p:spPr/>
        <p:txBody>
          <a:bodyPr/>
          <a:lstStyle/>
          <a:p>
            <a:fld id="{3B60AC53-C077-4D11-A0D6-8BB3887A26EB}" type="datetimeFigureOut">
              <a:rPr lang="en-US" smtClean="0"/>
              <a:t>5/11/2022</a:t>
            </a:fld>
            <a:endParaRPr lang="en-US"/>
          </a:p>
        </p:txBody>
      </p:sp>
      <p:sp>
        <p:nvSpPr>
          <p:cNvPr id="8" name="Footer Placeholder 7">
            <a:extLst>
              <a:ext uri="{FF2B5EF4-FFF2-40B4-BE49-F238E27FC236}">
                <a16:creationId xmlns:a16="http://schemas.microsoft.com/office/drawing/2014/main" id="{0A3E47F5-5D01-417F-B5F3-D5189848203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479D8D2-EED8-4C1C-99D2-3463AC097DF3}"/>
              </a:ext>
            </a:extLst>
          </p:cNvPr>
          <p:cNvSpPr>
            <a:spLocks noGrp="1"/>
          </p:cNvSpPr>
          <p:nvPr>
            <p:ph type="sldNum" sz="quarter" idx="12"/>
          </p:nvPr>
        </p:nvSpPr>
        <p:spPr/>
        <p:txBody>
          <a:bodyPr/>
          <a:lstStyle/>
          <a:p>
            <a:fld id="{C5FC66A9-57BC-4A87-AF46-0D58CFD941AD}" type="slidenum">
              <a:rPr lang="en-US" smtClean="0"/>
              <a:t>‹#›</a:t>
            </a:fld>
            <a:endParaRPr lang="en-US"/>
          </a:p>
        </p:txBody>
      </p:sp>
    </p:spTree>
    <p:extLst>
      <p:ext uri="{BB962C8B-B14F-4D97-AF65-F5344CB8AC3E}">
        <p14:creationId xmlns:p14="http://schemas.microsoft.com/office/powerpoint/2010/main" val="349772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98DFC-AF86-41C8-B89B-B366E5C2B9B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8D3F8C-A949-42A1-9E23-04D460997C6E}"/>
              </a:ext>
            </a:extLst>
          </p:cNvPr>
          <p:cNvSpPr>
            <a:spLocks noGrp="1"/>
          </p:cNvSpPr>
          <p:nvPr>
            <p:ph type="dt" sz="half" idx="10"/>
          </p:nvPr>
        </p:nvSpPr>
        <p:spPr/>
        <p:txBody>
          <a:bodyPr/>
          <a:lstStyle/>
          <a:p>
            <a:fld id="{3B60AC53-C077-4D11-A0D6-8BB3887A26EB}" type="datetimeFigureOut">
              <a:rPr lang="en-US" smtClean="0"/>
              <a:t>5/11/2022</a:t>
            </a:fld>
            <a:endParaRPr lang="en-US"/>
          </a:p>
        </p:txBody>
      </p:sp>
      <p:sp>
        <p:nvSpPr>
          <p:cNvPr id="4" name="Footer Placeholder 3">
            <a:extLst>
              <a:ext uri="{FF2B5EF4-FFF2-40B4-BE49-F238E27FC236}">
                <a16:creationId xmlns:a16="http://schemas.microsoft.com/office/drawing/2014/main" id="{31513F9A-F2C7-47B8-8880-1F255B7CE72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CA2232-3A6E-4261-8FAF-FF37FB1A7648}"/>
              </a:ext>
            </a:extLst>
          </p:cNvPr>
          <p:cNvSpPr>
            <a:spLocks noGrp="1"/>
          </p:cNvSpPr>
          <p:nvPr>
            <p:ph type="sldNum" sz="quarter" idx="12"/>
          </p:nvPr>
        </p:nvSpPr>
        <p:spPr/>
        <p:txBody>
          <a:bodyPr/>
          <a:lstStyle/>
          <a:p>
            <a:fld id="{C5FC66A9-57BC-4A87-AF46-0D58CFD941AD}" type="slidenum">
              <a:rPr lang="en-US" smtClean="0"/>
              <a:t>‹#›</a:t>
            </a:fld>
            <a:endParaRPr lang="en-US"/>
          </a:p>
        </p:txBody>
      </p:sp>
    </p:spTree>
    <p:extLst>
      <p:ext uri="{BB962C8B-B14F-4D97-AF65-F5344CB8AC3E}">
        <p14:creationId xmlns:p14="http://schemas.microsoft.com/office/powerpoint/2010/main" val="32253520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B9CE683-F102-4CF9-8931-5AF9C0FE6FC0}"/>
              </a:ext>
            </a:extLst>
          </p:cNvPr>
          <p:cNvSpPr>
            <a:spLocks noGrp="1"/>
          </p:cNvSpPr>
          <p:nvPr>
            <p:ph type="dt" sz="half" idx="10"/>
          </p:nvPr>
        </p:nvSpPr>
        <p:spPr/>
        <p:txBody>
          <a:bodyPr/>
          <a:lstStyle/>
          <a:p>
            <a:fld id="{3B60AC53-C077-4D11-A0D6-8BB3887A26EB}" type="datetimeFigureOut">
              <a:rPr lang="en-US" smtClean="0"/>
              <a:t>5/11/2022</a:t>
            </a:fld>
            <a:endParaRPr lang="en-US"/>
          </a:p>
        </p:txBody>
      </p:sp>
      <p:sp>
        <p:nvSpPr>
          <p:cNvPr id="3" name="Footer Placeholder 2">
            <a:extLst>
              <a:ext uri="{FF2B5EF4-FFF2-40B4-BE49-F238E27FC236}">
                <a16:creationId xmlns:a16="http://schemas.microsoft.com/office/drawing/2014/main" id="{3FAA7F68-2226-4B6F-BE2F-EEB905AA26B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7FA90CF-917B-42F6-AF48-5EF435E24622}"/>
              </a:ext>
            </a:extLst>
          </p:cNvPr>
          <p:cNvSpPr>
            <a:spLocks noGrp="1"/>
          </p:cNvSpPr>
          <p:nvPr>
            <p:ph type="sldNum" sz="quarter" idx="12"/>
          </p:nvPr>
        </p:nvSpPr>
        <p:spPr/>
        <p:txBody>
          <a:bodyPr/>
          <a:lstStyle/>
          <a:p>
            <a:fld id="{C5FC66A9-57BC-4A87-AF46-0D58CFD941AD}" type="slidenum">
              <a:rPr lang="en-US" smtClean="0"/>
              <a:t>‹#›</a:t>
            </a:fld>
            <a:endParaRPr lang="en-US"/>
          </a:p>
        </p:txBody>
      </p:sp>
    </p:spTree>
    <p:extLst>
      <p:ext uri="{BB962C8B-B14F-4D97-AF65-F5344CB8AC3E}">
        <p14:creationId xmlns:p14="http://schemas.microsoft.com/office/powerpoint/2010/main" val="2830072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636D9-CD3A-4C56-995D-B3FC18185AB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EE1EA0C-293B-4722-BF03-46DA6C7634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F1C1F8-1B39-44F3-8EA1-22FAD75D0B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1DDA6C-E4A5-43FB-9A6B-13FCB3F05057}"/>
              </a:ext>
            </a:extLst>
          </p:cNvPr>
          <p:cNvSpPr>
            <a:spLocks noGrp="1"/>
          </p:cNvSpPr>
          <p:nvPr>
            <p:ph type="dt" sz="half" idx="10"/>
          </p:nvPr>
        </p:nvSpPr>
        <p:spPr/>
        <p:txBody>
          <a:bodyPr/>
          <a:lstStyle/>
          <a:p>
            <a:fld id="{3B60AC53-C077-4D11-A0D6-8BB3887A26EB}" type="datetimeFigureOut">
              <a:rPr lang="en-US" smtClean="0"/>
              <a:t>5/11/2022</a:t>
            </a:fld>
            <a:endParaRPr lang="en-US"/>
          </a:p>
        </p:txBody>
      </p:sp>
      <p:sp>
        <p:nvSpPr>
          <p:cNvPr id="6" name="Footer Placeholder 5">
            <a:extLst>
              <a:ext uri="{FF2B5EF4-FFF2-40B4-BE49-F238E27FC236}">
                <a16:creationId xmlns:a16="http://schemas.microsoft.com/office/drawing/2014/main" id="{D8E27388-369F-41ED-BFFC-8574C8D88E7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BB70D19-F40F-4F44-9193-46A68AE27197}"/>
              </a:ext>
            </a:extLst>
          </p:cNvPr>
          <p:cNvSpPr>
            <a:spLocks noGrp="1"/>
          </p:cNvSpPr>
          <p:nvPr>
            <p:ph type="sldNum" sz="quarter" idx="12"/>
          </p:nvPr>
        </p:nvSpPr>
        <p:spPr/>
        <p:txBody>
          <a:bodyPr/>
          <a:lstStyle/>
          <a:p>
            <a:fld id="{C5FC66A9-57BC-4A87-AF46-0D58CFD941AD}" type="slidenum">
              <a:rPr lang="en-US" smtClean="0"/>
              <a:t>‹#›</a:t>
            </a:fld>
            <a:endParaRPr lang="en-US"/>
          </a:p>
        </p:txBody>
      </p:sp>
    </p:spTree>
    <p:extLst>
      <p:ext uri="{BB962C8B-B14F-4D97-AF65-F5344CB8AC3E}">
        <p14:creationId xmlns:p14="http://schemas.microsoft.com/office/powerpoint/2010/main" val="22924679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33A2E-BFC3-43F1-BCAD-C8FE536B3F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F9B48F1-D288-4B68-8D27-1742D6D33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E44F596-59D9-456E-B00B-382C631D8B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87A7659-64D3-4FD6-85DC-E6C747E24BB4}"/>
              </a:ext>
            </a:extLst>
          </p:cNvPr>
          <p:cNvSpPr>
            <a:spLocks noGrp="1"/>
          </p:cNvSpPr>
          <p:nvPr>
            <p:ph type="dt" sz="half" idx="10"/>
          </p:nvPr>
        </p:nvSpPr>
        <p:spPr/>
        <p:txBody>
          <a:bodyPr/>
          <a:lstStyle/>
          <a:p>
            <a:fld id="{3B60AC53-C077-4D11-A0D6-8BB3887A26EB}" type="datetimeFigureOut">
              <a:rPr lang="en-US" smtClean="0"/>
              <a:t>5/11/2022</a:t>
            </a:fld>
            <a:endParaRPr lang="en-US"/>
          </a:p>
        </p:txBody>
      </p:sp>
      <p:sp>
        <p:nvSpPr>
          <p:cNvPr id="6" name="Footer Placeholder 5">
            <a:extLst>
              <a:ext uri="{FF2B5EF4-FFF2-40B4-BE49-F238E27FC236}">
                <a16:creationId xmlns:a16="http://schemas.microsoft.com/office/drawing/2014/main" id="{CB01FE29-F37E-4657-A09A-5601A13C1E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70AEEA-06A5-476C-BDD1-3452D9228AEE}"/>
              </a:ext>
            </a:extLst>
          </p:cNvPr>
          <p:cNvSpPr>
            <a:spLocks noGrp="1"/>
          </p:cNvSpPr>
          <p:nvPr>
            <p:ph type="sldNum" sz="quarter" idx="12"/>
          </p:nvPr>
        </p:nvSpPr>
        <p:spPr/>
        <p:txBody>
          <a:bodyPr/>
          <a:lstStyle/>
          <a:p>
            <a:fld id="{C5FC66A9-57BC-4A87-AF46-0D58CFD941AD}" type="slidenum">
              <a:rPr lang="en-US" smtClean="0"/>
              <a:t>‹#›</a:t>
            </a:fld>
            <a:endParaRPr lang="en-US"/>
          </a:p>
        </p:txBody>
      </p:sp>
    </p:spTree>
    <p:extLst>
      <p:ext uri="{BB962C8B-B14F-4D97-AF65-F5344CB8AC3E}">
        <p14:creationId xmlns:p14="http://schemas.microsoft.com/office/powerpoint/2010/main" val="23960667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037404-26A9-440C-8B9A-9504AA7F2E9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E7830C3-2B61-4C6C-B75A-20174E43B4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3FD439-85D2-44BC-AA74-F0AA0D366B1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60AC53-C077-4D11-A0D6-8BB3887A26EB}" type="datetimeFigureOut">
              <a:rPr lang="en-US" smtClean="0"/>
              <a:t>5/11/2022</a:t>
            </a:fld>
            <a:endParaRPr lang="en-US"/>
          </a:p>
        </p:txBody>
      </p:sp>
      <p:sp>
        <p:nvSpPr>
          <p:cNvPr id="5" name="Footer Placeholder 4">
            <a:extLst>
              <a:ext uri="{FF2B5EF4-FFF2-40B4-BE49-F238E27FC236}">
                <a16:creationId xmlns:a16="http://schemas.microsoft.com/office/drawing/2014/main" id="{9B71AD90-6EE8-4870-8896-0E18E273FE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7BA346-7CF2-436F-84AD-F788344C2E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FC66A9-57BC-4A87-AF46-0D58CFD941AD}" type="slidenum">
              <a:rPr lang="en-US" smtClean="0"/>
              <a:t>‹#›</a:t>
            </a:fld>
            <a:endParaRPr lang="en-US"/>
          </a:p>
        </p:txBody>
      </p:sp>
    </p:spTree>
    <p:extLst>
      <p:ext uri="{BB962C8B-B14F-4D97-AF65-F5344CB8AC3E}">
        <p14:creationId xmlns:p14="http://schemas.microsoft.com/office/powerpoint/2010/main" val="42938554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37884" y="479867"/>
            <a:ext cx="9239250" cy="2819400"/>
          </a:xfrm>
          <a:prstGeom prst="rect">
            <a:avLst/>
          </a:prstGeom>
        </p:spPr>
      </p:pic>
      <p:pic>
        <p:nvPicPr>
          <p:cNvPr id="3" name="Picture 2"/>
          <p:cNvPicPr>
            <a:picLocks noChangeAspect="1"/>
          </p:cNvPicPr>
          <p:nvPr/>
        </p:nvPicPr>
        <p:blipFill>
          <a:blip r:embed="rId4"/>
          <a:stretch>
            <a:fillRect/>
          </a:stretch>
        </p:blipFill>
        <p:spPr>
          <a:xfrm>
            <a:off x="237885" y="3299267"/>
            <a:ext cx="9239250" cy="2838450"/>
          </a:xfrm>
          <a:prstGeom prst="rect">
            <a:avLst/>
          </a:prstGeom>
        </p:spPr>
      </p:pic>
    </p:spTree>
    <p:extLst>
      <p:ext uri="{BB962C8B-B14F-4D97-AF65-F5344CB8AC3E}">
        <p14:creationId xmlns:p14="http://schemas.microsoft.com/office/powerpoint/2010/main" val="2149301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825CAC-AC3D-4B89-80B8-5220EC453E91}"/>
              </a:ext>
            </a:extLst>
          </p:cNvPr>
          <p:cNvSpPr>
            <a:spLocks noGrp="1"/>
          </p:cNvSpPr>
          <p:nvPr>
            <p:ph type="ctrTitle"/>
          </p:nvPr>
        </p:nvSpPr>
        <p:spPr>
          <a:xfrm>
            <a:off x="677334" y="330200"/>
            <a:ext cx="10509956" cy="6197600"/>
          </a:xfrm>
        </p:spPr>
        <p:txBody>
          <a:bodyPr>
            <a:noAutofit/>
          </a:bodyPr>
          <a:lstStyle/>
          <a:p>
            <a:pPr algn="l"/>
            <a:r>
              <a:rPr lang="en-US" sz="1400" baseline="0" dirty="0"/>
              <a:t>The focus of week 4 will start to introduce the concepts of defense while we continue to work on the offensive concepts that we focused on for weeks 1-3.  While this is still considered an offensive minded practice, there is heavy opposition so we can start to coach the players on defense.  Starting from this session the coaching points below will be split into offense (blue) and defense (red).  If there are two coaches or a coach and a mentor it may be best to have one coach the offense and one the defense.  </a:t>
            </a:r>
            <a:br>
              <a:rPr lang="en-US" sz="1400" baseline="0" dirty="0"/>
            </a:br>
            <a:br>
              <a:rPr lang="en-US" sz="1400" baseline="0" dirty="0"/>
            </a:br>
            <a:r>
              <a:rPr lang="en-US" sz="1400" baseline="0" dirty="0"/>
              <a:t>Dribble Cross Warm Up – coaches should focus on the key concepts from the previous practices:</a:t>
            </a:r>
            <a:br>
              <a:rPr lang="en-US" sz="1400" baseline="0" dirty="0"/>
            </a:br>
            <a:r>
              <a:rPr lang="en-US" sz="1400" baseline="0" dirty="0"/>
              <a:t>	- Practice 1 - Are they using different surfaces, are they changing speeds, is there more speed / more control?  </a:t>
            </a:r>
            <a:br>
              <a:rPr lang="en-US" sz="1400" baseline="0" dirty="0"/>
            </a:br>
            <a:r>
              <a:rPr lang="en-US" sz="1400" baseline="0" dirty="0"/>
              <a:t>	- Practice 2 - Are they starting to pick their heads up to take in information (where is the cone)?  </a:t>
            </a:r>
            <a:br>
              <a:rPr lang="en-US" sz="1400" baseline="0" dirty="0"/>
            </a:br>
            <a:r>
              <a:rPr lang="en-US" sz="1400" baseline="0" dirty="0"/>
              <a:t>	- Practice 3 – ask the players to dribble with their non dominant foot a few times through the line </a:t>
            </a:r>
            <a:br>
              <a:rPr lang="en-US" sz="1400" baseline="0" dirty="0"/>
            </a:br>
            <a:br>
              <a:rPr lang="en-US" sz="1400" dirty="0"/>
            </a:br>
            <a:r>
              <a:rPr lang="en-US" sz="1400" dirty="0"/>
              <a:t>Activity 1 </a:t>
            </a:r>
            <a:br>
              <a:rPr lang="en-US" sz="1400" dirty="0"/>
            </a:br>
            <a:r>
              <a:rPr lang="en-US" sz="1400" dirty="0"/>
              <a:t>Offense</a:t>
            </a:r>
            <a:r>
              <a:rPr lang="en-US" sz="1400" baseline="0" dirty="0"/>
              <a:t> </a:t>
            </a:r>
            <a:r>
              <a:rPr lang="en-US" sz="1400" dirty="0"/>
              <a:t>– In this activity encourage </a:t>
            </a:r>
            <a:r>
              <a:rPr lang="en-US" sz="1400" baseline="0" dirty="0"/>
              <a:t>all of the previous concepts – dribbling, taking in information, using both feet so coaches should encourage these.  As there is a number advantage passing may also be an option.  This will be the first step toward making decisions (pass or shoot, dribble fast or slow, left or right, etc.) – young players aren’t going to make good decisions right away but just stress taking in information (head up) is key.  </a:t>
            </a:r>
            <a:br>
              <a:rPr lang="en-US" sz="1400" baseline="0" dirty="0"/>
            </a:br>
            <a:r>
              <a:rPr lang="en-US" sz="1400" baseline="0" dirty="0"/>
              <a:t>Defense - For the lone defensive player they will need to work to prevent an immediate threat when the ball is played by applying pressure to the player with the ball.  They have a lot to defend as the player with the ball has three options (2 goals and a pass) so positioning and quickly applying PRESSURE to close down options should be encouraged.  </a:t>
            </a:r>
            <a:br>
              <a:rPr lang="en-US" sz="1400" baseline="0" dirty="0"/>
            </a:br>
            <a:br>
              <a:rPr lang="en-US" sz="1400" baseline="0" dirty="0"/>
            </a:br>
            <a:r>
              <a:rPr lang="en-US" sz="1400" baseline="0" dirty="0"/>
              <a:t>Activity 2 </a:t>
            </a:r>
            <a:br>
              <a:rPr lang="en-US" sz="1400" baseline="0" dirty="0"/>
            </a:br>
            <a:r>
              <a:rPr lang="en-US" sz="1400" baseline="0" dirty="0"/>
              <a:t>Offense – This is going to be pretty similar to activity 1 for the player with the ball.  Blue player without the ball should be working to get into position to help – encourage movement without the ball, taking in information to best position yourself.  </a:t>
            </a:r>
            <a:br>
              <a:rPr lang="en-US" sz="1400" baseline="0" dirty="0"/>
            </a:br>
            <a:r>
              <a:rPr lang="en-US" sz="1400" baseline="0" dirty="0"/>
              <a:t>Defense – The player closest to the ball should apply the pressure while the goal of the other red defender should be to prevent a pass (COVER).  The secondary responsibility should be to pressure IF the primary defender gets beaten off the dribble.  If a pass is completed the red defensive players need to shift their responsibilities.    </a:t>
            </a:r>
            <a:br>
              <a:rPr lang="en-US" sz="1400" baseline="0" dirty="0"/>
            </a:br>
            <a:br>
              <a:rPr lang="en-US" sz="1400" baseline="0" dirty="0"/>
            </a:br>
            <a:r>
              <a:rPr lang="en-US" sz="1400" baseline="0" dirty="0"/>
              <a:t>Scrimmage – Focus on the defensive side, look for players applying pressure and for secondary defenders being alert and positioning themselves well.  Since this is the first session where we are focusing on defense, make sure that we are applauding defensive achievements more than we are applauding goals.  </a:t>
            </a:r>
            <a:br>
              <a:rPr lang="en-US" sz="1300" dirty="0"/>
            </a:br>
            <a:endParaRPr lang="en-US" sz="1300" dirty="0"/>
          </a:p>
        </p:txBody>
      </p:sp>
    </p:spTree>
    <p:extLst>
      <p:ext uri="{BB962C8B-B14F-4D97-AF65-F5344CB8AC3E}">
        <p14:creationId xmlns:p14="http://schemas.microsoft.com/office/powerpoint/2010/main" val="16519058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1035</Words>
  <Application>Microsoft Office PowerPoint</Application>
  <PresentationFormat>Widescreen</PresentationFormat>
  <Paragraphs>18</Paragraphs>
  <Slides>2</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Calibri Light</vt:lpstr>
      <vt:lpstr>Office Theme</vt:lpstr>
      <vt:lpstr>PowerPoint Presentation</vt:lpstr>
      <vt:lpstr>The focus of week 4 will start to introduce the concepts of defense while we continue to work on the offensive concepts that we focused on for weeks 1-3.  While this is still considered an offensive minded practice, there is heavy opposition so we can start to coach the players on defense.  Starting from this session the coaching points below will be split into offense (blue) and defense (red).  If there are two coaches or a coach and a mentor it may be best to have one coach the offense and one the defense.    Dribble Cross Warm Up – coaches should focus on the key concepts from the previous practices:  - Practice 1 - Are they using different surfaces, are they changing speeds, is there more speed / more control?    - Practice 2 - Are they starting to pick their heads up to take in information (where is the cone)?    - Practice 3 – ask the players to dribble with their non dominant foot a few times through the line   Activity 1  Offense – In this activity encourage all of the previous concepts – dribbling, taking in information, using both feet so coaches should encourage these.  As there is a number advantage passing may also be an option.  This will be the first step toward making decisions (pass or shoot, dribble fast or slow, left or right, etc.) – young players aren’t going to make good decisions right away but just stress taking in information (head up) is key.   Defense - For the lone defensive player they will need to work to prevent an immediate threat when the ball is played by applying pressure to the player with the ball.  They have a lot to defend as the player with the ball has three options (2 goals and a pass) so positioning and quickly applying PRESSURE to close down options should be encouraged.    Activity 2  Offense – This is going to be pretty similar to activity 1 for the player with the ball.  Blue player without the ball should be working to get into position to help – encourage movement without the ball, taking in information to best position yourself.   Defense – The player closest to the ball should apply the pressure while the goal of the other red defender should be to prevent a pass (COVER).  The secondary responsibility should be to pressure IF the primary defender gets beaten off the dribble.  If a pass is completed the red defensive players need to shift their responsibilities.      Scrimmage – Focus on the defensive side, look for players applying pressure and for secondary defenders being alert and positioning themselves well.  Since this is the first session where we are focusing on defense, make sure that we are applauding defensive achievements more than we are applauding goals.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Katherine Reitz</dc:creator>
  <cp:lastModifiedBy>Katherine Reitz</cp:lastModifiedBy>
  <cp:revision>1</cp:revision>
  <dcterms:created xsi:type="dcterms:W3CDTF">2022-05-12T00:44:00Z</dcterms:created>
  <dcterms:modified xsi:type="dcterms:W3CDTF">2022-05-12T00:47:41Z</dcterms:modified>
</cp:coreProperties>
</file>