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6" r:id="rId3"/>
    <p:sldId id="267" r:id="rId4"/>
    <p:sldId id="259" r:id="rId5"/>
    <p:sldId id="262" r:id="rId6"/>
    <p:sldId id="264" r:id="rId7"/>
    <p:sldId id="257" r:id="rId8"/>
    <p:sldId id="265" r:id="rId9"/>
    <p:sldId id="263" r:id="rId10"/>
    <p:sldId id="260" r:id="rId11"/>
    <p:sldId id="261" r:id="rId12"/>
    <p:sldId id="268" r:id="rId13"/>
    <p:sldId id="258"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1C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ferSingleView="1">
    <p:restoredLeft sz="12536"/>
    <p:restoredTop sz="94690"/>
  </p:normalViewPr>
  <p:slideViewPr>
    <p:cSldViewPr snapToGrid="0" snapToObjects="1">
      <p:cViewPr>
        <p:scale>
          <a:sx n="98" d="100"/>
          <a:sy n="98" d="100"/>
        </p:scale>
        <p:origin x="114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38F5E-91B9-DB4A-BBF5-E3DAF2A4A9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7B0A38-F8CF-B64E-B1A0-86AA115E7A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E377EB-6D3C-844B-9F0F-10A702555528}"/>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5" name="Footer Placeholder 4">
            <a:extLst>
              <a:ext uri="{FF2B5EF4-FFF2-40B4-BE49-F238E27FC236}">
                <a16:creationId xmlns:a16="http://schemas.microsoft.com/office/drawing/2014/main" id="{7B4A3279-7403-7146-A247-41326143F56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0CB40B-4B4D-2C43-B197-B0C2E19D7C23}"/>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3566651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0F19D-FFC1-EF41-B595-FA54AE3FC0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DFF40F-9507-6144-A546-7004247DF6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A7A04-F3A6-CB46-B868-06765620EC2E}"/>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5" name="Footer Placeholder 4">
            <a:extLst>
              <a:ext uri="{FF2B5EF4-FFF2-40B4-BE49-F238E27FC236}">
                <a16:creationId xmlns:a16="http://schemas.microsoft.com/office/drawing/2014/main" id="{AC3CB398-C895-3B4F-AF7C-462A0C9FFA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CCD7C2-D49F-7441-B1BC-A5E4E15E1F77}"/>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77552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2323EF-273B-4F44-B65B-BB7F765051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9E897E-C1B1-054E-B214-9D16B3625D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F324F-7B06-3B4C-956C-A25B012278B0}"/>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5" name="Footer Placeholder 4">
            <a:extLst>
              <a:ext uri="{FF2B5EF4-FFF2-40B4-BE49-F238E27FC236}">
                <a16:creationId xmlns:a16="http://schemas.microsoft.com/office/drawing/2014/main" id="{61DF7977-E713-CE48-87C2-C7367BB617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C48E85-9FF6-DF4A-86C3-571A5EF1C6B0}"/>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3260873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7DD26-F3CB-3042-8214-FB852B9933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A05472-8360-7D4E-B593-882C3626DD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BC74FE-2171-9048-BA24-A6F734A5CC90}"/>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5" name="Footer Placeholder 4">
            <a:extLst>
              <a:ext uri="{FF2B5EF4-FFF2-40B4-BE49-F238E27FC236}">
                <a16:creationId xmlns:a16="http://schemas.microsoft.com/office/drawing/2014/main" id="{918E8D59-1BB8-8145-A260-33AC1F9D87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E6EC19-07D3-974D-83A1-A51BB4805DCA}"/>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3334019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C9CFD-DD3F-7749-9699-75DD4EA68F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849B3A-6539-5D42-9D01-3946A0DBC9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EB00E3-956D-D146-9A07-9A5612122075}"/>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5" name="Footer Placeholder 4">
            <a:extLst>
              <a:ext uri="{FF2B5EF4-FFF2-40B4-BE49-F238E27FC236}">
                <a16:creationId xmlns:a16="http://schemas.microsoft.com/office/drawing/2014/main" id="{A8BA46B5-4093-644F-95B5-BED322D6C15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66430B6-B1FE-D747-B04C-B4C493769E6E}"/>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3475717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C2BFF-A6A6-8A47-A7FF-DAB94BF8DF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76FCF1-C138-8D46-8AE8-1942085CEF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D76C88-06AD-414A-A0E9-A2AB1FD403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26C4BC-B669-E349-89E0-436E19FBF681}"/>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6" name="Footer Placeholder 5">
            <a:extLst>
              <a:ext uri="{FF2B5EF4-FFF2-40B4-BE49-F238E27FC236}">
                <a16:creationId xmlns:a16="http://schemas.microsoft.com/office/drawing/2014/main" id="{E845494D-0CD3-FF49-8009-C48A4D95380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C532A24-123C-CA4B-AD92-918D30A647D4}"/>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97508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C8492-9FA3-E64A-98F3-49552F95BE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D45C001-D7AA-4D46-89C0-B71781AF93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2F0DD2-3B3A-A04E-B533-E13998EEBF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DCC5DB-0D84-2B40-B223-F240B28BE2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9C4DC5-62B4-B24A-86BE-09581675BB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23EEE94-84E9-8049-BEA1-37B9045E98F3}"/>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8" name="Footer Placeholder 7">
            <a:extLst>
              <a:ext uri="{FF2B5EF4-FFF2-40B4-BE49-F238E27FC236}">
                <a16:creationId xmlns:a16="http://schemas.microsoft.com/office/drawing/2014/main" id="{35CCD6BC-7E2D-524B-9748-F072F1861AB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51F74ED-4A30-1741-AFE3-8F06F90B74E0}"/>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351633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E636-05F4-4449-B645-7E274AC77B39}"/>
              </a:ext>
            </a:extLst>
          </p:cNvPr>
          <p:cNvSpPr>
            <a:spLocks noGrp="1"/>
          </p:cNvSpPr>
          <p:nvPr>
            <p:ph type="title" hasCustomPrompt="1"/>
          </p:nvPr>
        </p:nvSpPr>
        <p:spPr>
          <a:xfrm>
            <a:off x="838200" y="365125"/>
            <a:ext cx="9557657" cy="2530475"/>
          </a:xfrm>
        </p:spPr>
        <p:txBody>
          <a:bodyPr>
            <a:normAutofit/>
          </a:bodyPr>
          <a:lstStyle>
            <a:lvl1pPr algn="ctr">
              <a:defRPr sz="5400" b="1" i="0" baseline="30000">
                <a:latin typeface="Arial Black" panose="020B0604020202020204" pitchFamily="34" charset="0"/>
                <a:cs typeface="Arial Black" panose="020B0604020202020204" pitchFamily="34" charset="0"/>
              </a:defRPr>
            </a:lvl1pPr>
          </a:lstStyle>
          <a:p>
            <a:r>
              <a:rPr lang="en-US" dirty="0"/>
              <a:t>WALTHAM YOUTH SOCCER  </a:t>
            </a:r>
            <a:br>
              <a:rPr lang="en-US" dirty="0"/>
            </a:br>
            <a:br>
              <a:rPr lang="en-US" dirty="0"/>
            </a:br>
            <a:endParaRPr lang="en-US" dirty="0"/>
          </a:p>
        </p:txBody>
      </p:sp>
      <p:pic>
        <p:nvPicPr>
          <p:cNvPr id="8" name="Picture 7" descr="A close up of a sign&#10;&#10;Description automatically generated">
            <a:extLst>
              <a:ext uri="{FF2B5EF4-FFF2-40B4-BE49-F238E27FC236}">
                <a16:creationId xmlns:a16="http://schemas.microsoft.com/office/drawing/2014/main" id="{62CAE809-19F0-9F4C-8FC3-32E53C8E4898}"/>
              </a:ext>
            </a:extLst>
          </p:cNvPr>
          <p:cNvPicPr>
            <a:picLocks noChangeAspect="1"/>
          </p:cNvPicPr>
          <p:nvPr userDrawn="1"/>
        </p:nvPicPr>
        <p:blipFill>
          <a:blip r:embed="rId2"/>
          <a:stretch>
            <a:fillRect/>
          </a:stretch>
        </p:blipFill>
        <p:spPr>
          <a:xfrm>
            <a:off x="10533863" y="365125"/>
            <a:ext cx="1320680" cy="1817914"/>
          </a:xfrm>
          <a:prstGeom prst="rect">
            <a:avLst/>
          </a:prstGeom>
        </p:spPr>
      </p:pic>
    </p:spTree>
    <p:extLst>
      <p:ext uri="{BB962C8B-B14F-4D97-AF65-F5344CB8AC3E}">
        <p14:creationId xmlns:p14="http://schemas.microsoft.com/office/powerpoint/2010/main" val="756744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D8176-AF43-CF42-8B3E-6EA71F19E044}"/>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3" name="Footer Placeholder 2">
            <a:extLst>
              <a:ext uri="{FF2B5EF4-FFF2-40B4-BE49-F238E27FC236}">
                <a16:creationId xmlns:a16="http://schemas.microsoft.com/office/drawing/2014/main" id="{98E9CE0F-88C5-9245-A22A-E3645BA8F1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9D0709B-1F85-FA4F-83FE-9084BBBF8E7A}"/>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360773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D0E7F-B2CF-7E41-998C-362BBF51C1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8BABC0-0767-074F-ADC8-459B9F9503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216C5E-AD50-2248-8903-DD56E6DFC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DC640-4C62-434D-A1B6-0CB1A1387953}"/>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6" name="Footer Placeholder 5">
            <a:extLst>
              <a:ext uri="{FF2B5EF4-FFF2-40B4-BE49-F238E27FC236}">
                <a16:creationId xmlns:a16="http://schemas.microsoft.com/office/drawing/2014/main" id="{E7453391-E09B-2542-A7ED-0CB20B9F63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1A6990C-163C-C446-B907-80D94ECE3849}"/>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193270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D216-86A3-F248-AC6B-512F22420F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1A0E2C-2DA1-0A42-925D-0922DB156C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B8D5136-2A64-AE4E-9925-D486D375A3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4CD35-3F61-4444-8193-DDDE82CAD8DD}"/>
              </a:ext>
            </a:extLst>
          </p:cNvPr>
          <p:cNvSpPr>
            <a:spLocks noGrp="1"/>
          </p:cNvSpPr>
          <p:nvPr>
            <p:ph type="dt" sz="half" idx="10"/>
          </p:nvPr>
        </p:nvSpPr>
        <p:spPr/>
        <p:txBody>
          <a:bodyPr/>
          <a:lstStyle/>
          <a:p>
            <a:fld id="{90B64153-B493-A946-BD98-BBBF8A105533}" type="datetimeFigureOut">
              <a:rPr lang="en-US" smtClean="0"/>
              <a:t>9/12/20</a:t>
            </a:fld>
            <a:endParaRPr lang="en-US" dirty="0"/>
          </a:p>
        </p:txBody>
      </p:sp>
      <p:sp>
        <p:nvSpPr>
          <p:cNvPr id="6" name="Footer Placeholder 5">
            <a:extLst>
              <a:ext uri="{FF2B5EF4-FFF2-40B4-BE49-F238E27FC236}">
                <a16:creationId xmlns:a16="http://schemas.microsoft.com/office/drawing/2014/main" id="{4E8244BE-BC8F-1D4D-ADC3-E9B6927383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062FDE6-6119-4C42-AE9B-546B91103360}"/>
              </a:ext>
            </a:extLst>
          </p:cNvPr>
          <p:cNvSpPr>
            <a:spLocks noGrp="1"/>
          </p:cNvSpPr>
          <p:nvPr>
            <p:ph type="sldNum" sz="quarter" idx="12"/>
          </p:nvPr>
        </p:nvSpPr>
        <p:spPr/>
        <p:txBody>
          <a:bodyPr/>
          <a:lstStyle/>
          <a:p>
            <a:fld id="{1AB32082-5541-EE4E-93C8-64A0D11648A6}" type="slidenum">
              <a:rPr lang="en-US" smtClean="0"/>
              <a:t>‹#›</a:t>
            </a:fld>
            <a:endParaRPr lang="en-US" dirty="0"/>
          </a:p>
        </p:txBody>
      </p:sp>
    </p:spTree>
    <p:extLst>
      <p:ext uri="{BB962C8B-B14F-4D97-AF65-F5344CB8AC3E}">
        <p14:creationId xmlns:p14="http://schemas.microsoft.com/office/powerpoint/2010/main" val="3731011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52A3B9-DD36-664B-AC56-52BC2B0B32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C16E45-EEA3-6440-9858-EF2EB50A55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DE0D04-B558-EC41-B429-C9FCF77D1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64153-B493-A946-BD98-BBBF8A105533}" type="datetimeFigureOut">
              <a:rPr lang="en-US" smtClean="0"/>
              <a:t>9/12/20</a:t>
            </a:fld>
            <a:endParaRPr lang="en-US" dirty="0"/>
          </a:p>
        </p:txBody>
      </p:sp>
      <p:sp>
        <p:nvSpPr>
          <p:cNvPr id="5" name="Footer Placeholder 4">
            <a:extLst>
              <a:ext uri="{FF2B5EF4-FFF2-40B4-BE49-F238E27FC236}">
                <a16:creationId xmlns:a16="http://schemas.microsoft.com/office/drawing/2014/main" id="{AB4FC0BA-1381-FC42-B6BF-FB94DA52EC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F4DB025-7E9E-6E4F-A329-5EE262FAC7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B32082-5541-EE4E-93C8-64A0D11648A6}" type="slidenum">
              <a:rPr lang="en-US" smtClean="0"/>
              <a:t>‹#›</a:t>
            </a:fld>
            <a:endParaRPr lang="en-US" dirty="0"/>
          </a:p>
        </p:txBody>
      </p:sp>
    </p:spTree>
    <p:extLst>
      <p:ext uri="{BB962C8B-B14F-4D97-AF65-F5344CB8AC3E}">
        <p14:creationId xmlns:p14="http://schemas.microsoft.com/office/powerpoint/2010/main" val="789609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mass.gov/doc/phase-3-order-july-2-2020/download"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mayouthsoccer.org/return-to-soccer-activitie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duncan.f.rh@gmail.com"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mayouthsoccer.org/physical-distancing-session-plans/"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duncan.f.rh@gmail.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mayouthsoccer.org/physical-distancing-session-plans/"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001486" y="698564"/>
            <a:ext cx="10189028" cy="1131848"/>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a:p>
            <a:pPr algn="ctr">
              <a:lnSpc>
                <a:spcPct val="150000"/>
              </a:lnSpc>
            </a:pPr>
            <a:r>
              <a:rPr lang="en-US" sz="2400" b="1" dirty="0">
                <a:latin typeface="Arial" panose="020B0604020202020204" pitchFamily="34" charset="0"/>
                <a:cs typeface="Arial" panose="020B0604020202020204" pitchFamily="34" charset="0"/>
              </a:rPr>
              <a:t>FALL 2020 Coaches Meeting </a:t>
            </a:r>
            <a:r>
              <a:rPr lang="en-US" sz="24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9/17/2020 </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4653531" y="2002585"/>
            <a:ext cx="2884937" cy="3971111"/>
          </a:xfrm>
          <a:prstGeom prst="rect">
            <a:avLst/>
          </a:prstGeom>
        </p:spPr>
      </p:pic>
    </p:spTree>
    <p:extLst>
      <p:ext uri="{BB962C8B-B14F-4D97-AF65-F5344CB8AC3E}">
        <p14:creationId xmlns:p14="http://schemas.microsoft.com/office/powerpoint/2010/main" val="3020190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776428"/>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SCHEDULE</a:t>
            </a:r>
          </a:p>
          <a:p>
            <a:pPr algn="ctr"/>
            <a:endParaRPr lang="en-US" sz="2400" dirty="0"/>
          </a:p>
        </p:txBody>
      </p:sp>
      <p:pic>
        <p:nvPicPr>
          <p:cNvPr id="8" name="Picture 7" descr="A picture containing screenshot&#10;&#10;Description automatically generated">
            <a:extLst>
              <a:ext uri="{FF2B5EF4-FFF2-40B4-BE49-F238E27FC236}">
                <a16:creationId xmlns:a16="http://schemas.microsoft.com/office/drawing/2014/main" id="{63DFE4A7-9561-C645-9056-277934CB546D}"/>
              </a:ext>
            </a:extLst>
          </p:cNvPr>
          <p:cNvPicPr>
            <a:picLocks noChangeAspect="1"/>
          </p:cNvPicPr>
          <p:nvPr/>
        </p:nvPicPr>
        <p:blipFill>
          <a:blip r:embed="rId3"/>
          <a:stretch>
            <a:fillRect/>
          </a:stretch>
        </p:blipFill>
        <p:spPr>
          <a:xfrm>
            <a:off x="2217917" y="1277654"/>
            <a:ext cx="7784419" cy="5144249"/>
          </a:xfrm>
          <a:prstGeom prst="rect">
            <a:avLst/>
          </a:prstGeom>
        </p:spPr>
      </p:pic>
    </p:spTree>
    <p:extLst>
      <p:ext uri="{BB962C8B-B14F-4D97-AF65-F5344CB8AC3E}">
        <p14:creationId xmlns:p14="http://schemas.microsoft.com/office/powerpoint/2010/main" val="3666299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833580"/>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FIELD MAPS</a:t>
            </a:r>
          </a:p>
          <a:p>
            <a:pPr algn="ctr"/>
            <a:endParaRPr lang="en-US" sz="2400" dirty="0"/>
          </a:p>
        </p:txBody>
      </p:sp>
      <p:pic>
        <p:nvPicPr>
          <p:cNvPr id="7" name="Picture 6" descr="A screenshot of a cell phone&#10;&#10;Description automatically generated">
            <a:extLst>
              <a:ext uri="{FF2B5EF4-FFF2-40B4-BE49-F238E27FC236}">
                <a16:creationId xmlns:a16="http://schemas.microsoft.com/office/drawing/2014/main" id="{3067D90D-6B0B-A348-B123-3C50CD2241C9}"/>
              </a:ext>
            </a:extLst>
          </p:cNvPr>
          <p:cNvPicPr>
            <a:picLocks noChangeAspect="1"/>
          </p:cNvPicPr>
          <p:nvPr/>
        </p:nvPicPr>
        <p:blipFill>
          <a:blip r:embed="rId3"/>
          <a:stretch>
            <a:fillRect/>
          </a:stretch>
        </p:blipFill>
        <p:spPr>
          <a:xfrm>
            <a:off x="6552684" y="1359703"/>
            <a:ext cx="3912375" cy="5078379"/>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D82CCD02-4CDE-E648-A264-2E232709E3E3}"/>
              </a:ext>
            </a:extLst>
          </p:cNvPr>
          <p:cNvPicPr>
            <a:picLocks noChangeAspect="1"/>
          </p:cNvPicPr>
          <p:nvPr/>
        </p:nvPicPr>
        <p:blipFill rotWithShape="1">
          <a:blip r:embed="rId4"/>
          <a:srcRect t="1390"/>
          <a:stretch/>
        </p:blipFill>
        <p:spPr>
          <a:xfrm>
            <a:off x="1726942" y="1430287"/>
            <a:ext cx="3912375" cy="5007795"/>
          </a:xfrm>
          <a:prstGeom prst="rect">
            <a:avLst/>
          </a:prstGeom>
        </p:spPr>
      </p:pic>
    </p:spTree>
    <p:extLst>
      <p:ext uri="{BB962C8B-B14F-4D97-AF65-F5344CB8AC3E}">
        <p14:creationId xmlns:p14="http://schemas.microsoft.com/office/powerpoint/2010/main" val="1773180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862156"/>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ONE-WAY ENTRANCE AND EXIT</a:t>
            </a:r>
          </a:p>
          <a:p>
            <a:pPr algn="ctr"/>
            <a:endParaRPr lang="en-US" sz="2400" dirty="0"/>
          </a:p>
        </p:txBody>
      </p:sp>
      <p:sp>
        <p:nvSpPr>
          <p:cNvPr id="8" name="TextBox 7">
            <a:extLst>
              <a:ext uri="{FF2B5EF4-FFF2-40B4-BE49-F238E27FC236}">
                <a16:creationId xmlns:a16="http://schemas.microsoft.com/office/drawing/2014/main" id="{C4F85204-4A79-D341-B89F-E9F51FD8BB5C}"/>
              </a:ext>
            </a:extLst>
          </p:cNvPr>
          <p:cNvSpPr txBox="1"/>
          <p:nvPr/>
        </p:nvSpPr>
        <p:spPr>
          <a:xfrm>
            <a:off x="9425233" y="4403647"/>
            <a:ext cx="1801390" cy="1200329"/>
          </a:xfrm>
          <a:prstGeom prst="rect">
            <a:avLst/>
          </a:prstGeom>
          <a:noFill/>
        </p:spPr>
        <p:txBody>
          <a:bodyPr wrap="square" rtlCol="0">
            <a:spAutoFit/>
          </a:bodyPr>
          <a:lstStyle/>
          <a:p>
            <a:r>
              <a:rPr lang="en-US" sz="3600" b="1" dirty="0">
                <a:solidFill>
                  <a:srgbClr val="0070C0"/>
                </a:solidFill>
                <a:latin typeface="Arial Black" panose="020B0604020202020204" pitchFamily="34" charset="0"/>
                <a:cs typeface="Arial Black" panose="020B0604020202020204" pitchFamily="34" charset="0"/>
              </a:rPr>
              <a:t>EXIT </a:t>
            </a:r>
          </a:p>
          <a:p>
            <a:r>
              <a:rPr lang="en-US" b="1" dirty="0">
                <a:solidFill>
                  <a:srgbClr val="0070C0"/>
                </a:solidFill>
                <a:latin typeface="Arial" panose="020B0604020202020204" pitchFamily="34" charset="0"/>
                <a:cs typeface="Arial" panose="020B0604020202020204" pitchFamily="34" charset="0"/>
              </a:rPr>
              <a:t>BY THE PLAYGROUND</a:t>
            </a:r>
          </a:p>
        </p:txBody>
      </p:sp>
      <p:sp>
        <p:nvSpPr>
          <p:cNvPr id="15" name="TextBox 14">
            <a:extLst>
              <a:ext uri="{FF2B5EF4-FFF2-40B4-BE49-F238E27FC236}">
                <a16:creationId xmlns:a16="http://schemas.microsoft.com/office/drawing/2014/main" id="{011DACF1-4B1B-7343-80D2-A969DC727468}"/>
              </a:ext>
            </a:extLst>
          </p:cNvPr>
          <p:cNvSpPr txBox="1"/>
          <p:nvPr/>
        </p:nvSpPr>
        <p:spPr>
          <a:xfrm>
            <a:off x="9416667" y="3248470"/>
            <a:ext cx="2487190" cy="1200329"/>
          </a:xfrm>
          <a:prstGeom prst="rect">
            <a:avLst/>
          </a:prstGeom>
          <a:noFill/>
        </p:spPr>
        <p:txBody>
          <a:bodyPr wrap="square" rtlCol="0">
            <a:spAutoFit/>
          </a:bodyPr>
          <a:lstStyle/>
          <a:p>
            <a:r>
              <a:rPr lang="en-US" sz="3600" b="1" dirty="0">
                <a:solidFill>
                  <a:srgbClr val="0070C0"/>
                </a:solidFill>
                <a:latin typeface="Arial Black" panose="020B0604020202020204" pitchFamily="34" charset="0"/>
                <a:cs typeface="Arial Black" panose="020B0604020202020204" pitchFamily="34" charset="0"/>
              </a:rPr>
              <a:t>ENTER</a:t>
            </a:r>
            <a:r>
              <a:rPr lang="en-US" sz="3600" b="1" dirty="0">
                <a:solidFill>
                  <a:srgbClr val="0070C0"/>
                </a:solidFill>
                <a:latin typeface="Arial" panose="020B0604020202020204" pitchFamily="34" charset="0"/>
                <a:cs typeface="Arial" panose="020B0604020202020204" pitchFamily="34" charset="0"/>
              </a:rPr>
              <a:t> </a:t>
            </a:r>
          </a:p>
          <a:p>
            <a:r>
              <a:rPr lang="en-US" b="1" dirty="0">
                <a:solidFill>
                  <a:srgbClr val="0070C0"/>
                </a:solidFill>
                <a:latin typeface="Arial" panose="020B0604020202020204" pitchFamily="34" charset="0"/>
                <a:cs typeface="Arial" panose="020B0604020202020204" pitchFamily="34" charset="0"/>
              </a:rPr>
              <a:t>TO THE RIGHT OF THE SHACK</a:t>
            </a:r>
          </a:p>
        </p:txBody>
      </p:sp>
      <p:grpSp>
        <p:nvGrpSpPr>
          <p:cNvPr id="37" name="Group 36">
            <a:extLst>
              <a:ext uri="{FF2B5EF4-FFF2-40B4-BE49-F238E27FC236}">
                <a16:creationId xmlns:a16="http://schemas.microsoft.com/office/drawing/2014/main" id="{A5419B67-C032-334A-83BD-43E921CAB780}"/>
              </a:ext>
            </a:extLst>
          </p:cNvPr>
          <p:cNvGrpSpPr/>
          <p:nvPr/>
        </p:nvGrpSpPr>
        <p:grpSpPr>
          <a:xfrm>
            <a:off x="3063721" y="1592387"/>
            <a:ext cx="6000320" cy="4683207"/>
            <a:chOff x="3095840" y="1626743"/>
            <a:chExt cx="6000320" cy="4683207"/>
          </a:xfrm>
        </p:grpSpPr>
        <p:grpSp>
          <p:nvGrpSpPr>
            <p:cNvPr id="10" name="Group 9">
              <a:extLst>
                <a:ext uri="{FF2B5EF4-FFF2-40B4-BE49-F238E27FC236}">
                  <a16:creationId xmlns:a16="http://schemas.microsoft.com/office/drawing/2014/main" id="{0821C2D7-6183-2744-8233-F9C4045876B7}"/>
                </a:ext>
              </a:extLst>
            </p:cNvPr>
            <p:cNvGrpSpPr/>
            <p:nvPr/>
          </p:nvGrpSpPr>
          <p:grpSpPr>
            <a:xfrm>
              <a:off x="3095840" y="1626743"/>
              <a:ext cx="6000320" cy="4683207"/>
              <a:chOff x="1228726" y="1760007"/>
              <a:chExt cx="5915024" cy="4616634"/>
            </a:xfrm>
          </p:grpSpPr>
          <p:pic>
            <p:nvPicPr>
              <p:cNvPr id="9" name="Picture 8" descr="A screenshot of a cell phone&#10;&#10;Description automatically generated">
                <a:extLst>
                  <a:ext uri="{FF2B5EF4-FFF2-40B4-BE49-F238E27FC236}">
                    <a16:creationId xmlns:a16="http://schemas.microsoft.com/office/drawing/2014/main" id="{D82CCD02-4CDE-E648-A264-2E232709E3E3}"/>
                  </a:ext>
                </a:extLst>
              </p:cNvPr>
              <p:cNvPicPr>
                <a:picLocks noChangeAspect="1"/>
              </p:cNvPicPr>
              <p:nvPr/>
            </p:nvPicPr>
            <p:blipFill rotWithShape="1">
              <a:blip r:embed="rId3"/>
              <a:srcRect t="40901"/>
              <a:stretch/>
            </p:blipFill>
            <p:spPr>
              <a:xfrm>
                <a:off x="1228726" y="1839094"/>
                <a:ext cx="5915024" cy="4537547"/>
              </a:xfrm>
              <a:prstGeom prst="rect">
                <a:avLst/>
              </a:prstGeom>
            </p:spPr>
          </p:pic>
          <p:sp>
            <p:nvSpPr>
              <p:cNvPr id="2" name="TextBox 1">
                <a:extLst>
                  <a:ext uri="{FF2B5EF4-FFF2-40B4-BE49-F238E27FC236}">
                    <a16:creationId xmlns:a16="http://schemas.microsoft.com/office/drawing/2014/main" id="{CE4224C4-74F7-2141-80B8-5B3B20848728}"/>
                  </a:ext>
                </a:extLst>
              </p:cNvPr>
              <p:cNvSpPr txBox="1"/>
              <p:nvPr/>
            </p:nvSpPr>
            <p:spPr>
              <a:xfrm>
                <a:off x="3314700" y="4686300"/>
                <a:ext cx="3671888" cy="1200150"/>
              </a:xfrm>
              <a:prstGeom prst="rect">
                <a:avLst/>
              </a:prstGeom>
              <a:solidFill>
                <a:schemeClr val="bg1">
                  <a:lumMod val="85000"/>
                </a:schemeClr>
              </a:solidFill>
            </p:spPr>
            <p:txBody>
              <a:bodyPr wrap="square" rtlCol="0">
                <a:spAutoFit/>
              </a:bodyPr>
              <a:lstStyle/>
              <a:p>
                <a:endParaRPr lang="en-US" dirty="0"/>
              </a:p>
            </p:txBody>
          </p:sp>
          <p:sp>
            <p:nvSpPr>
              <p:cNvPr id="4" name="TextBox 3">
                <a:extLst>
                  <a:ext uri="{FF2B5EF4-FFF2-40B4-BE49-F238E27FC236}">
                    <a16:creationId xmlns:a16="http://schemas.microsoft.com/office/drawing/2014/main" id="{8298C92C-85FA-894B-9C47-F4D1BACE823A}"/>
                  </a:ext>
                </a:extLst>
              </p:cNvPr>
              <p:cNvSpPr txBox="1"/>
              <p:nvPr/>
            </p:nvSpPr>
            <p:spPr>
              <a:xfrm>
                <a:off x="5921800" y="1760007"/>
                <a:ext cx="363841" cy="341052"/>
              </a:xfrm>
              <a:prstGeom prst="rect">
                <a:avLst/>
              </a:prstGeom>
              <a:solidFill>
                <a:schemeClr val="bg1"/>
              </a:solidFill>
            </p:spPr>
            <p:txBody>
              <a:bodyPr wrap="square" rtlCol="0">
                <a:spAutoFit/>
              </a:bodyPr>
              <a:lstStyle/>
              <a:p>
                <a:endParaRPr lang="en-US" dirty="0"/>
              </a:p>
            </p:txBody>
          </p:sp>
        </p:grpSp>
        <p:sp>
          <p:nvSpPr>
            <p:cNvPr id="11" name="TextBox 10">
              <a:extLst>
                <a:ext uri="{FF2B5EF4-FFF2-40B4-BE49-F238E27FC236}">
                  <a16:creationId xmlns:a16="http://schemas.microsoft.com/office/drawing/2014/main" id="{CF9C5B3F-0DF0-1642-938C-3DD74AAD309B}"/>
                </a:ext>
              </a:extLst>
            </p:cNvPr>
            <p:cNvSpPr txBox="1"/>
            <p:nvPr/>
          </p:nvSpPr>
          <p:spPr>
            <a:xfrm>
              <a:off x="3643313" y="2492039"/>
              <a:ext cx="1128712" cy="465473"/>
            </a:xfrm>
            <a:prstGeom prst="rect">
              <a:avLst/>
            </a:prstGeom>
            <a:solidFill>
              <a:schemeClr val="bg1"/>
            </a:solidFill>
          </p:spPr>
          <p:txBody>
            <a:bodyPr wrap="square" rtlCol="0">
              <a:spAutoFit/>
            </a:bodyPr>
            <a:lstStyle/>
            <a:p>
              <a:endParaRPr lang="en-US" dirty="0"/>
            </a:p>
          </p:txBody>
        </p:sp>
        <p:sp>
          <p:nvSpPr>
            <p:cNvPr id="16" name="TextBox 15">
              <a:extLst>
                <a:ext uri="{FF2B5EF4-FFF2-40B4-BE49-F238E27FC236}">
                  <a16:creationId xmlns:a16="http://schemas.microsoft.com/office/drawing/2014/main" id="{0564FC4D-29E7-A343-81A2-C68C222F9D6A}"/>
                </a:ext>
              </a:extLst>
            </p:cNvPr>
            <p:cNvSpPr txBox="1"/>
            <p:nvPr/>
          </p:nvSpPr>
          <p:spPr>
            <a:xfrm>
              <a:off x="3323288" y="3429000"/>
              <a:ext cx="1658443" cy="1985963"/>
            </a:xfrm>
            <a:prstGeom prst="rect">
              <a:avLst/>
            </a:prstGeom>
            <a:solidFill>
              <a:schemeClr val="bg1"/>
            </a:solidFill>
          </p:spPr>
          <p:txBody>
            <a:bodyPr wrap="square" rtlCol="0">
              <a:spAutoFit/>
            </a:bodyPr>
            <a:lstStyle/>
            <a:p>
              <a:endParaRPr lang="en-US" dirty="0"/>
            </a:p>
          </p:txBody>
        </p:sp>
        <p:cxnSp>
          <p:nvCxnSpPr>
            <p:cNvPr id="18" name="Straight Arrow Connector 17">
              <a:extLst>
                <a:ext uri="{FF2B5EF4-FFF2-40B4-BE49-F238E27FC236}">
                  <a16:creationId xmlns:a16="http://schemas.microsoft.com/office/drawing/2014/main" id="{84E45D92-5C03-924D-874D-A134205EE412}"/>
                </a:ext>
              </a:extLst>
            </p:cNvPr>
            <p:cNvCxnSpPr>
              <a:cxnSpLocks/>
            </p:cNvCxnSpPr>
            <p:nvPr/>
          </p:nvCxnSpPr>
          <p:spPr>
            <a:xfrm>
              <a:off x="6230614" y="2555475"/>
              <a:ext cx="0" cy="580628"/>
            </a:xfrm>
            <a:prstGeom prst="straightConnector1">
              <a:avLst/>
            </a:prstGeom>
            <a:ln w="63500">
              <a:solidFill>
                <a:srgbClr val="0070C0"/>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48E5C29-0526-1E44-A7AD-BFA1A0CB3BF2}"/>
                </a:ext>
              </a:extLst>
            </p:cNvPr>
            <p:cNvCxnSpPr>
              <a:cxnSpLocks/>
            </p:cNvCxnSpPr>
            <p:nvPr/>
          </p:nvCxnSpPr>
          <p:spPr>
            <a:xfrm flipV="1">
              <a:off x="7530776" y="2555475"/>
              <a:ext cx="0" cy="580628"/>
            </a:xfrm>
            <a:prstGeom prst="straightConnector1">
              <a:avLst/>
            </a:prstGeom>
            <a:ln w="63500">
              <a:solidFill>
                <a:srgbClr val="0070C0"/>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4B2F207-E12A-B44C-B945-EB34E8575A49}"/>
                </a:ext>
              </a:extLst>
            </p:cNvPr>
            <p:cNvCxnSpPr>
              <a:cxnSpLocks/>
            </p:cNvCxnSpPr>
            <p:nvPr/>
          </p:nvCxnSpPr>
          <p:spPr>
            <a:xfrm flipH="1">
              <a:off x="4405929" y="4691435"/>
              <a:ext cx="543572" cy="0"/>
            </a:xfrm>
            <a:prstGeom prst="straightConnector1">
              <a:avLst/>
            </a:prstGeom>
            <a:ln w="63500">
              <a:solidFill>
                <a:srgbClr val="00B050"/>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860F6DA-E6B7-0F49-8B62-F9C847076989}"/>
                </a:ext>
              </a:extLst>
            </p:cNvPr>
            <p:cNvCxnSpPr>
              <a:cxnSpLocks/>
            </p:cNvCxnSpPr>
            <p:nvPr/>
          </p:nvCxnSpPr>
          <p:spPr>
            <a:xfrm>
              <a:off x="4405929" y="4242013"/>
              <a:ext cx="559124" cy="0"/>
            </a:xfrm>
            <a:prstGeom prst="straightConnector1">
              <a:avLst/>
            </a:prstGeom>
            <a:ln w="63500">
              <a:solidFill>
                <a:srgbClr val="00B050"/>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FC5628F8-A278-2A42-8E0A-38C413CC3CB5}"/>
              </a:ext>
            </a:extLst>
          </p:cNvPr>
          <p:cNvSpPr txBox="1"/>
          <p:nvPr/>
        </p:nvSpPr>
        <p:spPr>
          <a:xfrm>
            <a:off x="9421956" y="2884562"/>
            <a:ext cx="2770044" cy="400110"/>
          </a:xfrm>
          <a:prstGeom prst="rect">
            <a:avLst/>
          </a:prstGeom>
          <a:noFill/>
        </p:spPr>
        <p:txBody>
          <a:bodyPr wrap="square" rtlCol="0">
            <a:spAutoFit/>
          </a:bodyPr>
          <a:lstStyle/>
          <a:p>
            <a:r>
              <a:rPr lang="en-US" sz="2000" b="1" dirty="0">
                <a:solidFill>
                  <a:srgbClr val="0070C0"/>
                </a:solidFill>
                <a:latin typeface="Arial Black" panose="020B0604020202020204" pitchFamily="34" charset="0"/>
                <a:cs typeface="Arial Black" panose="020B0604020202020204" pitchFamily="34" charset="0"/>
              </a:rPr>
              <a:t>FIELD 2, 3, 4, 5</a:t>
            </a:r>
            <a:endParaRPr lang="en-US" sz="2000" b="1" dirty="0">
              <a:solidFill>
                <a:srgbClr val="0070C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44A84321-B4CA-F34B-8561-6B53D19E83BC}"/>
              </a:ext>
            </a:extLst>
          </p:cNvPr>
          <p:cNvSpPr txBox="1"/>
          <p:nvPr/>
        </p:nvSpPr>
        <p:spPr>
          <a:xfrm>
            <a:off x="395432" y="2884562"/>
            <a:ext cx="2770044" cy="400110"/>
          </a:xfrm>
          <a:prstGeom prst="rect">
            <a:avLst/>
          </a:prstGeom>
          <a:noFill/>
        </p:spPr>
        <p:txBody>
          <a:bodyPr wrap="square" rtlCol="0">
            <a:spAutoFit/>
          </a:bodyPr>
          <a:lstStyle/>
          <a:p>
            <a:r>
              <a:rPr lang="en-US" sz="2000" b="1" dirty="0">
                <a:solidFill>
                  <a:srgbClr val="00B050"/>
                </a:solidFill>
                <a:latin typeface="Arial Black" panose="020B0604020202020204" pitchFamily="34" charset="0"/>
                <a:cs typeface="Arial Black" panose="020B0604020202020204" pitchFamily="34" charset="0"/>
              </a:rPr>
              <a:t>FIELD 1</a:t>
            </a:r>
            <a:endParaRPr lang="en-US" sz="2000" b="1" dirty="0">
              <a:solidFill>
                <a:srgbClr val="00B05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719E5306-0305-E64D-ABAE-C0685C7B8DD1}"/>
              </a:ext>
            </a:extLst>
          </p:cNvPr>
          <p:cNvSpPr txBox="1"/>
          <p:nvPr/>
        </p:nvSpPr>
        <p:spPr>
          <a:xfrm>
            <a:off x="361567" y="3248470"/>
            <a:ext cx="2673578" cy="2308324"/>
          </a:xfrm>
          <a:prstGeom prst="rect">
            <a:avLst/>
          </a:prstGeom>
          <a:noFill/>
        </p:spPr>
        <p:txBody>
          <a:bodyPr wrap="square" rtlCol="0">
            <a:spAutoFit/>
          </a:bodyPr>
          <a:lstStyle/>
          <a:p>
            <a:r>
              <a:rPr lang="en-US" sz="3600" b="1" dirty="0">
                <a:solidFill>
                  <a:srgbClr val="00B050"/>
                </a:solidFill>
                <a:latin typeface="Arial Black" panose="020B0604020202020204" pitchFamily="34" charset="0"/>
                <a:cs typeface="Arial Black" panose="020B0604020202020204" pitchFamily="34" charset="0"/>
              </a:rPr>
              <a:t>ENTER</a:t>
            </a:r>
          </a:p>
          <a:p>
            <a:r>
              <a:rPr lang="en-US" b="1" dirty="0">
                <a:solidFill>
                  <a:srgbClr val="00B050"/>
                </a:solidFill>
                <a:latin typeface="Arial" panose="020B0604020202020204" pitchFamily="34" charset="0"/>
                <a:cs typeface="Arial" panose="020B0604020202020204" pitchFamily="34" charset="0"/>
              </a:rPr>
              <a:t>TO THE LEFT OF THE BLEACHERS</a:t>
            </a:r>
          </a:p>
          <a:p>
            <a:r>
              <a:rPr lang="en-US" sz="3600" b="1" dirty="0">
                <a:latin typeface="Arial Black" panose="020B0604020202020204" pitchFamily="34" charset="0"/>
                <a:cs typeface="Arial Black" panose="020B0604020202020204" pitchFamily="34" charset="0"/>
              </a:rPr>
              <a:t> </a:t>
            </a:r>
          </a:p>
          <a:p>
            <a:endParaRPr lang="en-US" sz="3600" b="1" dirty="0">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5E332F09-6EDC-F24B-B652-7226A2740DC9}"/>
              </a:ext>
            </a:extLst>
          </p:cNvPr>
          <p:cNvSpPr/>
          <p:nvPr/>
        </p:nvSpPr>
        <p:spPr>
          <a:xfrm>
            <a:off x="364704" y="4418552"/>
            <a:ext cx="2446130" cy="1200329"/>
          </a:xfrm>
          <a:prstGeom prst="rect">
            <a:avLst/>
          </a:prstGeom>
        </p:spPr>
        <p:txBody>
          <a:bodyPr wrap="square">
            <a:spAutoFit/>
          </a:bodyPr>
          <a:lstStyle/>
          <a:p>
            <a:r>
              <a:rPr lang="en-US" sz="3600" b="1" dirty="0">
                <a:solidFill>
                  <a:srgbClr val="00B050"/>
                </a:solidFill>
                <a:latin typeface="Arial Black" panose="020B0604020202020204" pitchFamily="34" charset="0"/>
                <a:cs typeface="Arial Black" panose="020B0604020202020204" pitchFamily="34" charset="0"/>
              </a:rPr>
              <a:t>EXIT</a:t>
            </a:r>
          </a:p>
          <a:p>
            <a:r>
              <a:rPr lang="en-US" b="1" dirty="0">
                <a:solidFill>
                  <a:srgbClr val="00B050"/>
                </a:solidFill>
                <a:latin typeface="Arial" panose="020B0604020202020204" pitchFamily="34" charset="0"/>
                <a:cs typeface="Arial" panose="020B0604020202020204" pitchFamily="34" charset="0"/>
              </a:rPr>
              <a:t>BETWEEN THE BLEACHERS</a:t>
            </a:r>
          </a:p>
        </p:txBody>
      </p:sp>
    </p:spTree>
    <p:extLst>
      <p:ext uri="{BB962C8B-B14F-4D97-AF65-F5344CB8AC3E}">
        <p14:creationId xmlns:p14="http://schemas.microsoft.com/office/powerpoint/2010/main" val="483345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descr="A screen shot of a social media post&#10;&#10;Description automatically generated">
            <a:extLst>
              <a:ext uri="{FF2B5EF4-FFF2-40B4-BE49-F238E27FC236}">
                <a16:creationId xmlns:a16="http://schemas.microsoft.com/office/drawing/2014/main" id="{DA4B7618-8C5E-D74F-BC54-686AC9D245CF}"/>
              </a:ext>
            </a:extLst>
          </p:cNvPr>
          <p:cNvPicPr>
            <a:picLocks noChangeAspect="1"/>
          </p:cNvPicPr>
          <p:nvPr/>
        </p:nvPicPr>
        <p:blipFill rotWithShape="1">
          <a:blip r:embed="rId2"/>
          <a:srcRect l="1644" t="1186" r="1788" b="2474"/>
          <a:stretch/>
        </p:blipFill>
        <p:spPr>
          <a:xfrm>
            <a:off x="1341357" y="795737"/>
            <a:ext cx="9535257" cy="5547797"/>
          </a:xfrm>
          <a:prstGeom prst="rect">
            <a:avLst/>
          </a:prstGeom>
        </p:spPr>
      </p:pic>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3"/>
          <a:stretch>
            <a:fillRect/>
          </a:stretch>
        </p:blipFill>
        <p:spPr>
          <a:xfrm>
            <a:off x="302490" y="255355"/>
            <a:ext cx="742681" cy="1022300"/>
          </a:xfrm>
          <a:prstGeom prst="rect">
            <a:avLst/>
          </a:prstGeom>
        </p:spPr>
      </p:pic>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3"/>
          <a:stretch>
            <a:fillRect/>
          </a:stretch>
        </p:blipFill>
        <p:spPr>
          <a:xfrm>
            <a:off x="11175082" y="255355"/>
            <a:ext cx="742681" cy="1022300"/>
          </a:xfrm>
          <a:prstGeom prst="rect">
            <a:avLst/>
          </a:prstGeom>
        </p:spPr>
      </p:pic>
      <p:sp>
        <p:nvSpPr>
          <p:cNvPr id="10" name="Rectangle 9">
            <a:extLst>
              <a:ext uri="{FF2B5EF4-FFF2-40B4-BE49-F238E27FC236}">
                <a16:creationId xmlns:a16="http://schemas.microsoft.com/office/drawing/2014/main" id="{B4E4EA01-9CAB-354F-B946-2068AB79C4C5}"/>
              </a:ext>
            </a:extLst>
          </p:cNvPr>
          <p:cNvSpPr/>
          <p:nvPr/>
        </p:nvSpPr>
        <p:spPr>
          <a:xfrm>
            <a:off x="2126388" y="227199"/>
            <a:ext cx="7939225" cy="369332"/>
          </a:xfrm>
          <a:prstGeom prst="rect">
            <a:avLst/>
          </a:prstGeom>
        </p:spPr>
        <p:txBody>
          <a:bodyPr wrap="none">
            <a:spAutoFit/>
          </a:bodyPr>
          <a:lstStyle/>
          <a:p>
            <a:pPr algn="ctr"/>
            <a:r>
              <a:rPr lang="en-US" b="1" dirty="0">
                <a:latin typeface="Arial Black" panose="020B0604020202020204" pitchFamily="34" charset="0"/>
                <a:cs typeface="Arial Black" panose="020B0604020202020204" pitchFamily="34" charset="0"/>
              </a:rPr>
              <a:t>WALTHAM YOUTH SOCCER </a:t>
            </a:r>
            <a:r>
              <a:rPr lang="en-US" b="1" dirty="0">
                <a:latin typeface="Arial Narrow" panose="020B0604020202020204" pitchFamily="34" charset="0"/>
                <a:cs typeface="Arial Narrow" panose="020B0604020202020204" pitchFamily="34" charset="0"/>
              </a:rPr>
              <a:t>- </a:t>
            </a:r>
            <a:r>
              <a:rPr lang="en-US" b="1" dirty="0">
                <a:latin typeface="Arial" panose="020B0604020202020204" pitchFamily="34" charset="0"/>
                <a:cs typeface="Arial" panose="020B0604020202020204" pitchFamily="34" charset="0"/>
              </a:rPr>
              <a:t>Fall 2020 Training Attendance Sheet </a:t>
            </a:r>
          </a:p>
        </p:txBody>
      </p:sp>
      <p:sp>
        <p:nvSpPr>
          <p:cNvPr id="15" name="Rectangle 14">
            <a:extLst>
              <a:ext uri="{FF2B5EF4-FFF2-40B4-BE49-F238E27FC236}">
                <a16:creationId xmlns:a16="http://schemas.microsoft.com/office/drawing/2014/main" id="{17EB7227-84B9-0D47-8F50-E338D777C08B}"/>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9A283455-7055-A949-B03C-762E32DC1A9B}"/>
              </a:ext>
            </a:extLst>
          </p:cNvPr>
          <p:cNvSpPr txBox="1"/>
          <p:nvPr/>
        </p:nvSpPr>
        <p:spPr>
          <a:xfrm>
            <a:off x="2829490" y="629990"/>
            <a:ext cx="550304" cy="21544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DATE:</a:t>
            </a:r>
          </a:p>
        </p:txBody>
      </p:sp>
      <p:cxnSp>
        <p:nvCxnSpPr>
          <p:cNvPr id="21" name="Straight Connector 20">
            <a:extLst>
              <a:ext uri="{FF2B5EF4-FFF2-40B4-BE49-F238E27FC236}">
                <a16:creationId xmlns:a16="http://schemas.microsoft.com/office/drawing/2014/main" id="{16DE774A-8EAE-AE4B-A034-6E12DA73ECD1}"/>
              </a:ext>
            </a:extLst>
          </p:cNvPr>
          <p:cNvCxnSpPr>
            <a:cxnSpLocks/>
          </p:cNvCxnSpPr>
          <p:nvPr/>
        </p:nvCxnSpPr>
        <p:spPr>
          <a:xfrm flipV="1">
            <a:off x="3042857"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BCB0B41-CE43-854B-AF4F-AAA6130FB74B}"/>
              </a:ext>
            </a:extLst>
          </p:cNvPr>
          <p:cNvCxnSpPr>
            <a:cxnSpLocks/>
          </p:cNvCxnSpPr>
          <p:nvPr/>
        </p:nvCxnSpPr>
        <p:spPr>
          <a:xfrm flipV="1">
            <a:off x="3502528"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B0EDADF-0FB2-294A-B06E-0FF5EC6504CA}"/>
              </a:ext>
            </a:extLst>
          </p:cNvPr>
          <p:cNvCxnSpPr>
            <a:cxnSpLocks/>
          </p:cNvCxnSpPr>
          <p:nvPr/>
        </p:nvCxnSpPr>
        <p:spPr>
          <a:xfrm flipV="1">
            <a:off x="3967142"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76F2170-096A-BA43-ABD1-0022685B04E7}"/>
              </a:ext>
            </a:extLst>
          </p:cNvPr>
          <p:cNvCxnSpPr>
            <a:cxnSpLocks/>
          </p:cNvCxnSpPr>
          <p:nvPr/>
        </p:nvCxnSpPr>
        <p:spPr>
          <a:xfrm flipV="1">
            <a:off x="443669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2BE18F8-0B67-EF4B-9015-E4903AB174A6}"/>
              </a:ext>
            </a:extLst>
          </p:cNvPr>
          <p:cNvCxnSpPr>
            <a:cxnSpLocks/>
          </p:cNvCxnSpPr>
          <p:nvPr/>
        </p:nvCxnSpPr>
        <p:spPr>
          <a:xfrm flipV="1">
            <a:off x="4916142"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958F8E3-8ED3-5744-94EC-2336D891918C}"/>
              </a:ext>
            </a:extLst>
          </p:cNvPr>
          <p:cNvCxnSpPr>
            <a:cxnSpLocks/>
          </p:cNvCxnSpPr>
          <p:nvPr/>
        </p:nvCxnSpPr>
        <p:spPr>
          <a:xfrm flipV="1">
            <a:off x="538215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88B6FF-2D49-214B-8363-DD340AE3B96A}"/>
              </a:ext>
            </a:extLst>
          </p:cNvPr>
          <p:cNvCxnSpPr>
            <a:cxnSpLocks/>
          </p:cNvCxnSpPr>
          <p:nvPr/>
        </p:nvCxnSpPr>
        <p:spPr>
          <a:xfrm flipV="1">
            <a:off x="5855256"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E7CA11F-4115-9844-8ADF-FADD92E3ED5E}"/>
              </a:ext>
            </a:extLst>
          </p:cNvPr>
          <p:cNvCxnSpPr>
            <a:cxnSpLocks/>
          </p:cNvCxnSpPr>
          <p:nvPr/>
        </p:nvCxnSpPr>
        <p:spPr>
          <a:xfrm flipV="1">
            <a:off x="6324813"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E474414-6DF7-8B4A-83FF-E75EFF502311}"/>
              </a:ext>
            </a:extLst>
          </p:cNvPr>
          <p:cNvCxnSpPr>
            <a:cxnSpLocks/>
          </p:cNvCxnSpPr>
          <p:nvPr/>
        </p:nvCxnSpPr>
        <p:spPr>
          <a:xfrm flipV="1">
            <a:off x="6794370"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3637BE-5845-0E4F-8597-24315DCB0A1D}"/>
              </a:ext>
            </a:extLst>
          </p:cNvPr>
          <p:cNvCxnSpPr>
            <a:cxnSpLocks/>
          </p:cNvCxnSpPr>
          <p:nvPr/>
        </p:nvCxnSpPr>
        <p:spPr>
          <a:xfrm flipV="1">
            <a:off x="7258984"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4A9C362-885A-514D-A68F-F471D2775575}"/>
              </a:ext>
            </a:extLst>
          </p:cNvPr>
          <p:cNvCxnSpPr>
            <a:cxnSpLocks/>
          </p:cNvCxnSpPr>
          <p:nvPr/>
        </p:nvCxnSpPr>
        <p:spPr>
          <a:xfrm flipV="1">
            <a:off x="773008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2F7155D-5705-EB4C-8B1C-9C2F934D648D}"/>
              </a:ext>
            </a:extLst>
          </p:cNvPr>
          <p:cNvCxnSpPr>
            <a:cxnSpLocks/>
          </p:cNvCxnSpPr>
          <p:nvPr/>
        </p:nvCxnSpPr>
        <p:spPr>
          <a:xfrm flipV="1">
            <a:off x="8209532"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F433038-DBC8-D244-BB05-473A65685D57}"/>
              </a:ext>
            </a:extLst>
          </p:cNvPr>
          <p:cNvCxnSpPr>
            <a:cxnSpLocks/>
          </p:cNvCxnSpPr>
          <p:nvPr/>
        </p:nvCxnSpPr>
        <p:spPr>
          <a:xfrm flipV="1">
            <a:off x="867554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722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descr="A screen shot of a social media post&#10;&#10;Description automatically generated">
            <a:extLst>
              <a:ext uri="{FF2B5EF4-FFF2-40B4-BE49-F238E27FC236}">
                <a16:creationId xmlns:a16="http://schemas.microsoft.com/office/drawing/2014/main" id="{DA4B7618-8C5E-D74F-BC54-686AC9D245CF}"/>
              </a:ext>
            </a:extLst>
          </p:cNvPr>
          <p:cNvPicPr>
            <a:picLocks noChangeAspect="1"/>
          </p:cNvPicPr>
          <p:nvPr/>
        </p:nvPicPr>
        <p:blipFill rotWithShape="1">
          <a:blip r:embed="rId2"/>
          <a:srcRect l="1644" t="1186" r="1788" b="2474"/>
          <a:stretch/>
        </p:blipFill>
        <p:spPr>
          <a:xfrm>
            <a:off x="1341357" y="795737"/>
            <a:ext cx="9535257" cy="5547797"/>
          </a:xfrm>
          <a:prstGeom prst="rect">
            <a:avLst/>
          </a:prstGeom>
        </p:spPr>
      </p:pic>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3"/>
          <a:stretch>
            <a:fillRect/>
          </a:stretch>
        </p:blipFill>
        <p:spPr>
          <a:xfrm>
            <a:off x="302490" y="255355"/>
            <a:ext cx="742681" cy="1022300"/>
          </a:xfrm>
          <a:prstGeom prst="rect">
            <a:avLst/>
          </a:prstGeom>
        </p:spPr>
      </p:pic>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3"/>
          <a:stretch>
            <a:fillRect/>
          </a:stretch>
        </p:blipFill>
        <p:spPr>
          <a:xfrm>
            <a:off x="11175082" y="255355"/>
            <a:ext cx="742681" cy="1022300"/>
          </a:xfrm>
          <a:prstGeom prst="rect">
            <a:avLst/>
          </a:prstGeom>
        </p:spPr>
      </p:pic>
      <p:sp>
        <p:nvSpPr>
          <p:cNvPr id="10" name="Rectangle 9">
            <a:extLst>
              <a:ext uri="{FF2B5EF4-FFF2-40B4-BE49-F238E27FC236}">
                <a16:creationId xmlns:a16="http://schemas.microsoft.com/office/drawing/2014/main" id="{B4E4EA01-9CAB-354F-B946-2068AB79C4C5}"/>
              </a:ext>
            </a:extLst>
          </p:cNvPr>
          <p:cNvSpPr/>
          <p:nvPr/>
        </p:nvSpPr>
        <p:spPr>
          <a:xfrm>
            <a:off x="2126388" y="227199"/>
            <a:ext cx="7939225" cy="369332"/>
          </a:xfrm>
          <a:prstGeom prst="rect">
            <a:avLst/>
          </a:prstGeom>
        </p:spPr>
        <p:txBody>
          <a:bodyPr wrap="none">
            <a:spAutoFit/>
          </a:bodyPr>
          <a:lstStyle/>
          <a:p>
            <a:pPr algn="ctr"/>
            <a:r>
              <a:rPr lang="en-US" b="1" dirty="0">
                <a:latin typeface="Arial Black" panose="020B0604020202020204" pitchFamily="34" charset="0"/>
                <a:cs typeface="Arial Black" panose="020B0604020202020204" pitchFamily="34" charset="0"/>
              </a:rPr>
              <a:t>WALTHAM YOUTH SOCCER </a:t>
            </a:r>
            <a:r>
              <a:rPr lang="en-US" b="1" dirty="0">
                <a:latin typeface="Arial Narrow" panose="020B0604020202020204" pitchFamily="34" charset="0"/>
                <a:cs typeface="Arial Narrow" panose="020B0604020202020204" pitchFamily="34" charset="0"/>
              </a:rPr>
              <a:t>- </a:t>
            </a:r>
            <a:r>
              <a:rPr lang="en-US" b="1" dirty="0">
                <a:latin typeface="Arial" panose="020B0604020202020204" pitchFamily="34" charset="0"/>
                <a:cs typeface="Arial" panose="020B0604020202020204" pitchFamily="34" charset="0"/>
              </a:rPr>
              <a:t>Fall 2020 Training Attendance Sheet </a:t>
            </a:r>
          </a:p>
        </p:txBody>
      </p:sp>
      <p:sp>
        <p:nvSpPr>
          <p:cNvPr id="15" name="Rectangle 14">
            <a:extLst>
              <a:ext uri="{FF2B5EF4-FFF2-40B4-BE49-F238E27FC236}">
                <a16:creationId xmlns:a16="http://schemas.microsoft.com/office/drawing/2014/main" id="{17EB7227-84B9-0D47-8F50-E338D777C08B}"/>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9A283455-7055-A949-B03C-762E32DC1A9B}"/>
              </a:ext>
            </a:extLst>
          </p:cNvPr>
          <p:cNvSpPr txBox="1"/>
          <p:nvPr/>
        </p:nvSpPr>
        <p:spPr>
          <a:xfrm>
            <a:off x="2829490" y="629990"/>
            <a:ext cx="550304" cy="21544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DATE:</a:t>
            </a:r>
          </a:p>
        </p:txBody>
      </p:sp>
      <p:cxnSp>
        <p:nvCxnSpPr>
          <p:cNvPr id="21" name="Straight Connector 20">
            <a:extLst>
              <a:ext uri="{FF2B5EF4-FFF2-40B4-BE49-F238E27FC236}">
                <a16:creationId xmlns:a16="http://schemas.microsoft.com/office/drawing/2014/main" id="{16DE774A-8EAE-AE4B-A034-6E12DA73ECD1}"/>
              </a:ext>
            </a:extLst>
          </p:cNvPr>
          <p:cNvCxnSpPr>
            <a:cxnSpLocks/>
          </p:cNvCxnSpPr>
          <p:nvPr/>
        </p:nvCxnSpPr>
        <p:spPr>
          <a:xfrm flipV="1">
            <a:off x="3042857"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BCB0B41-CE43-854B-AF4F-AAA6130FB74B}"/>
              </a:ext>
            </a:extLst>
          </p:cNvPr>
          <p:cNvCxnSpPr>
            <a:cxnSpLocks/>
          </p:cNvCxnSpPr>
          <p:nvPr/>
        </p:nvCxnSpPr>
        <p:spPr>
          <a:xfrm flipV="1">
            <a:off x="3502528"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B0EDADF-0FB2-294A-B06E-0FF5EC6504CA}"/>
              </a:ext>
            </a:extLst>
          </p:cNvPr>
          <p:cNvCxnSpPr>
            <a:cxnSpLocks/>
          </p:cNvCxnSpPr>
          <p:nvPr/>
        </p:nvCxnSpPr>
        <p:spPr>
          <a:xfrm flipV="1">
            <a:off x="3967142"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76F2170-096A-BA43-ABD1-0022685B04E7}"/>
              </a:ext>
            </a:extLst>
          </p:cNvPr>
          <p:cNvCxnSpPr>
            <a:cxnSpLocks/>
          </p:cNvCxnSpPr>
          <p:nvPr/>
        </p:nvCxnSpPr>
        <p:spPr>
          <a:xfrm flipV="1">
            <a:off x="443669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2BE18F8-0B67-EF4B-9015-E4903AB174A6}"/>
              </a:ext>
            </a:extLst>
          </p:cNvPr>
          <p:cNvCxnSpPr>
            <a:cxnSpLocks/>
          </p:cNvCxnSpPr>
          <p:nvPr/>
        </p:nvCxnSpPr>
        <p:spPr>
          <a:xfrm flipV="1">
            <a:off x="4916142"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958F8E3-8ED3-5744-94EC-2336D891918C}"/>
              </a:ext>
            </a:extLst>
          </p:cNvPr>
          <p:cNvCxnSpPr>
            <a:cxnSpLocks/>
          </p:cNvCxnSpPr>
          <p:nvPr/>
        </p:nvCxnSpPr>
        <p:spPr>
          <a:xfrm flipV="1">
            <a:off x="538215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88B6FF-2D49-214B-8363-DD340AE3B96A}"/>
              </a:ext>
            </a:extLst>
          </p:cNvPr>
          <p:cNvCxnSpPr>
            <a:cxnSpLocks/>
          </p:cNvCxnSpPr>
          <p:nvPr/>
        </p:nvCxnSpPr>
        <p:spPr>
          <a:xfrm flipV="1">
            <a:off x="5855256"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E7CA11F-4115-9844-8ADF-FADD92E3ED5E}"/>
              </a:ext>
            </a:extLst>
          </p:cNvPr>
          <p:cNvCxnSpPr>
            <a:cxnSpLocks/>
          </p:cNvCxnSpPr>
          <p:nvPr/>
        </p:nvCxnSpPr>
        <p:spPr>
          <a:xfrm flipV="1">
            <a:off x="6324813"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E474414-6DF7-8B4A-83FF-E75EFF502311}"/>
              </a:ext>
            </a:extLst>
          </p:cNvPr>
          <p:cNvCxnSpPr>
            <a:cxnSpLocks/>
          </p:cNvCxnSpPr>
          <p:nvPr/>
        </p:nvCxnSpPr>
        <p:spPr>
          <a:xfrm flipV="1">
            <a:off x="6794370"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3637BE-5845-0E4F-8597-24315DCB0A1D}"/>
              </a:ext>
            </a:extLst>
          </p:cNvPr>
          <p:cNvCxnSpPr>
            <a:cxnSpLocks/>
          </p:cNvCxnSpPr>
          <p:nvPr/>
        </p:nvCxnSpPr>
        <p:spPr>
          <a:xfrm flipV="1">
            <a:off x="7258984"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4A9C362-885A-514D-A68F-F471D2775575}"/>
              </a:ext>
            </a:extLst>
          </p:cNvPr>
          <p:cNvCxnSpPr>
            <a:cxnSpLocks/>
          </p:cNvCxnSpPr>
          <p:nvPr/>
        </p:nvCxnSpPr>
        <p:spPr>
          <a:xfrm flipV="1">
            <a:off x="773008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2F7155D-5705-EB4C-8B1C-9C2F934D648D}"/>
              </a:ext>
            </a:extLst>
          </p:cNvPr>
          <p:cNvCxnSpPr>
            <a:cxnSpLocks/>
          </p:cNvCxnSpPr>
          <p:nvPr/>
        </p:nvCxnSpPr>
        <p:spPr>
          <a:xfrm flipV="1">
            <a:off x="8209532"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F433038-DBC8-D244-BB05-473A65685D57}"/>
              </a:ext>
            </a:extLst>
          </p:cNvPr>
          <p:cNvCxnSpPr>
            <a:cxnSpLocks/>
          </p:cNvCxnSpPr>
          <p:nvPr/>
        </p:nvCxnSpPr>
        <p:spPr>
          <a:xfrm flipV="1">
            <a:off x="8675549" y="878894"/>
            <a:ext cx="84026" cy="142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EF67804-606A-9E4A-AB79-8FEF21CBB2F8}"/>
              </a:ext>
            </a:extLst>
          </p:cNvPr>
          <p:cNvSpPr txBox="1"/>
          <p:nvPr/>
        </p:nvSpPr>
        <p:spPr>
          <a:xfrm>
            <a:off x="4696936"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23" name="TextBox 22">
            <a:extLst>
              <a:ext uri="{FF2B5EF4-FFF2-40B4-BE49-F238E27FC236}">
                <a16:creationId xmlns:a16="http://schemas.microsoft.com/office/drawing/2014/main" id="{2D7C5BCC-C41E-4D44-83E3-B1FDEC13D974}"/>
              </a:ext>
            </a:extLst>
          </p:cNvPr>
          <p:cNvSpPr txBox="1"/>
          <p:nvPr/>
        </p:nvSpPr>
        <p:spPr>
          <a:xfrm>
            <a:off x="4906424"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7</a:t>
            </a:r>
          </a:p>
        </p:txBody>
      </p:sp>
      <p:sp>
        <p:nvSpPr>
          <p:cNvPr id="24" name="TextBox 23">
            <a:extLst>
              <a:ext uri="{FF2B5EF4-FFF2-40B4-BE49-F238E27FC236}">
                <a16:creationId xmlns:a16="http://schemas.microsoft.com/office/drawing/2014/main" id="{F7AF39DE-E9E5-3746-8BA9-BF84CF1BF71E}"/>
              </a:ext>
            </a:extLst>
          </p:cNvPr>
          <p:cNvSpPr txBox="1"/>
          <p:nvPr/>
        </p:nvSpPr>
        <p:spPr>
          <a:xfrm>
            <a:off x="2886905" y="784856"/>
            <a:ext cx="353448" cy="261610"/>
          </a:xfrm>
          <a:prstGeom prst="rect">
            <a:avLst/>
          </a:prstGeom>
          <a:noFill/>
        </p:spPr>
        <p:txBody>
          <a:bodyPr wrap="square" rtlCol="0">
            <a:spAutoFit/>
          </a:bodyPr>
          <a:lstStyle/>
          <a:p>
            <a:r>
              <a:rPr lang="en-US" sz="1100" dirty="0">
                <a:solidFill>
                  <a:schemeClr val="bg1">
                    <a:lumMod val="65000"/>
                  </a:schemeClr>
                </a:solidFill>
                <a:latin typeface="Bradley Hand" pitchFamily="2" charset="77"/>
                <a:cs typeface="Posterama" panose="020B0504020200020000" pitchFamily="34" charset="0"/>
              </a:rPr>
              <a:t>9</a:t>
            </a:r>
          </a:p>
        </p:txBody>
      </p:sp>
      <p:sp>
        <p:nvSpPr>
          <p:cNvPr id="25" name="TextBox 24">
            <a:extLst>
              <a:ext uri="{FF2B5EF4-FFF2-40B4-BE49-F238E27FC236}">
                <a16:creationId xmlns:a16="http://schemas.microsoft.com/office/drawing/2014/main" id="{1B867571-256A-E843-9558-D6EA3C11421C}"/>
              </a:ext>
            </a:extLst>
          </p:cNvPr>
          <p:cNvSpPr txBox="1"/>
          <p:nvPr/>
        </p:nvSpPr>
        <p:spPr>
          <a:xfrm>
            <a:off x="3344105" y="784856"/>
            <a:ext cx="353448" cy="261610"/>
          </a:xfrm>
          <a:prstGeom prst="rect">
            <a:avLst/>
          </a:prstGeom>
          <a:noFill/>
        </p:spPr>
        <p:txBody>
          <a:bodyPr wrap="square" rtlCol="0">
            <a:spAutoFit/>
          </a:bodyPr>
          <a:lstStyle/>
          <a:p>
            <a:r>
              <a:rPr lang="en-US" sz="1100" dirty="0">
                <a:solidFill>
                  <a:schemeClr val="bg1">
                    <a:lumMod val="65000"/>
                  </a:schemeClr>
                </a:solidFill>
                <a:latin typeface="Bradley Hand" pitchFamily="2" charset="77"/>
                <a:cs typeface="Posterama" panose="020B0504020200020000" pitchFamily="34" charset="0"/>
              </a:rPr>
              <a:t>9</a:t>
            </a:r>
          </a:p>
        </p:txBody>
      </p:sp>
      <p:sp>
        <p:nvSpPr>
          <p:cNvPr id="26" name="TextBox 25">
            <a:extLst>
              <a:ext uri="{FF2B5EF4-FFF2-40B4-BE49-F238E27FC236}">
                <a16:creationId xmlns:a16="http://schemas.microsoft.com/office/drawing/2014/main" id="{2CE9AE05-219D-E840-A5A1-E3B677FBADE2}"/>
              </a:ext>
            </a:extLst>
          </p:cNvPr>
          <p:cNvSpPr txBox="1"/>
          <p:nvPr/>
        </p:nvSpPr>
        <p:spPr>
          <a:xfrm>
            <a:off x="3816936" y="784856"/>
            <a:ext cx="353448" cy="261610"/>
          </a:xfrm>
          <a:prstGeom prst="rect">
            <a:avLst/>
          </a:prstGeom>
          <a:noFill/>
        </p:spPr>
        <p:txBody>
          <a:bodyPr wrap="square" rtlCol="0">
            <a:spAutoFit/>
          </a:bodyPr>
          <a:lstStyle/>
          <a:p>
            <a:r>
              <a:rPr lang="en-US" sz="1100" dirty="0">
                <a:solidFill>
                  <a:schemeClr val="bg1">
                    <a:lumMod val="65000"/>
                  </a:schemeClr>
                </a:solidFill>
                <a:latin typeface="Bradley Hand" pitchFamily="2" charset="77"/>
                <a:cs typeface="Posterama" panose="020B0504020200020000" pitchFamily="34" charset="0"/>
              </a:rPr>
              <a:t>9</a:t>
            </a:r>
          </a:p>
        </p:txBody>
      </p:sp>
      <p:sp>
        <p:nvSpPr>
          <p:cNvPr id="28" name="TextBox 27">
            <a:extLst>
              <a:ext uri="{FF2B5EF4-FFF2-40B4-BE49-F238E27FC236}">
                <a16:creationId xmlns:a16="http://schemas.microsoft.com/office/drawing/2014/main" id="{C1CECF63-FB00-4443-867F-35A20D195727}"/>
              </a:ext>
            </a:extLst>
          </p:cNvPr>
          <p:cNvSpPr txBox="1"/>
          <p:nvPr/>
        </p:nvSpPr>
        <p:spPr>
          <a:xfrm>
            <a:off x="4212382"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0" name="TextBox 39">
            <a:extLst>
              <a:ext uri="{FF2B5EF4-FFF2-40B4-BE49-F238E27FC236}">
                <a16:creationId xmlns:a16="http://schemas.microsoft.com/office/drawing/2014/main" id="{471E2ECE-0B81-FD43-AA8C-CEC6B8DE12F1}"/>
              </a:ext>
            </a:extLst>
          </p:cNvPr>
          <p:cNvSpPr txBox="1"/>
          <p:nvPr/>
        </p:nvSpPr>
        <p:spPr>
          <a:xfrm>
            <a:off x="5158043"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1" name="TextBox 40">
            <a:extLst>
              <a:ext uri="{FF2B5EF4-FFF2-40B4-BE49-F238E27FC236}">
                <a16:creationId xmlns:a16="http://schemas.microsoft.com/office/drawing/2014/main" id="{28DF2454-4F94-B648-8CE5-292FDD184052}"/>
              </a:ext>
            </a:extLst>
          </p:cNvPr>
          <p:cNvSpPr txBox="1"/>
          <p:nvPr/>
        </p:nvSpPr>
        <p:spPr>
          <a:xfrm>
            <a:off x="5619150"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2" name="TextBox 41">
            <a:extLst>
              <a:ext uri="{FF2B5EF4-FFF2-40B4-BE49-F238E27FC236}">
                <a16:creationId xmlns:a16="http://schemas.microsoft.com/office/drawing/2014/main" id="{63B4D2A7-B257-5343-8E7B-C076924CC802}"/>
              </a:ext>
            </a:extLst>
          </p:cNvPr>
          <p:cNvSpPr txBox="1"/>
          <p:nvPr/>
        </p:nvSpPr>
        <p:spPr>
          <a:xfrm>
            <a:off x="6084165"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3" name="TextBox 42">
            <a:extLst>
              <a:ext uri="{FF2B5EF4-FFF2-40B4-BE49-F238E27FC236}">
                <a16:creationId xmlns:a16="http://schemas.microsoft.com/office/drawing/2014/main" id="{8F999CAD-C70A-5442-8FDB-F9769178BA40}"/>
              </a:ext>
            </a:extLst>
          </p:cNvPr>
          <p:cNvSpPr txBox="1"/>
          <p:nvPr/>
        </p:nvSpPr>
        <p:spPr>
          <a:xfrm>
            <a:off x="6564811"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4" name="TextBox 43">
            <a:extLst>
              <a:ext uri="{FF2B5EF4-FFF2-40B4-BE49-F238E27FC236}">
                <a16:creationId xmlns:a16="http://schemas.microsoft.com/office/drawing/2014/main" id="{88CA4999-9E3A-0243-B3DC-9A1888D48955}"/>
              </a:ext>
            </a:extLst>
          </p:cNvPr>
          <p:cNvSpPr txBox="1"/>
          <p:nvPr/>
        </p:nvSpPr>
        <p:spPr>
          <a:xfrm>
            <a:off x="7025919"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6" name="TextBox 45">
            <a:extLst>
              <a:ext uri="{FF2B5EF4-FFF2-40B4-BE49-F238E27FC236}">
                <a16:creationId xmlns:a16="http://schemas.microsoft.com/office/drawing/2014/main" id="{6CB589E9-2E9D-F948-B2E5-462A72566975}"/>
              </a:ext>
            </a:extLst>
          </p:cNvPr>
          <p:cNvSpPr txBox="1"/>
          <p:nvPr/>
        </p:nvSpPr>
        <p:spPr>
          <a:xfrm>
            <a:off x="7487026"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7" name="TextBox 46">
            <a:extLst>
              <a:ext uri="{FF2B5EF4-FFF2-40B4-BE49-F238E27FC236}">
                <a16:creationId xmlns:a16="http://schemas.microsoft.com/office/drawing/2014/main" id="{EB48D788-4224-A349-BB97-51B74E22A99D}"/>
              </a:ext>
            </a:extLst>
          </p:cNvPr>
          <p:cNvSpPr txBox="1"/>
          <p:nvPr/>
        </p:nvSpPr>
        <p:spPr>
          <a:xfrm>
            <a:off x="7971580" y="784856"/>
            <a:ext cx="353448"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48" name="TextBox 47">
            <a:extLst>
              <a:ext uri="{FF2B5EF4-FFF2-40B4-BE49-F238E27FC236}">
                <a16:creationId xmlns:a16="http://schemas.microsoft.com/office/drawing/2014/main" id="{3EA48A9B-9BB6-7641-AEC7-7A038CE37699}"/>
              </a:ext>
            </a:extLst>
          </p:cNvPr>
          <p:cNvSpPr txBox="1"/>
          <p:nvPr/>
        </p:nvSpPr>
        <p:spPr>
          <a:xfrm>
            <a:off x="8181068"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31</a:t>
            </a:r>
          </a:p>
        </p:txBody>
      </p:sp>
      <p:sp>
        <p:nvSpPr>
          <p:cNvPr id="49" name="TextBox 48">
            <a:extLst>
              <a:ext uri="{FF2B5EF4-FFF2-40B4-BE49-F238E27FC236}">
                <a16:creationId xmlns:a16="http://schemas.microsoft.com/office/drawing/2014/main" id="{587D23DA-9A42-C847-90BD-2E5FC4DB9AD8}"/>
              </a:ext>
            </a:extLst>
          </p:cNvPr>
          <p:cNvSpPr txBox="1"/>
          <p:nvPr/>
        </p:nvSpPr>
        <p:spPr>
          <a:xfrm>
            <a:off x="7696514"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28</a:t>
            </a:r>
          </a:p>
        </p:txBody>
      </p:sp>
      <p:sp>
        <p:nvSpPr>
          <p:cNvPr id="50" name="TextBox 49">
            <a:extLst>
              <a:ext uri="{FF2B5EF4-FFF2-40B4-BE49-F238E27FC236}">
                <a16:creationId xmlns:a16="http://schemas.microsoft.com/office/drawing/2014/main" id="{1FF41983-745C-7B41-BB53-8163AC93002B}"/>
              </a:ext>
            </a:extLst>
          </p:cNvPr>
          <p:cNvSpPr txBox="1"/>
          <p:nvPr/>
        </p:nvSpPr>
        <p:spPr>
          <a:xfrm>
            <a:off x="7235407"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24</a:t>
            </a:r>
          </a:p>
        </p:txBody>
      </p:sp>
      <p:sp>
        <p:nvSpPr>
          <p:cNvPr id="51" name="TextBox 50">
            <a:extLst>
              <a:ext uri="{FF2B5EF4-FFF2-40B4-BE49-F238E27FC236}">
                <a16:creationId xmlns:a16="http://schemas.microsoft.com/office/drawing/2014/main" id="{56B7E1E9-F936-984C-AB75-AD67E25BC577}"/>
              </a:ext>
            </a:extLst>
          </p:cNvPr>
          <p:cNvSpPr txBox="1"/>
          <p:nvPr/>
        </p:nvSpPr>
        <p:spPr>
          <a:xfrm>
            <a:off x="6774299"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21</a:t>
            </a:r>
          </a:p>
        </p:txBody>
      </p:sp>
      <p:sp>
        <p:nvSpPr>
          <p:cNvPr id="52" name="TextBox 51">
            <a:extLst>
              <a:ext uri="{FF2B5EF4-FFF2-40B4-BE49-F238E27FC236}">
                <a16:creationId xmlns:a16="http://schemas.microsoft.com/office/drawing/2014/main" id="{DAB18B4E-7940-6545-84B2-C795693544BA}"/>
              </a:ext>
            </a:extLst>
          </p:cNvPr>
          <p:cNvSpPr txBox="1"/>
          <p:nvPr/>
        </p:nvSpPr>
        <p:spPr>
          <a:xfrm>
            <a:off x="6293653"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17</a:t>
            </a:r>
          </a:p>
        </p:txBody>
      </p:sp>
      <p:sp>
        <p:nvSpPr>
          <p:cNvPr id="53" name="TextBox 52">
            <a:extLst>
              <a:ext uri="{FF2B5EF4-FFF2-40B4-BE49-F238E27FC236}">
                <a16:creationId xmlns:a16="http://schemas.microsoft.com/office/drawing/2014/main" id="{95883436-8DB4-B140-B3D0-16075C6CB1AB}"/>
              </a:ext>
            </a:extLst>
          </p:cNvPr>
          <p:cNvSpPr txBox="1"/>
          <p:nvPr/>
        </p:nvSpPr>
        <p:spPr>
          <a:xfrm>
            <a:off x="5828638"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14</a:t>
            </a:r>
          </a:p>
        </p:txBody>
      </p:sp>
      <p:sp>
        <p:nvSpPr>
          <p:cNvPr id="54" name="TextBox 53">
            <a:extLst>
              <a:ext uri="{FF2B5EF4-FFF2-40B4-BE49-F238E27FC236}">
                <a16:creationId xmlns:a16="http://schemas.microsoft.com/office/drawing/2014/main" id="{FAC2328A-B9FE-2249-A355-378BC2F542D5}"/>
              </a:ext>
            </a:extLst>
          </p:cNvPr>
          <p:cNvSpPr txBox="1"/>
          <p:nvPr/>
        </p:nvSpPr>
        <p:spPr>
          <a:xfrm>
            <a:off x="5367531"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10</a:t>
            </a:r>
          </a:p>
        </p:txBody>
      </p:sp>
      <p:sp>
        <p:nvSpPr>
          <p:cNvPr id="55" name="TextBox 54">
            <a:extLst>
              <a:ext uri="{FF2B5EF4-FFF2-40B4-BE49-F238E27FC236}">
                <a16:creationId xmlns:a16="http://schemas.microsoft.com/office/drawing/2014/main" id="{F95F1819-78DE-3B4E-AF48-7550EBDD2AF6}"/>
              </a:ext>
            </a:extLst>
          </p:cNvPr>
          <p:cNvSpPr txBox="1"/>
          <p:nvPr/>
        </p:nvSpPr>
        <p:spPr>
          <a:xfrm>
            <a:off x="4421870"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3</a:t>
            </a:r>
          </a:p>
        </p:txBody>
      </p:sp>
      <p:sp>
        <p:nvSpPr>
          <p:cNvPr id="56" name="TextBox 55">
            <a:extLst>
              <a:ext uri="{FF2B5EF4-FFF2-40B4-BE49-F238E27FC236}">
                <a16:creationId xmlns:a16="http://schemas.microsoft.com/office/drawing/2014/main" id="{EAA62CF3-20F9-C34E-8CA4-5947C17964B0}"/>
              </a:ext>
            </a:extLst>
          </p:cNvPr>
          <p:cNvSpPr txBox="1"/>
          <p:nvPr/>
        </p:nvSpPr>
        <p:spPr>
          <a:xfrm>
            <a:off x="3938136"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30</a:t>
            </a:r>
          </a:p>
        </p:txBody>
      </p:sp>
      <p:sp>
        <p:nvSpPr>
          <p:cNvPr id="57" name="TextBox 56">
            <a:extLst>
              <a:ext uri="{FF2B5EF4-FFF2-40B4-BE49-F238E27FC236}">
                <a16:creationId xmlns:a16="http://schemas.microsoft.com/office/drawing/2014/main" id="{B7642BA4-BF45-E446-8308-1208B9EAD58E}"/>
              </a:ext>
            </a:extLst>
          </p:cNvPr>
          <p:cNvSpPr txBox="1"/>
          <p:nvPr/>
        </p:nvSpPr>
        <p:spPr>
          <a:xfrm>
            <a:off x="3465305"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26</a:t>
            </a:r>
          </a:p>
        </p:txBody>
      </p:sp>
      <p:sp>
        <p:nvSpPr>
          <p:cNvPr id="58" name="TextBox 57">
            <a:extLst>
              <a:ext uri="{FF2B5EF4-FFF2-40B4-BE49-F238E27FC236}">
                <a16:creationId xmlns:a16="http://schemas.microsoft.com/office/drawing/2014/main" id="{5AA24668-62DB-5D4D-ADEF-716B41458F68}"/>
              </a:ext>
            </a:extLst>
          </p:cNvPr>
          <p:cNvSpPr txBox="1"/>
          <p:nvPr/>
        </p:nvSpPr>
        <p:spPr>
          <a:xfrm>
            <a:off x="3008105" y="868017"/>
            <a:ext cx="390171" cy="276999"/>
          </a:xfrm>
          <a:prstGeom prst="rect">
            <a:avLst/>
          </a:prstGeom>
          <a:noFill/>
        </p:spPr>
        <p:txBody>
          <a:bodyPr wrap="square" rtlCol="0">
            <a:spAutoFit/>
          </a:bodyPr>
          <a:lstStyle/>
          <a:p>
            <a:r>
              <a:rPr lang="en-US" sz="1200" dirty="0">
                <a:solidFill>
                  <a:schemeClr val="bg1">
                    <a:lumMod val="65000"/>
                  </a:schemeClr>
                </a:solidFill>
                <a:latin typeface="Bradley Hand" pitchFamily="2" charset="77"/>
                <a:cs typeface="Posterama" panose="020B0504020200020000" pitchFamily="34" charset="0"/>
              </a:rPr>
              <a:t>23</a:t>
            </a:r>
          </a:p>
        </p:txBody>
      </p:sp>
      <p:pic>
        <p:nvPicPr>
          <p:cNvPr id="59" name="Picture 58" descr="A close up of a sign&#10;&#10;Description automatically generated">
            <a:extLst>
              <a:ext uri="{FF2B5EF4-FFF2-40B4-BE49-F238E27FC236}">
                <a16:creationId xmlns:a16="http://schemas.microsoft.com/office/drawing/2014/main" id="{8CDBB799-8DB0-4647-A51B-7432B5E69275}"/>
              </a:ext>
            </a:extLst>
          </p:cNvPr>
          <p:cNvPicPr>
            <a:picLocks noChangeAspect="1"/>
          </p:cNvPicPr>
          <p:nvPr/>
        </p:nvPicPr>
        <p:blipFill>
          <a:blip r:embed="rId3"/>
          <a:stretch>
            <a:fillRect/>
          </a:stretch>
        </p:blipFill>
        <p:spPr>
          <a:xfrm>
            <a:off x="302490" y="258219"/>
            <a:ext cx="742681" cy="1022300"/>
          </a:xfrm>
          <a:prstGeom prst="rect">
            <a:avLst/>
          </a:prstGeom>
        </p:spPr>
      </p:pic>
      <p:pic>
        <p:nvPicPr>
          <p:cNvPr id="60" name="Picture 59" descr="A close up of a sign&#10;&#10;Description automatically generated">
            <a:extLst>
              <a:ext uri="{FF2B5EF4-FFF2-40B4-BE49-F238E27FC236}">
                <a16:creationId xmlns:a16="http://schemas.microsoft.com/office/drawing/2014/main" id="{0C209D69-A616-A24E-8A69-0E3339A0F236}"/>
              </a:ext>
            </a:extLst>
          </p:cNvPr>
          <p:cNvPicPr>
            <a:picLocks noChangeAspect="1"/>
          </p:cNvPicPr>
          <p:nvPr/>
        </p:nvPicPr>
        <p:blipFill>
          <a:blip r:embed="rId3"/>
          <a:stretch>
            <a:fillRect/>
          </a:stretch>
        </p:blipFill>
        <p:spPr>
          <a:xfrm>
            <a:off x="11175082" y="258219"/>
            <a:ext cx="742681" cy="1022300"/>
          </a:xfrm>
          <a:prstGeom prst="rect">
            <a:avLst/>
          </a:prstGeom>
        </p:spPr>
      </p:pic>
      <p:sp>
        <p:nvSpPr>
          <p:cNvPr id="61" name="Rectangle 60">
            <a:extLst>
              <a:ext uri="{FF2B5EF4-FFF2-40B4-BE49-F238E27FC236}">
                <a16:creationId xmlns:a16="http://schemas.microsoft.com/office/drawing/2014/main" id="{C9791E21-EC13-324B-99AF-AE434C55F2C2}"/>
              </a:ext>
            </a:extLst>
          </p:cNvPr>
          <p:cNvSpPr/>
          <p:nvPr/>
        </p:nvSpPr>
        <p:spPr>
          <a:xfrm>
            <a:off x="2126388" y="230063"/>
            <a:ext cx="7939225" cy="369332"/>
          </a:xfrm>
          <a:prstGeom prst="rect">
            <a:avLst/>
          </a:prstGeom>
        </p:spPr>
        <p:txBody>
          <a:bodyPr wrap="none">
            <a:spAutoFit/>
          </a:bodyPr>
          <a:lstStyle/>
          <a:p>
            <a:pPr algn="ctr"/>
            <a:r>
              <a:rPr lang="en-US" b="1" dirty="0">
                <a:latin typeface="Arial Black" panose="020B0604020202020204" pitchFamily="34" charset="0"/>
                <a:cs typeface="Arial Black" panose="020B0604020202020204" pitchFamily="34" charset="0"/>
              </a:rPr>
              <a:t>WALTHAM YOUTH SOCCER </a:t>
            </a:r>
            <a:r>
              <a:rPr lang="en-US" b="1" dirty="0">
                <a:latin typeface="Arial Narrow" panose="020B0604020202020204" pitchFamily="34" charset="0"/>
                <a:cs typeface="Arial Narrow" panose="020B0604020202020204" pitchFamily="34" charset="0"/>
              </a:rPr>
              <a:t>- </a:t>
            </a:r>
            <a:r>
              <a:rPr lang="en-US" b="1" dirty="0">
                <a:latin typeface="Arial" panose="020B0604020202020204" pitchFamily="34" charset="0"/>
                <a:cs typeface="Arial" panose="020B0604020202020204" pitchFamily="34" charset="0"/>
              </a:rPr>
              <a:t>Fall 2020 Training Attendance Sheet </a:t>
            </a:r>
          </a:p>
        </p:txBody>
      </p:sp>
      <p:sp>
        <p:nvSpPr>
          <p:cNvPr id="62" name="Rectangle 61">
            <a:extLst>
              <a:ext uri="{FF2B5EF4-FFF2-40B4-BE49-F238E27FC236}">
                <a16:creationId xmlns:a16="http://schemas.microsoft.com/office/drawing/2014/main" id="{CDDED83E-7967-A547-8114-49840BD6D911}"/>
              </a:ext>
            </a:extLst>
          </p:cNvPr>
          <p:cNvSpPr/>
          <p:nvPr/>
        </p:nvSpPr>
        <p:spPr>
          <a:xfrm>
            <a:off x="0" y="6525447"/>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9828F92B-148C-7B4B-9F0E-60C128565AFA}"/>
              </a:ext>
            </a:extLst>
          </p:cNvPr>
          <p:cNvSpPr txBox="1"/>
          <p:nvPr/>
        </p:nvSpPr>
        <p:spPr>
          <a:xfrm>
            <a:off x="2829490" y="632854"/>
            <a:ext cx="550304" cy="21544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DATE:</a:t>
            </a:r>
          </a:p>
        </p:txBody>
      </p:sp>
      <p:sp>
        <p:nvSpPr>
          <p:cNvPr id="64" name="TextBox 63">
            <a:extLst>
              <a:ext uri="{FF2B5EF4-FFF2-40B4-BE49-F238E27FC236}">
                <a16:creationId xmlns:a16="http://schemas.microsoft.com/office/drawing/2014/main" id="{90BAD711-A9A3-E14B-AF5F-8BCE212521F6}"/>
              </a:ext>
            </a:extLst>
          </p:cNvPr>
          <p:cNvSpPr txBox="1"/>
          <p:nvPr/>
        </p:nvSpPr>
        <p:spPr>
          <a:xfrm>
            <a:off x="1362161" y="1218769"/>
            <a:ext cx="1271502"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Noah Arkey</a:t>
            </a:r>
          </a:p>
        </p:txBody>
      </p:sp>
      <p:sp>
        <p:nvSpPr>
          <p:cNvPr id="65" name="TextBox 64">
            <a:extLst>
              <a:ext uri="{FF2B5EF4-FFF2-40B4-BE49-F238E27FC236}">
                <a16:creationId xmlns:a16="http://schemas.microsoft.com/office/drawing/2014/main" id="{61160BAB-CC02-BC4D-BF0B-82515F8C0B0D}"/>
              </a:ext>
            </a:extLst>
          </p:cNvPr>
          <p:cNvSpPr txBox="1"/>
          <p:nvPr/>
        </p:nvSpPr>
        <p:spPr>
          <a:xfrm>
            <a:off x="1391251" y="2685257"/>
            <a:ext cx="1451038"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Jeremy Garcia</a:t>
            </a:r>
          </a:p>
        </p:txBody>
      </p:sp>
      <p:sp>
        <p:nvSpPr>
          <p:cNvPr id="66" name="TextBox 65">
            <a:extLst>
              <a:ext uri="{FF2B5EF4-FFF2-40B4-BE49-F238E27FC236}">
                <a16:creationId xmlns:a16="http://schemas.microsoft.com/office/drawing/2014/main" id="{00A848E7-920A-9E48-9C4E-0240ACBB52FB}"/>
              </a:ext>
            </a:extLst>
          </p:cNvPr>
          <p:cNvSpPr txBox="1"/>
          <p:nvPr/>
        </p:nvSpPr>
        <p:spPr>
          <a:xfrm>
            <a:off x="1381365" y="3169642"/>
            <a:ext cx="1192955"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Indy  Jones</a:t>
            </a:r>
          </a:p>
        </p:txBody>
      </p:sp>
      <p:sp>
        <p:nvSpPr>
          <p:cNvPr id="67" name="TextBox 66">
            <a:extLst>
              <a:ext uri="{FF2B5EF4-FFF2-40B4-BE49-F238E27FC236}">
                <a16:creationId xmlns:a16="http://schemas.microsoft.com/office/drawing/2014/main" id="{7990ACD4-477F-BB47-8E00-21E2A9C94BE0}"/>
              </a:ext>
            </a:extLst>
          </p:cNvPr>
          <p:cNvSpPr txBox="1"/>
          <p:nvPr/>
        </p:nvSpPr>
        <p:spPr>
          <a:xfrm>
            <a:off x="1381365" y="3663913"/>
            <a:ext cx="1075936"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Stu Little</a:t>
            </a:r>
          </a:p>
        </p:txBody>
      </p:sp>
      <p:sp>
        <p:nvSpPr>
          <p:cNvPr id="68" name="TextBox 67">
            <a:extLst>
              <a:ext uri="{FF2B5EF4-FFF2-40B4-BE49-F238E27FC236}">
                <a16:creationId xmlns:a16="http://schemas.microsoft.com/office/drawing/2014/main" id="{C29D43F1-6C5E-7B4C-B713-BAC7AA949EEE}"/>
              </a:ext>
            </a:extLst>
          </p:cNvPr>
          <p:cNvSpPr txBox="1"/>
          <p:nvPr/>
        </p:nvSpPr>
        <p:spPr>
          <a:xfrm>
            <a:off x="1381365" y="4143354"/>
            <a:ext cx="1566454"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Willy Madison</a:t>
            </a:r>
          </a:p>
        </p:txBody>
      </p:sp>
      <p:sp>
        <p:nvSpPr>
          <p:cNvPr id="69" name="TextBox 68">
            <a:extLst>
              <a:ext uri="{FF2B5EF4-FFF2-40B4-BE49-F238E27FC236}">
                <a16:creationId xmlns:a16="http://schemas.microsoft.com/office/drawing/2014/main" id="{7801CD87-6828-C849-B448-0BFF71A375A6}"/>
              </a:ext>
            </a:extLst>
          </p:cNvPr>
          <p:cNvSpPr txBox="1"/>
          <p:nvPr/>
        </p:nvSpPr>
        <p:spPr>
          <a:xfrm>
            <a:off x="1366375" y="4647509"/>
            <a:ext cx="1524776"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Lenny Messier</a:t>
            </a:r>
          </a:p>
        </p:txBody>
      </p:sp>
      <p:sp>
        <p:nvSpPr>
          <p:cNvPr id="70" name="TextBox 69">
            <a:extLst>
              <a:ext uri="{FF2B5EF4-FFF2-40B4-BE49-F238E27FC236}">
                <a16:creationId xmlns:a16="http://schemas.microsoft.com/office/drawing/2014/main" id="{F4918535-5B8A-D144-918E-055CF722005B}"/>
              </a:ext>
            </a:extLst>
          </p:cNvPr>
          <p:cNvSpPr txBox="1"/>
          <p:nvPr/>
        </p:nvSpPr>
        <p:spPr>
          <a:xfrm>
            <a:off x="1391251" y="2186493"/>
            <a:ext cx="1281120"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Billy Ferrell</a:t>
            </a:r>
          </a:p>
        </p:txBody>
      </p:sp>
      <p:sp>
        <p:nvSpPr>
          <p:cNvPr id="71" name="TextBox 70">
            <a:extLst>
              <a:ext uri="{FF2B5EF4-FFF2-40B4-BE49-F238E27FC236}">
                <a16:creationId xmlns:a16="http://schemas.microsoft.com/office/drawing/2014/main" id="{B6C76378-AED3-6446-B779-B0C754AA42BD}"/>
              </a:ext>
            </a:extLst>
          </p:cNvPr>
          <p:cNvSpPr txBox="1"/>
          <p:nvPr/>
        </p:nvSpPr>
        <p:spPr>
          <a:xfrm>
            <a:off x="1391251" y="1711480"/>
            <a:ext cx="1391728"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Stevie Carrell</a:t>
            </a:r>
          </a:p>
        </p:txBody>
      </p:sp>
      <p:sp>
        <p:nvSpPr>
          <p:cNvPr id="72" name="TextBox 71">
            <a:extLst>
              <a:ext uri="{FF2B5EF4-FFF2-40B4-BE49-F238E27FC236}">
                <a16:creationId xmlns:a16="http://schemas.microsoft.com/office/drawing/2014/main" id="{FAD2FE72-3E31-3945-A859-BC7EB166D776}"/>
              </a:ext>
            </a:extLst>
          </p:cNvPr>
          <p:cNvSpPr txBox="1"/>
          <p:nvPr/>
        </p:nvSpPr>
        <p:spPr>
          <a:xfrm>
            <a:off x="1381365" y="5134398"/>
            <a:ext cx="1220206"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Henry Solo</a:t>
            </a:r>
          </a:p>
        </p:txBody>
      </p:sp>
      <p:sp>
        <p:nvSpPr>
          <p:cNvPr id="73" name="TextBox 72">
            <a:extLst>
              <a:ext uri="{FF2B5EF4-FFF2-40B4-BE49-F238E27FC236}">
                <a16:creationId xmlns:a16="http://schemas.microsoft.com/office/drawing/2014/main" id="{C50F4392-E384-404C-8AD8-EF898DFE3D57}"/>
              </a:ext>
            </a:extLst>
          </p:cNvPr>
          <p:cNvSpPr txBox="1"/>
          <p:nvPr/>
        </p:nvSpPr>
        <p:spPr>
          <a:xfrm>
            <a:off x="1381365" y="5621286"/>
            <a:ext cx="1361270" cy="338554"/>
          </a:xfrm>
          <a:prstGeom prst="rect">
            <a:avLst/>
          </a:prstGeom>
          <a:noFill/>
        </p:spPr>
        <p:txBody>
          <a:bodyPr wrap="none" rtlCol="0">
            <a:spAutoFit/>
          </a:bodyPr>
          <a:lstStyle/>
          <a:p>
            <a:r>
              <a:rPr lang="en-US" sz="1600" dirty="0">
                <a:solidFill>
                  <a:schemeClr val="bg1">
                    <a:lumMod val="65000"/>
                  </a:schemeClr>
                </a:solidFill>
                <a:latin typeface="Bradley Hand" pitchFamily="2" charset="77"/>
                <a:cs typeface="Posterama" panose="020B0504020200020000" pitchFamily="34" charset="0"/>
              </a:rPr>
              <a:t>Luke Walker</a:t>
            </a:r>
          </a:p>
        </p:txBody>
      </p:sp>
      <p:sp>
        <p:nvSpPr>
          <p:cNvPr id="74" name="TextBox 73">
            <a:extLst>
              <a:ext uri="{FF2B5EF4-FFF2-40B4-BE49-F238E27FC236}">
                <a16:creationId xmlns:a16="http://schemas.microsoft.com/office/drawing/2014/main" id="{DCD9B20B-89BF-AE4E-82DD-69F279653C5E}"/>
              </a:ext>
            </a:extLst>
          </p:cNvPr>
          <p:cNvSpPr txBox="1"/>
          <p:nvPr/>
        </p:nvSpPr>
        <p:spPr>
          <a:xfrm>
            <a:off x="2892259"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75" name="TextBox 74">
            <a:extLst>
              <a:ext uri="{FF2B5EF4-FFF2-40B4-BE49-F238E27FC236}">
                <a16:creationId xmlns:a16="http://schemas.microsoft.com/office/drawing/2014/main" id="{2DD6C607-D269-AA43-A4F4-E45F59A8356D}"/>
              </a:ext>
            </a:extLst>
          </p:cNvPr>
          <p:cNvSpPr txBox="1"/>
          <p:nvPr/>
        </p:nvSpPr>
        <p:spPr>
          <a:xfrm>
            <a:off x="2892259" y="165969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76" name="TextBox 75">
            <a:extLst>
              <a:ext uri="{FF2B5EF4-FFF2-40B4-BE49-F238E27FC236}">
                <a16:creationId xmlns:a16="http://schemas.microsoft.com/office/drawing/2014/main" id="{6E3D5BBD-D91B-9349-A06D-E8BD541B1DB0}"/>
              </a:ext>
            </a:extLst>
          </p:cNvPr>
          <p:cNvSpPr txBox="1"/>
          <p:nvPr/>
        </p:nvSpPr>
        <p:spPr>
          <a:xfrm>
            <a:off x="2892259"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77" name="TextBox 76">
            <a:extLst>
              <a:ext uri="{FF2B5EF4-FFF2-40B4-BE49-F238E27FC236}">
                <a16:creationId xmlns:a16="http://schemas.microsoft.com/office/drawing/2014/main" id="{D8754C84-9CE7-9044-8AD9-7152470F2240}"/>
              </a:ext>
            </a:extLst>
          </p:cNvPr>
          <p:cNvSpPr txBox="1"/>
          <p:nvPr/>
        </p:nvSpPr>
        <p:spPr>
          <a:xfrm>
            <a:off x="2892259"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78" name="TextBox 77">
            <a:extLst>
              <a:ext uri="{FF2B5EF4-FFF2-40B4-BE49-F238E27FC236}">
                <a16:creationId xmlns:a16="http://schemas.microsoft.com/office/drawing/2014/main" id="{C1B36103-EFF4-B442-A5DA-8047327B137B}"/>
              </a:ext>
            </a:extLst>
          </p:cNvPr>
          <p:cNvSpPr txBox="1"/>
          <p:nvPr/>
        </p:nvSpPr>
        <p:spPr>
          <a:xfrm>
            <a:off x="2892259" y="312603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79" name="TextBox 78">
            <a:extLst>
              <a:ext uri="{FF2B5EF4-FFF2-40B4-BE49-F238E27FC236}">
                <a16:creationId xmlns:a16="http://schemas.microsoft.com/office/drawing/2014/main" id="{502145DC-F48E-B44B-87E2-2BF2C6C729BD}"/>
              </a:ext>
            </a:extLst>
          </p:cNvPr>
          <p:cNvSpPr txBox="1"/>
          <p:nvPr/>
        </p:nvSpPr>
        <p:spPr>
          <a:xfrm>
            <a:off x="2892259" y="361206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0" name="TextBox 79">
            <a:extLst>
              <a:ext uri="{FF2B5EF4-FFF2-40B4-BE49-F238E27FC236}">
                <a16:creationId xmlns:a16="http://schemas.microsoft.com/office/drawing/2014/main" id="{4C955BE6-5398-E24A-9859-5B1D55309F7B}"/>
              </a:ext>
            </a:extLst>
          </p:cNvPr>
          <p:cNvSpPr txBox="1"/>
          <p:nvPr/>
        </p:nvSpPr>
        <p:spPr>
          <a:xfrm>
            <a:off x="2892259"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1" name="TextBox 80">
            <a:extLst>
              <a:ext uri="{FF2B5EF4-FFF2-40B4-BE49-F238E27FC236}">
                <a16:creationId xmlns:a16="http://schemas.microsoft.com/office/drawing/2014/main" id="{9F2FEF25-095D-3440-A254-A297CEDB1EC5}"/>
              </a:ext>
            </a:extLst>
          </p:cNvPr>
          <p:cNvSpPr txBox="1"/>
          <p:nvPr/>
        </p:nvSpPr>
        <p:spPr>
          <a:xfrm>
            <a:off x="2892259"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2" name="TextBox 81">
            <a:extLst>
              <a:ext uri="{FF2B5EF4-FFF2-40B4-BE49-F238E27FC236}">
                <a16:creationId xmlns:a16="http://schemas.microsoft.com/office/drawing/2014/main" id="{138998F1-A95C-DB4B-8513-E80C79CEF1A6}"/>
              </a:ext>
            </a:extLst>
          </p:cNvPr>
          <p:cNvSpPr txBox="1"/>
          <p:nvPr/>
        </p:nvSpPr>
        <p:spPr>
          <a:xfrm>
            <a:off x="2892259"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3" name="TextBox 82">
            <a:extLst>
              <a:ext uri="{FF2B5EF4-FFF2-40B4-BE49-F238E27FC236}">
                <a16:creationId xmlns:a16="http://schemas.microsoft.com/office/drawing/2014/main" id="{E8B2F28B-F066-E94A-9581-852CD67C4F93}"/>
              </a:ext>
            </a:extLst>
          </p:cNvPr>
          <p:cNvSpPr txBox="1"/>
          <p:nvPr/>
        </p:nvSpPr>
        <p:spPr>
          <a:xfrm>
            <a:off x="2892259" y="555619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4" name="TextBox 83">
            <a:extLst>
              <a:ext uri="{FF2B5EF4-FFF2-40B4-BE49-F238E27FC236}">
                <a16:creationId xmlns:a16="http://schemas.microsoft.com/office/drawing/2014/main" id="{4279CDA4-F414-7B4F-A46E-B0F76DA4DF06}"/>
              </a:ext>
            </a:extLst>
          </p:cNvPr>
          <p:cNvSpPr txBox="1"/>
          <p:nvPr/>
        </p:nvSpPr>
        <p:spPr>
          <a:xfrm>
            <a:off x="3359850"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5" name="TextBox 84">
            <a:extLst>
              <a:ext uri="{FF2B5EF4-FFF2-40B4-BE49-F238E27FC236}">
                <a16:creationId xmlns:a16="http://schemas.microsoft.com/office/drawing/2014/main" id="{D4BC6553-8A05-C04C-A7FE-BF8739E37BB3}"/>
              </a:ext>
            </a:extLst>
          </p:cNvPr>
          <p:cNvSpPr txBox="1"/>
          <p:nvPr/>
        </p:nvSpPr>
        <p:spPr>
          <a:xfrm>
            <a:off x="3359850"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6" name="TextBox 85">
            <a:extLst>
              <a:ext uri="{FF2B5EF4-FFF2-40B4-BE49-F238E27FC236}">
                <a16:creationId xmlns:a16="http://schemas.microsoft.com/office/drawing/2014/main" id="{5AB67258-AF4F-154E-BC59-C653EAD7BB5E}"/>
              </a:ext>
            </a:extLst>
          </p:cNvPr>
          <p:cNvSpPr txBox="1"/>
          <p:nvPr/>
        </p:nvSpPr>
        <p:spPr>
          <a:xfrm>
            <a:off x="3359850"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7" name="TextBox 86">
            <a:extLst>
              <a:ext uri="{FF2B5EF4-FFF2-40B4-BE49-F238E27FC236}">
                <a16:creationId xmlns:a16="http://schemas.microsoft.com/office/drawing/2014/main" id="{95F5BE24-25BD-5747-B176-3F38ADC58FC3}"/>
              </a:ext>
            </a:extLst>
          </p:cNvPr>
          <p:cNvSpPr txBox="1"/>
          <p:nvPr/>
        </p:nvSpPr>
        <p:spPr>
          <a:xfrm>
            <a:off x="3359850" y="312603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8" name="TextBox 87">
            <a:extLst>
              <a:ext uri="{FF2B5EF4-FFF2-40B4-BE49-F238E27FC236}">
                <a16:creationId xmlns:a16="http://schemas.microsoft.com/office/drawing/2014/main" id="{3D271F99-C809-8C4C-B304-61817964330A}"/>
              </a:ext>
            </a:extLst>
          </p:cNvPr>
          <p:cNvSpPr txBox="1"/>
          <p:nvPr/>
        </p:nvSpPr>
        <p:spPr>
          <a:xfrm>
            <a:off x="3359850" y="361206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89" name="TextBox 88">
            <a:extLst>
              <a:ext uri="{FF2B5EF4-FFF2-40B4-BE49-F238E27FC236}">
                <a16:creationId xmlns:a16="http://schemas.microsoft.com/office/drawing/2014/main" id="{E4344E3C-2BEF-8841-A97E-C532BF16A08F}"/>
              </a:ext>
            </a:extLst>
          </p:cNvPr>
          <p:cNvSpPr txBox="1"/>
          <p:nvPr/>
        </p:nvSpPr>
        <p:spPr>
          <a:xfrm>
            <a:off x="3359850"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0" name="TextBox 89">
            <a:extLst>
              <a:ext uri="{FF2B5EF4-FFF2-40B4-BE49-F238E27FC236}">
                <a16:creationId xmlns:a16="http://schemas.microsoft.com/office/drawing/2014/main" id="{490CA16E-CA83-5740-8C0E-7C2A83AE0731}"/>
              </a:ext>
            </a:extLst>
          </p:cNvPr>
          <p:cNvSpPr txBox="1"/>
          <p:nvPr/>
        </p:nvSpPr>
        <p:spPr>
          <a:xfrm>
            <a:off x="3359850"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1" name="TextBox 90">
            <a:extLst>
              <a:ext uri="{FF2B5EF4-FFF2-40B4-BE49-F238E27FC236}">
                <a16:creationId xmlns:a16="http://schemas.microsoft.com/office/drawing/2014/main" id="{EDC5885D-0835-CB48-917D-8C5E0F0AD883}"/>
              </a:ext>
            </a:extLst>
          </p:cNvPr>
          <p:cNvSpPr txBox="1"/>
          <p:nvPr/>
        </p:nvSpPr>
        <p:spPr>
          <a:xfrm>
            <a:off x="3359850"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2" name="TextBox 91">
            <a:extLst>
              <a:ext uri="{FF2B5EF4-FFF2-40B4-BE49-F238E27FC236}">
                <a16:creationId xmlns:a16="http://schemas.microsoft.com/office/drawing/2014/main" id="{A031E169-C5E7-304E-9964-6C0E39EAA330}"/>
              </a:ext>
            </a:extLst>
          </p:cNvPr>
          <p:cNvSpPr txBox="1"/>
          <p:nvPr/>
        </p:nvSpPr>
        <p:spPr>
          <a:xfrm>
            <a:off x="3359850" y="555619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3" name="TextBox 92">
            <a:extLst>
              <a:ext uri="{FF2B5EF4-FFF2-40B4-BE49-F238E27FC236}">
                <a16:creationId xmlns:a16="http://schemas.microsoft.com/office/drawing/2014/main" id="{B768BEC9-F316-084C-BB03-8DF5B69D5F77}"/>
              </a:ext>
            </a:extLst>
          </p:cNvPr>
          <p:cNvSpPr txBox="1"/>
          <p:nvPr/>
        </p:nvSpPr>
        <p:spPr>
          <a:xfrm>
            <a:off x="3833155"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4" name="TextBox 93">
            <a:extLst>
              <a:ext uri="{FF2B5EF4-FFF2-40B4-BE49-F238E27FC236}">
                <a16:creationId xmlns:a16="http://schemas.microsoft.com/office/drawing/2014/main" id="{CA8EBA74-430C-0648-846E-9C9989744C60}"/>
              </a:ext>
            </a:extLst>
          </p:cNvPr>
          <p:cNvSpPr txBox="1"/>
          <p:nvPr/>
        </p:nvSpPr>
        <p:spPr>
          <a:xfrm>
            <a:off x="3833155" y="165969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5" name="TextBox 94">
            <a:extLst>
              <a:ext uri="{FF2B5EF4-FFF2-40B4-BE49-F238E27FC236}">
                <a16:creationId xmlns:a16="http://schemas.microsoft.com/office/drawing/2014/main" id="{32850976-94AC-7C4E-9653-34754B28E435}"/>
              </a:ext>
            </a:extLst>
          </p:cNvPr>
          <p:cNvSpPr txBox="1"/>
          <p:nvPr/>
        </p:nvSpPr>
        <p:spPr>
          <a:xfrm>
            <a:off x="3833155"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6" name="TextBox 95">
            <a:extLst>
              <a:ext uri="{FF2B5EF4-FFF2-40B4-BE49-F238E27FC236}">
                <a16:creationId xmlns:a16="http://schemas.microsoft.com/office/drawing/2014/main" id="{B314989F-8D2E-314C-8277-255D5B98960B}"/>
              </a:ext>
            </a:extLst>
          </p:cNvPr>
          <p:cNvSpPr txBox="1"/>
          <p:nvPr/>
        </p:nvSpPr>
        <p:spPr>
          <a:xfrm>
            <a:off x="3833155"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7" name="TextBox 96">
            <a:extLst>
              <a:ext uri="{FF2B5EF4-FFF2-40B4-BE49-F238E27FC236}">
                <a16:creationId xmlns:a16="http://schemas.microsoft.com/office/drawing/2014/main" id="{4D2BA755-6170-8146-BBB4-0668B57276DC}"/>
              </a:ext>
            </a:extLst>
          </p:cNvPr>
          <p:cNvSpPr txBox="1"/>
          <p:nvPr/>
        </p:nvSpPr>
        <p:spPr>
          <a:xfrm>
            <a:off x="3833155" y="312603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8" name="TextBox 97">
            <a:extLst>
              <a:ext uri="{FF2B5EF4-FFF2-40B4-BE49-F238E27FC236}">
                <a16:creationId xmlns:a16="http://schemas.microsoft.com/office/drawing/2014/main" id="{90B2054A-B679-3240-AEE8-B69758220781}"/>
              </a:ext>
            </a:extLst>
          </p:cNvPr>
          <p:cNvSpPr txBox="1"/>
          <p:nvPr/>
        </p:nvSpPr>
        <p:spPr>
          <a:xfrm>
            <a:off x="3833155"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99" name="TextBox 98">
            <a:extLst>
              <a:ext uri="{FF2B5EF4-FFF2-40B4-BE49-F238E27FC236}">
                <a16:creationId xmlns:a16="http://schemas.microsoft.com/office/drawing/2014/main" id="{1EF11586-373B-0545-B783-C8CB01D29519}"/>
              </a:ext>
            </a:extLst>
          </p:cNvPr>
          <p:cNvSpPr txBox="1"/>
          <p:nvPr/>
        </p:nvSpPr>
        <p:spPr>
          <a:xfrm>
            <a:off x="3833155"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0" name="TextBox 99">
            <a:extLst>
              <a:ext uri="{FF2B5EF4-FFF2-40B4-BE49-F238E27FC236}">
                <a16:creationId xmlns:a16="http://schemas.microsoft.com/office/drawing/2014/main" id="{B77B700D-AE18-2441-82A2-7A02D7D8D893}"/>
              </a:ext>
            </a:extLst>
          </p:cNvPr>
          <p:cNvSpPr txBox="1"/>
          <p:nvPr/>
        </p:nvSpPr>
        <p:spPr>
          <a:xfrm>
            <a:off x="3833155"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1" name="TextBox 100">
            <a:extLst>
              <a:ext uri="{FF2B5EF4-FFF2-40B4-BE49-F238E27FC236}">
                <a16:creationId xmlns:a16="http://schemas.microsoft.com/office/drawing/2014/main" id="{4A10C076-40D9-4E44-82DC-3E824B9966AB}"/>
              </a:ext>
            </a:extLst>
          </p:cNvPr>
          <p:cNvSpPr txBox="1"/>
          <p:nvPr/>
        </p:nvSpPr>
        <p:spPr>
          <a:xfrm>
            <a:off x="3833155" y="555619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2" name="TextBox 101">
            <a:extLst>
              <a:ext uri="{FF2B5EF4-FFF2-40B4-BE49-F238E27FC236}">
                <a16:creationId xmlns:a16="http://schemas.microsoft.com/office/drawing/2014/main" id="{5C77A0DA-D51B-EA49-8B14-C394186622B7}"/>
              </a:ext>
            </a:extLst>
          </p:cNvPr>
          <p:cNvSpPr txBox="1"/>
          <p:nvPr/>
        </p:nvSpPr>
        <p:spPr>
          <a:xfrm>
            <a:off x="4300746"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3" name="TextBox 102">
            <a:extLst>
              <a:ext uri="{FF2B5EF4-FFF2-40B4-BE49-F238E27FC236}">
                <a16:creationId xmlns:a16="http://schemas.microsoft.com/office/drawing/2014/main" id="{23EB7F97-5F8C-D843-A6ED-44FB4B395E3E}"/>
              </a:ext>
            </a:extLst>
          </p:cNvPr>
          <p:cNvSpPr txBox="1"/>
          <p:nvPr/>
        </p:nvSpPr>
        <p:spPr>
          <a:xfrm>
            <a:off x="4300746" y="165969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4" name="TextBox 103">
            <a:extLst>
              <a:ext uri="{FF2B5EF4-FFF2-40B4-BE49-F238E27FC236}">
                <a16:creationId xmlns:a16="http://schemas.microsoft.com/office/drawing/2014/main" id="{0BA9F916-E517-9645-9CDD-92BB9B54F356}"/>
              </a:ext>
            </a:extLst>
          </p:cNvPr>
          <p:cNvSpPr txBox="1"/>
          <p:nvPr/>
        </p:nvSpPr>
        <p:spPr>
          <a:xfrm>
            <a:off x="4300746"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5" name="TextBox 104">
            <a:extLst>
              <a:ext uri="{FF2B5EF4-FFF2-40B4-BE49-F238E27FC236}">
                <a16:creationId xmlns:a16="http://schemas.microsoft.com/office/drawing/2014/main" id="{592ADDD7-AD53-F64C-BDED-FE937A86C7DA}"/>
              </a:ext>
            </a:extLst>
          </p:cNvPr>
          <p:cNvSpPr txBox="1"/>
          <p:nvPr/>
        </p:nvSpPr>
        <p:spPr>
          <a:xfrm>
            <a:off x="4300746"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6" name="TextBox 105">
            <a:extLst>
              <a:ext uri="{FF2B5EF4-FFF2-40B4-BE49-F238E27FC236}">
                <a16:creationId xmlns:a16="http://schemas.microsoft.com/office/drawing/2014/main" id="{35F4025F-A9E9-7241-8EB5-5D014CB75BC0}"/>
              </a:ext>
            </a:extLst>
          </p:cNvPr>
          <p:cNvSpPr txBox="1"/>
          <p:nvPr/>
        </p:nvSpPr>
        <p:spPr>
          <a:xfrm>
            <a:off x="4300746" y="312603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7" name="TextBox 106">
            <a:extLst>
              <a:ext uri="{FF2B5EF4-FFF2-40B4-BE49-F238E27FC236}">
                <a16:creationId xmlns:a16="http://schemas.microsoft.com/office/drawing/2014/main" id="{94B50E8B-260F-4244-8A2D-986A826DC10E}"/>
              </a:ext>
            </a:extLst>
          </p:cNvPr>
          <p:cNvSpPr txBox="1"/>
          <p:nvPr/>
        </p:nvSpPr>
        <p:spPr>
          <a:xfrm>
            <a:off x="4300746" y="361206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8" name="TextBox 107">
            <a:extLst>
              <a:ext uri="{FF2B5EF4-FFF2-40B4-BE49-F238E27FC236}">
                <a16:creationId xmlns:a16="http://schemas.microsoft.com/office/drawing/2014/main" id="{019B0611-0F17-FB49-9CC0-1EECCB99E6A3}"/>
              </a:ext>
            </a:extLst>
          </p:cNvPr>
          <p:cNvSpPr txBox="1"/>
          <p:nvPr/>
        </p:nvSpPr>
        <p:spPr>
          <a:xfrm>
            <a:off x="4300746"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09" name="TextBox 108">
            <a:extLst>
              <a:ext uri="{FF2B5EF4-FFF2-40B4-BE49-F238E27FC236}">
                <a16:creationId xmlns:a16="http://schemas.microsoft.com/office/drawing/2014/main" id="{3A5BE7A2-6E9A-1C4C-8C0A-D425EA1FEED7}"/>
              </a:ext>
            </a:extLst>
          </p:cNvPr>
          <p:cNvSpPr txBox="1"/>
          <p:nvPr/>
        </p:nvSpPr>
        <p:spPr>
          <a:xfrm>
            <a:off x="4300746"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0" name="TextBox 109">
            <a:extLst>
              <a:ext uri="{FF2B5EF4-FFF2-40B4-BE49-F238E27FC236}">
                <a16:creationId xmlns:a16="http://schemas.microsoft.com/office/drawing/2014/main" id="{EEA09FA8-B4C3-CA49-833F-7AF8173DF379}"/>
              </a:ext>
            </a:extLst>
          </p:cNvPr>
          <p:cNvSpPr txBox="1"/>
          <p:nvPr/>
        </p:nvSpPr>
        <p:spPr>
          <a:xfrm>
            <a:off x="4300746"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1" name="TextBox 110">
            <a:extLst>
              <a:ext uri="{FF2B5EF4-FFF2-40B4-BE49-F238E27FC236}">
                <a16:creationId xmlns:a16="http://schemas.microsoft.com/office/drawing/2014/main" id="{3F0F4FF9-8A1D-CA48-BAAF-5A4DB9151396}"/>
              </a:ext>
            </a:extLst>
          </p:cNvPr>
          <p:cNvSpPr txBox="1"/>
          <p:nvPr/>
        </p:nvSpPr>
        <p:spPr>
          <a:xfrm>
            <a:off x="4300746" y="555619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2" name="TextBox 111">
            <a:extLst>
              <a:ext uri="{FF2B5EF4-FFF2-40B4-BE49-F238E27FC236}">
                <a16:creationId xmlns:a16="http://schemas.microsoft.com/office/drawing/2014/main" id="{F118362E-95EF-024A-97CD-805114052873}"/>
              </a:ext>
            </a:extLst>
          </p:cNvPr>
          <p:cNvSpPr txBox="1"/>
          <p:nvPr/>
        </p:nvSpPr>
        <p:spPr>
          <a:xfrm>
            <a:off x="4768337"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3" name="TextBox 112">
            <a:extLst>
              <a:ext uri="{FF2B5EF4-FFF2-40B4-BE49-F238E27FC236}">
                <a16:creationId xmlns:a16="http://schemas.microsoft.com/office/drawing/2014/main" id="{5CDD384F-2AB5-664D-8637-9AEE8CE68E8D}"/>
              </a:ext>
            </a:extLst>
          </p:cNvPr>
          <p:cNvSpPr txBox="1"/>
          <p:nvPr/>
        </p:nvSpPr>
        <p:spPr>
          <a:xfrm>
            <a:off x="4768337" y="165969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4" name="TextBox 113">
            <a:extLst>
              <a:ext uri="{FF2B5EF4-FFF2-40B4-BE49-F238E27FC236}">
                <a16:creationId xmlns:a16="http://schemas.microsoft.com/office/drawing/2014/main" id="{D8F87FC1-BA64-CF4A-B4DD-D51A767B2579}"/>
              </a:ext>
            </a:extLst>
          </p:cNvPr>
          <p:cNvSpPr txBox="1"/>
          <p:nvPr/>
        </p:nvSpPr>
        <p:spPr>
          <a:xfrm>
            <a:off x="4768337"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5" name="TextBox 114">
            <a:extLst>
              <a:ext uri="{FF2B5EF4-FFF2-40B4-BE49-F238E27FC236}">
                <a16:creationId xmlns:a16="http://schemas.microsoft.com/office/drawing/2014/main" id="{DF55E206-07E7-034D-97B7-049934135AF8}"/>
              </a:ext>
            </a:extLst>
          </p:cNvPr>
          <p:cNvSpPr txBox="1"/>
          <p:nvPr/>
        </p:nvSpPr>
        <p:spPr>
          <a:xfrm>
            <a:off x="4768337"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6" name="TextBox 115">
            <a:extLst>
              <a:ext uri="{FF2B5EF4-FFF2-40B4-BE49-F238E27FC236}">
                <a16:creationId xmlns:a16="http://schemas.microsoft.com/office/drawing/2014/main" id="{4A751E8D-F52D-C449-817F-04DF7CD1FFDB}"/>
              </a:ext>
            </a:extLst>
          </p:cNvPr>
          <p:cNvSpPr txBox="1"/>
          <p:nvPr/>
        </p:nvSpPr>
        <p:spPr>
          <a:xfrm>
            <a:off x="4768337" y="312603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7" name="TextBox 116">
            <a:extLst>
              <a:ext uri="{FF2B5EF4-FFF2-40B4-BE49-F238E27FC236}">
                <a16:creationId xmlns:a16="http://schemas.microsoft.com/office/drawing/2014/main" id="{BA5DD864-2628-8D40-8EC9-C4D47111B4A0}"/>
              </a:ext>
            </a:extLst>
          </p:cNvPr>
          <p:cNvSpPr txBox="1"/>
          <p:nvPr/>
        </p:nvSpPr>
        <p:spPr>
          <a:xfrm>
            <a:off x="4768337" y="361206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8" name="TextBox 117">
            <a:extLst>
              <a:ext uri="{FF2B5EF4-FFF2-40B4-BE49-F238E27FC236}">
                <a16:creationId xmlns:a16="http://schemas.microsoft.com/office/drawing/2014/main" id="{3938BA9B-3208-594C-B23C-A621E362D3D4}"/>
              </a:ext>
            </a:extLst>
          </p:cNvPr>
          <p:cNvSpPr txBox="1"/>
          <p:nvPr/>
        </p:nvSpPr>
        <p:spPr>
          <a:xfrm>
            <a:off x="4768337"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19" name="TextBox 118">
            <a:extLst>
              <a:ext uri="{FF2B5EF4-FFF2-40B4-BE49-F238E27FC236}">
                <a16:creationId xmlns:a16="http://schemas.microsoft.com/office/drawing/2014/main" id="{A938A430-2616-9245-A75C-8CA1EB924611}"/>
              </a:ext>
            </a:extLst>
          </p:cNvPr>
          <p:cNvSpPr txBox="1"/>
          <p:nvPr/>
        </p:nvSpPr>
        <p:spPr>
          <a:xfrm>
            <a:off x="4768337"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0" name="TextBox 119">
            <a:extLst>
              <a:ext uri="{FF2B5EF4-FFF2-40B4-BE49-F238E27FC236}">
                <a16:creationId xmlns:a16="http://schemas.microsoft.com/office/drawing/2014/main" id="{64278D96-D19C-5B4B-B68D-74C95ECE9C87}"/>
              </a:ext>
            </a:extLst>
          </p:cNvPr>
          <p:cNvSpPr txBox="1"/>
          <p:nvPr/>
        </p:nvSpPr>
        <p:spPr>
          <a:xfrm>
            <a:off x="4768337"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1" name="TextBox 120">
            <a:extLst>
              <a:ext uri="{FF2B5EF4-FFF2-40B4-BE49-F238E27FC236}">
                <a16:creationId xmlns:a16="http://schemas.microsoft.com/office/drawing/2014/main" id="{3A80A4D7-6136-9844-BCF9-4CE377C82F17}"/>
              </a:ext>
            </a:extLst>
          </p:cNvPr>
          <p:cNvSpPr txBox="1"/>
          <p:nvPr/>
        </p:nvSpPr>
        <p:spPr>
          <a:xfrm>
            <a:off x="5235928"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2" name="TextBox 121">
            <a:extLst>
              <a:ext uri="{FF2B5EF4-FFF2-40B4-BE49-F238E27FC236}">
                <a16:creationId xmlns:a16="http://schemas.microsoft.com/office/drawing/2014/main" id="{9D7F92A6-5A13-8541-AFD5-566F8EA2A47B}"/>
              </a:ext>
            </a:extLst>
          </p:cNvPr>
          <p:cNvSpPr txBox="1"/>
          <p:nvPr/>
        </p:nvSpPr>
        <p:spPr>
          <a:xfrm>
            <a:off x="5235928" y="165969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3" name="TextBox 122">
            <a:extLst>
              <a:ext uri="{FF2B5EF4-FFF2-40B4-BE49-F238E27FC236}">
                <a16:creationId xmlns:a16="http://schemas.microsoft.com/office/drawing/2014/main" id="{8028F9C4-661C-8D45-A2D9-B5D3240E2A0C}"/>
              </a:ext>
            </a:extLst>
          </p:cNvPr>
          <p:cNvSpPr txBox="1"/>
          <p:nvPr/>
        </p:nvSpPr>
        <p:spPr>
          <a:xfrm>
            <a:off x="5235928"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4" name="TextBox 123">
            <a:extLst>
              <a:ext uri="{FF2B5EF4-FFF2-40B4-BE49-F238E27FC236}">
                <a16:creationId xmlns:a16="http://schemas.microsoft.com/office/drawing/2014/main" id="{59E40827-D136-2B4A-BA8C-4EA8B334AB6C}"/>
              </a:ext>
            </a:extLst>
          </p:cNvPr>
          <p:cNvSpPr txBox="1"/>
          <p:nvPr/>
        </p:nvSpPr>
        <p:spPr>
          <a:xfrm>
            <a:off x="5235928"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5" name="TextBox 124">
            <a:extLst>
              <a:ext uri="{FF2B5EF4-FFF2-40B4-BE49-F238E27FC236}">
                <a16:creationId xmlns:a16="http://schemas.microsoft.com/office/drawing/2014/main" id="{0412C5C2-95CE-7943-8166-0075822B4E31}"/>
              </a:ext>
            </a:extLst>
          </p:cNvPr>
          <p:cNvSpPr txBox="1"/>
          <p:nvPr/>
        </p:nvSpPr>
        <p:spPr>
          <a:xfrm>
            <a:off x="5235928" y="312603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6" name="TextBox 125">
            <a:extLst>
              <a:ext uri="{FF2B5EF4-FFF2-40B4-BE49-F238E27FC236}">
                <a16:creationId xmlns:a16="http://schemas.microsoft.com/office/drawing/2014/main" id="{AFCED03A-23E3-084C-96BD-832D9DCD2297}"/>
              </a:ext>
            </a:extLst>
          </p:cNvPr>
          <p:cNvSpPr txBox="1"/>
          <p:nvPr/>
        </p:nvSpPr>
        <p:spPr>
          <a:xfrm>
            <a:off x="5235928" y="361206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7" name="TextBox 126">
            <a:extLst>
              <a:ext uri="{FF2B5EF4-FFF2-40B4-BE49-F238E27FC236}">
                <a16:creationId xmlns:a16="http://schemas.microsoft.com/office/drawing/2014/main" id="{87E0B1F4-7B4B-AE41-9176-4A1C3EDDC864}"/>
              </a:ext>
            </a:extLst>
          </p:cNvPr>
          <p:cNvSpPr txBox="1"/>
          <p:nvPr/>
        </p:nvSpPr>
        <p:spPr>
          <a:xfrm>
            <a:off x="5235928"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8" name="TextBox 127">
            <a:extLst>
              <a:ext uri="{FF2B5EF4-FFF2-40B4-BE49-F238E27FC236}">
                <a16:creationId xmlns:a16="http://schemas.microsoft.com/office/drawing/2014/main" id="{34EBD176-F860-5D4A-B5F0-552F8DB219FF}"/>
              </a:ext>
            </a:extLst>
          </p:cNvPr>
          <p:cNvSpPr txBox="1"/>
          <p:nvPr/>
        </p:nvSpPr>
        <p:spPr>
          <a:xfrm>
            <a:off x="5235928"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29" name="TextBox 128">
            <a:extLst>
              <a:ext uri="{FF2B5EF4-FFF2-40B4-BE49-F238E27FC236}">
                <a16:creationId xmlns:a16="http://schemas.microsoft.com/office/drawing/2014/main" id="{3CA02504-8CDA-C144-BF5C-AFACB762FC3E}"/>
              </a:ext>
            </a:extLst>
          </p:cNvPr>
          <p:cNvSpPr txBox="1"/>
          <p:nvPr/>
        </p:nvSpPr>
        <p:spPr>
          <a:xfrm>
            <a:off x="5235928"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0" name="TextBox 129">
            <a:extLst>
              <a:ext uri="{FF2B5EF4-FFF2-40B4-BE49-F238E27FC236}">
                <a16:creationId xmlns:a16="http://schemas.microsoft.com/office/drawing/2014/main" id="{705DFCA3-8DB4-EE43-A2FC-DAA563B3A844}"/>
              </a:ext>
            </a:extLst>
          </p:cNvPr>
          <p:cNvSpPr txBox="1"/>
          <p:nvPr/>
        </p:nvSpPr>
        <p:spPr>
          <a:xfrm>
            <a:off x="5235928" y="555619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1" name="TextBox 130">
            <a:extLst>
              <a:ext uri="{FF2B5EF4-FFF2-40B4-BE49-F238E27FC236}">
                <a16:creationId xmlns:a16="http://schemas.microsoft.com/office/drawing/2014/main" id="{9CE3FA3A-4296-294D-8C61-EDBCB2DB33A6}"/>
              </a:ext>
            </a:extLst>
          </p:cNvPr>
          <p:cNvSpPr txBox="1"/>
          <p:nvPr/>
        </p:nvSpPr>
        <p:spPr>
          <a:xfrm>
            <a:off x="5724301"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2" name="TextBox 131">
            <a:extLst>
              <a:ext uri="{FF2B5EF4-FFF2-40B4-BE49-F238E27FC236}">
                <a16:creationId xmlns:a16="http://schemas.microsoft.com/office/drawing/2014/main" id="{2F821AF1-29FA-7844-86F0-31EC42D91504}"/>
              </a:ext>
            </a:extLst>
          </p:cNvPr>
          <p:cNvSpPr txBox="1"/>
          <p:nvPr/>
        </p:nvSpPr>
        <p:spPr>
          <a:xfrm>
            <a:off x="5724301" y="165969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3" name="TextBox 132">
            <a:extLst>
              <a:ext uri="{FF2B5EF4-FFF2-40B4-BE49-F238E27FC236}">
                <a16:creationId xmlns:a16="http://schemas.microsoft.com/office/drawing/2014/main" id="{54290186-D7D1-0D43-BD92-6FBDF9E6666B}"/>
              </a:ext>
            </a:extLst>
          </p:cNvPr>
          <p:cNvSpPr txBox="1"/>
          <p:nvPr/>
        </p:nvSpPr>
        <p:spPr>
          <a:xfrm>
            <a:off x="5724301"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4" name="TextBox 133">
            <a:extLst>
              <a:ext uri="{FF2B5EF4-FFF2-40B4-BE49-F238E27FC236}">
                <a16:creationId xmlns:a16="http://schemas.microsoft.com/office/drawing/2014/main" id="{FA550F7A-B73A-BE45-BA84-9A5C6738E2B3}"/>
              </a:ext>
            </a:extLst>
          </p:cNvPr>
          <p:cNvSpPr txBox="1"/>
          <p:nvPr/>
        </p:nvSpPr>
        <p:spPr>
          <a:xfrm>
            <a:off x="5724301"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5" name="TextBox 134">
            <a:extLst>
              <a:ext uri="{FF2B5EF4-FFF2-40B4-BE49-F238E27FC236}">
                <a16:creationId xmlns:a16="http://schemas.microsoft.com/office/drawing/2014/main" id="{F78DE4AF-A8CA-934E-8E31-1517A545B83A}"/>
              </a:ext>
            </a:extLst>
          </p:cNvPr>
          <p:cNvSpPr txBox="1"/>
          <p:nvPr/>
        </p:nvSpPr>
        <p:spPr>
          <a:xfrm>
            <a:off x="5724301" y="361206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6" name="TextBox 135">
            <a:extLst>
              <a:ext uri="{FF2B5EF4-FFF2-40B4-BE49-F238E27FC236}">
                <a16:creationId xmlns:a16="http://schemas.microsoft.com/office/drawing/2014/main" id="{E8EF4F8F-18FF-5A4F-A6A4-E6E16FB3F2D4}"/>
              </a:ext>
            </a:extLst>
          </p:cNvPr>
          <p:cNvSpPr txBox="1"/>
          <p:nvPr/>
        </p:nvSpPr>
        <p:spPr>
          <a:xfrm>
            <a:off x="5724301"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7" name="TextBox 136">
            <a:extLst>
              <a:ext uri="{FF2B5EF4-FFF2-40B4-BE49-F238E27FC236}">
                <a16:creationId xmlns:a16="http://schemas.microsoft.com/office/drawing/2014/main" id="{532263B2-9551-7C4E-99CF-ADE06783E262}"/>
              </a:ext>
            </a:extLst>
          </p:cNvPr>
          <p:cNvSpPr txBox="1"/>
          <p:nvPr/>
        </p:nvSpPr>
        <p:spPr>
          <a:xfrm>
            <a:off x="5724301"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8" name="TextBox 137">
            <a:extLst>
              <a:ext uri="{FF2B5EF4-FFF2-40B4-BE49-F238E27FC236}">
                <a16:creationId xmlns:a16="http://schemas.microsoft.com/office/drawing/2014/main" id="{4132739E-3D0A-EE49-B5EB-8403A0C70A24}"/>
              </a:ext>
            </a:extLst>
          </p:cNvPr>
          <p:cNvSpPr txBox="1"/>
          <p:nvPr/>
        </p:nvSpPr>
        <p:spPr>
          <a:xfrm>
            <a:off x="5724301"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39" name="TextBox 138">
            <a:extLst>
              <a:ext uri="{FF2B5EF4-FFF2-40B4-BE49-F238E27FC236}">
                <a16:creationId xmlns:a16="http://schemas.microsoft.com/office/drawing/2014/main" id="{02555245-955B-B845-A6DC-EEEBB7812364}"/>
              </a:ext>
            </a:extLst>
          </p:cNvPr>
          <p:cNvSpPr txBox="1"/>
          <p:nvPr/>
        </p:nvSpPr>
        <p:spPr>
          <a:xfrm>
            <a:off x="5724301" y="555619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0" name="TextBox 139">
            <a:extLst>
              <a:ext uri="{FF2B5EF4-FFF2-40B4-BE49-F238E27FC236}">
                <a16:creationId xmlns:a16="http://schemas.microsoft.com/office/drawing/2014/main" id="{1A66EC05-F29B-3240-947E-2C8C9187781F}"/>
              </a:ext>
            </a:extLst>
          </p:cNvPr>
          <p:cNvSpPr txBox="1"/>
          <p:nvPr/>
        </p:nvSpPr>
        <p:spPr>
          <a:xfrm>
            <a:off x="6171110" y="116542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1" name="TextBox 140">
            <a:extLst>
              <a:ext uri="{FF2B5EF4-FFF2-40B4-BE49-F238E27FC236}">
                <a16:creationId xmlns:a16="http://schemas.microsoft.com/office/drawing/2014/main" id="{FB091BE0-FD78-194E-828C-C40E2843EA08}"/>
              </a:ext>
            </a:extLst>
          </p:cNvPr>
          <p:cNvSpPr txBox="1"/>
          <p:nvPr/>
        </p:nvSpPr>
        <p:spPr>
          <a:xfrm>
            <a:off x="6171110" y="1659694"/>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2" name="TextBox 141">
            <a:extLst>
              <a:ext uri="{FF2B5EF4-FFF2-40B4-BE49-F238E27FC236}">
                <a16:creationId xmlns:a16="http://schemas.microsoft.com/office/drawing/2014/main" id="{A93FCDC5-A07E-3049-9459-1355D482C41A}"/>
              </a:ext>
            </a:extLst>
          </p:cNvPr>
          <p:cNvSpPr txBox="1"/>
          <p:nvPr/>
        </p:nvSpPr>
        <p:spPr>
          <a:xfrm>
            <a:off x="6171110" y="2145727"/>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3" name="TextBox 142">
            <a:extLst>
              <a:ext uri="{FF2B5EF4-FFF2-40B4-BE49-F238E27FC236}">
                <a16:creationId xmlns:a16="http://schemas.microsoft.com/office/drawing/2014/main" id="{1CA9ED6A-4AC9-EF4F-9575-57044B3294DB}"/>
              </a:ext>
            </a:extLst>
          </p:cNvPr>
          <p:cNvSpPr txBox="1"/>
          <p:nvPr/>
        </p:nvSpPr>
        <p:spPr>
          <a:xfrm>
            <a:off x="6171110" y="263176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4" name="TextBox 143">
            <a:extLst>
              <a:ext uri="{FF2B5EF4-FFF2-40B4-BE49-F238E27FC236}">
                <a16:creationId xmlns:a16="http://schemas.microsoft.com/office/drawing/2014/main" id="{137FABDD-36AA-544E-AA59-75DEBC08A017}"/>
              </a:ext>
            </a:extLst>
          </p:cNvPr>
          <p:cNvSpPr txBox="1"/>
          <p:nvPr/>
        </p:nvSpPr>
        <p:spPr>
          <a:xfrm>
            <a:off x="6171110" y="3126030"/>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5" name="TextBox 144">
            <a:extLst>
              <a:ext uri="{FF2B5EF4-FFF2-40B4-BE49-F238E27FC236}">
                <a16:creationId xmlns:a16="http://schemas.microsoft.com/office/drawing/2014/main" id="{4B767921-DFBF-1044-9DBF-1067143C36FE}"/>
              </a:ext>
            </a:extLst>
          </p:cNvPr>
          <p:cNvSpPr txBox="1"/>
          <p:nvPr/>
        </p:nvSpPr>
        <p:spPr>
          <a:xfrm>
            <a:off x="6171110" y="361206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6" name="TextBox 145">
            <a:extLst>
              <a:ext uri="{FF2B5EF4-FFF2-40B4-BE49-F238E27FC236}">
                <a16:creationId xmlns:a16="http://schemas.microsoft.com/office/drawing/2014/main" id="{DF89982D-FB97-2E49-9044-52F6C8981EA7}"/>
              </a:ext>
            </a:extLst>
          </p:cNvPr>
          <p:cNvSpPr txBox="1"/>
          <p:nvPr/>
        </p:nvSpPr>
        <p:spPr>
          <a:xfrm>
            <a:off x="6171110" y="4098095"/>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7" name="TextBox 146">
            <a:extLst>
              <a:ext uri="{FF2B5EF4-FFF2-40B4-BE49-F238E27FC236}">
                <a16:creationId xmlns:a16="http://schemas.microsoft.com/office/drawing/2014/main" id="{61E9C69C-FD58-AE49-B64A-0494A4124EE6}"/>
              </a:ext>
            </a:extLst>
          </p:cNvPr>
          <p:cNvSpPr txBox="1"/>
          <p:nvPr/>
        </p:nvSpPr>
        <p:spPr>
          <a:xfrm>
            <a:off x="6171110" y="4584128"/>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8" name="TextBox 147">
            <a:extLst>
              <a:ext uri="{FF2B5EF4-FFF2-40B4-BE49-F238E27FC236}">
                <a16:creationId xmlns:a16="http://schemas.microsoft.com/office/drawing/2014/main" id="{182D70AA-EF21-394F-8B0A-DE4BEAF77ACF}"/>
              </a:ext>
            </a:extLst>
          </p:cNvPr>
          <p:cNvSpPr txBox="1"/>
          <p:nvPr/>
        </p:nvSpPr>
        <p:spPr>
          <a:xfrm>
            <a:off x="6171110" y="5078399"/>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49" name="TextBox 148">
            <a:extLst>
              <a:ext uri="{FF2B5EF4-FFF2-40B4-BE49-F238E27FC236}">
                <a16:creationId xmlns:a16="http://schemas.microsoft.com/office/drawing/2014/main" id="{B3C19E3C-DE66-9B4D-8438-E417CD3C915B}"/>
              </a:ext>
            </a:extLst>
          </p:cNvPr>
          <p:cNvSpPr txBox="1"/>
          <p:nvPr/>
        </p:nvSpPr>
        <p:spPr>
          <a:xfrm>
            <a:off x="6171110" y="5556193"/>
            <a:ext cx="353448" cy="461665"/>
          </a:xfrm>
          <a:prstGeom prst="rect">
            <a:avLst/>
          </a:prstGeom>
          <a:noFill/>
        </p:spPr>
        <p:txBody>
          <a:bodyPr wrap="square" rtlCol="0">
            <a:spAutoFit/>
          </a:bodyPr>
          <a:lstStyle/>
          <a:p>
            <a:r>
              <a:rPr lang="en-US" sz="2400" dirty="0">
                <a:solidFill>
                  <a:schemeClr val="bg1">
                    <a:lumMod val="65000"/>
                  </a:schemeClr>
                </a:solidFill>
                <a:latin typeface="Bradley Hand" pitchFamily="2" charset="77"/>
                <a:cs typeface="Posterama" panose="020B0504020200020000" pitchFamily="34" charset="0"/>
              </a:rPr>
              <a:t>X</a:t>
            </a:r>
          </a:p>
        </p:txBody>
      </p:sp>
      <p:sp>
        <p:nvSpPr>
          <p:cNvPr id="150" name="TextBox 149">
            <a:extLst>
              <a:ext uri="{FF2B5EF4-FFF2-40B4-BE49-F238E27FC236}">
                <a16:creationId xmlns:a16="http://schemas.microsoft.com/office/drawing/2014/main" id="{89FFDFB4-6DB3-B34C-9CC1-5390A01C78EC}"/>
              </a:ext>
            </a:extLst>
          </p:cNvPr>
          <p:cNvSpPr txBox="1"/>
          <p:nvPr/>
        </p:nvSpPr>
        <p:spPr>
          <a:xfrm>
            <a:off x="1955830" y="802196"/>
            <a:ext cx="806631" cy="307777"/>
          </a:xfrm>
          <a:prstGeom prst="rect">
            <a:avLst/>
          </a:prstGeom>
          <a:noFill/>
        </p:spPr>
        <p:txBody>
          <a:bodyPr wrap="none" rtlCol="0">
            <a:spAutoFit/>
          </a:bodyPr>
          <a:lstStyle/>
          <a:p>
            <a:r>
              <a:rPr lang="en-US" sz="1400" dirty="0">
                <a:solidFill>
                  <a:schemeClr val="bg1">
                    <a:lumMod val="65000"/>
                  </a:schemeClr>
                </a:solidFill>
                <a:latin typeface="Bradley Hand" pitchFamily="2" charset="77"/>
                <a:cs typeface="Posterama" panose="020B0504020200020000" pitchFamily="34" charset="0"/>
              </a:rPr>
              <a:t>BU14-1</a:t>
            </a:r>
          </a:p>
        </p:txBody>
      </p:sp>
    </p:spTree>
    <p:extLst>
      <p:ext uri="{BB962C8B-B14F-4D97-AF65-F5344CB8AC3E}">
        <p14:creationId xmlns:p14="http://schemas.microsoft.com/office/powerpoint/2010/main" val="1150828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700245"/>
            <a:ext cx="10813674" cy="586507"/>
          </a:xfrm>
          <a:prstGeom prst="rect">
            <a:avLst/>
          </a:prstGeom>
          <a:noFill/>
        </p:spPr>
        <p:txBody>
          <a:bodyPr wrap="square" rtlCol="0">
            <a:spAutoFit/>
          </a:bodyPr>
          <a:lstStyle/>
          <a:p>
            <a:pPr algn="ctr">
              <a:lnSpc>
                <a:spcPct val="150000"/>
              </a:lnSpc>
            </a:pPr>
            <a:r>
              <a:rPr lang="en-US" sz="2400" b="1" dirty="0">
                <a:solidFill>
                  <a:srgbClr val="FF0000"/>
                </a:solidFill>
                <a:latin typeface="Arial Black" panose="020B0604020202020204" pitchFamily="34" charset="0"/>
                <a:cs typeface="Arial Black" panose="020B0604020202020204" pitchFamily="34" charset="0"/>
              </a:rPr>
              <a:t>FALL 2020 Coaches Meeting</a:t>
            </a:r>
            <a:endParaRPr lang="en-US" sz="20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C1C1869-3BA9-294B-853B-42A251552404}"/>
              </a:ext>
            </a:extLst>
          </p:cNvPr>
          <p:cNvSpPr txBox="1"/>
          <p:nvPr/>
        </p:nvSpPr>
        <p:spPr>
          <a:xfrm>
            <a:off x="689163" y="1508487"/>
            <a:ext cx="11228600" cy="6535122"/>
          </a:xfrm>
          <a:prstGeom prst="rect">
            <a:avLst/>
          </a:prstGeom>
          <a:noFill/>
        </p:spPr>
        <p:txBody>
          <a:bodyPr wrap="square" rtlCol="0">
            <a:spAutoFit/>
          </a:bodyPr>
          <a:lstStyle/>
          <a:p>
            <a:pPr>
              <a:spcAft>
                <a:spcPts val="800"/>
              </a:spcAft>
            </a:pPr>
            <a:r>
              <a:rPr lang="en-US" b="1" dirty="0">
                <a:latin typeface="Arial Black" panose="020B0604020202020204" pitchFamily="34" charset="0"/>
                <a:cs typeface="Arial Black" panose="020B0604020202020204" pitchFamily="34" charset="0"/>
              </a:rPr>
              <a:t>BOARD OF DIRECTORS: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PRESIDENT </a:t>
            </a:r>
            <a:r>
              <a:rPr lang="en-US" dirty="0">
                <a:latin typeface="Arial Narrow" panose="020B0604020202020204" pitchFamily="34" charset="0"/>
                <a:cs typeface="Arial Narrow" panose="020B0604020202020204" pitchFamily="34" charset="0"/>
              </a:rPr>
              <a:t>- Mike Guzzi</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VICE PRESIDENT TRAVEL </a:t>
            </a:r>
            <a:r>
              <a:rPr lang="en-US" dirty="0">
                <a:latin typeface="Arial Narrow" panose="020B0604020202020204" pitchFamily="34" charset="0"/>
                <a:cs typeface="Arial Narrow" panose="020B0604020202020204" pitchFamily="34" charset="0"/>
              </a:rPr>
              <a:t>- Kevin Felton</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VICE PRESIDENT INTOWN </a:t>
            </a:r>
            <a:r>
              <a:rPr lang="en-US" dirty="0">
                <a:latin typeface="Arial Narrow" panose="020B0604020202020204" pitchFamily="34" charset="0"/>
                <a:cs typeface="Arial Narrow" panose="020B0604020202020204" pitchFamily="34" charset="0"/>
              </a:rPr>
              <a:t>- Paul Bucelwicz</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SECRETARY </a:t>
            </a:r>
            <a:r>
              <a:rPr lang="en-US" dirty="0">
                <a:latin typeface="Arial Narrow" panose="020B0604020202020204" pitchFamily="34" charset="0"/>
                <a:cs typeface="Arial Narrow" panose="020B0604020202020204" pitchFamily="34" charset="0"/>
              </a:rPr>
              <a:t>- Ben Kuchler</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TREASURER</a:t>
            </a:r>
            <a:r>
              <a:rPr lang="en-US" dirty="0">
                <a:latin typeface="Arial Narrow" panose="020B0604020202020204" pitchFamily="34" charset="0"/>
                <a:cs typeface="Arial Narrow" panose="020B0604020202020204" pitchFamily="34" charset="0"/>
              </a:rPr>
              <a:t> - Duncan Remage-Healey</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REGISTRAR</a:t>
            </a:r>
            <a:r>
              <a:rPr lang="en-US" dirty="0">
                <a:latin typeface="Arial Narrow" panose="020B0604020202020204" pitchFamily="34" charset="0"/>
                <a:cs typeface="Arial Narrow" panose="020B0604020202020204" pitchFamily="34" charset="0"/>
              </a:rPr>
              <a:t> - Mike Guzzi</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DIRECTOR OF COACHING </a:t>
            </a:r>
            <a:r>
              <a:rPr lang="en-US" dirty="0">
                <a:latin typeface="Arial Narrow" panose="020B0604020202020204" pitchFamily="34" charset="0"/>
                <a:cs typeface="Arial Narrow" panose="020B0604020202020204" pitchFamily="34" charset="0"/>
              </a:rPr>
              <a:t>- Sean Cook</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REFEREE COORDINATOR </a:t>
            </a:r>
            <a:r>
              <a:rPr lang="en-US" dirty="0">
                <a:latin typeface="Arial Narrow" panose="020B0604020202020204" pitchFamily="34" charset="0"/>
                <a:cs typeface="Arial Narrow" panose="020B0604020202020204" pitchFamily="34" charset="0"/>
              </a:rPr>
              <a:t>- Ray Halleran</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UNIFORM / EQUIPMENT MANAGER</a:t>
            </a:r>
            <a:r>
              <a:rPr lang="en-US" dirty="0">
                <a:latin typeface="Arial Narrow" panose="020B0604020202020204" pitchFamily="34" charset="0"/>
                <a:cs typeface="Arial Narrow" panose="020B0604020202020204" pitchFamily="34" charset="0"/>
              </a:rPr>
              <a:t> - Michelle Pisuk</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FAMILY LIAISON </a:t>
            </a:r>
            <a:r>
              <a:rPr lang="en-US" dirty="0">
                <a:latin typeface="Arial Narrow" panose="020B0604020202020204" pitchFamily="34" charset="0"/>
                <a:cs typeface="Arial Narrow" panose="020B0604020202020204" pitchFamily="34" charset="0"/>
              </a:rPr>
              <a:t>- open</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MIDDLESEX LEAGUE TOWN COORDINATOR</a:t>
            </a:r>
            <a:r>
              <a:rPr lang="en-US" dirty="0">
                <a:latin typeface="Arial Narrow" panose="020B0604020202020204" pitchFamily="34" charset="0"/>
                <a:cs typeface="Arial Narrow" panose="020B0604020202020204" pitchFamily="34" charset="0"/>
              </a:rPr>
              <a:t> - Matt Staub</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COVID SAFETY OFFICER </a:t>
            </a:r>
            <a:r>
              <a:rPr lang="en-US" dirty="0">
                <a:latin typeface="Arial Narrow" panose="020B0604020202020204" pitchFamily="34" charset="0"/>
                <a:cs typeface="Arial Narrow" panose="020B0604020202020204" pitchFamily="34" charset="0"/>
              </a:rPr>
              <a:t>- Duncan Remage-Healey </a:t>
            </a:r>
          </a:p>
          <a:p>
            <a:pPr marL="285750" indent="-285750">
              <a:spcAft>
                <a:spcPts val="800"/>
              </a:spcAft>
              <a:buFont typeface="Arial" panose="020B0604020202020204" pitchFamily="34" charset="0"/>
              <a:buChar char="•"/>
            </a:pPr>
            <a:endParaRPr lang="en-US" b="1" dirty="0">
              <a:latin typeface="Arial Narrow" panose="020B0604020202020204" pitchFamily="34" charset="0"/>
              <a:cs typeface="Arial Narrow" panose="020B0604020202020204" pitchFamily="34" charset="0"/>
            </a:endParaRPr>
          </a:p>
          <a:p>
            <a:pPr>
              <a:spcAft>
                <a:spcPts val="800"/>
              </a:spcAft>
            </a:pPr>
            <a:endParaRPr lang="en-US" sz="2400" b="1" dirty="0">
              <a:latin typeface="Arial Narrow" panose="020B0604020202020204" pitchFamily="34" charset="0"/>
              <a:cs typeface="Arial Narrow" panose="020B0604020202020204" pitchFamily="34" charset="0"/>
            </a:endParaRPr>
          </a:p>
          <a:p>
            <a:pPr>
              <a:spcAft>
                <a:spcPts val="800"/>
              </a:spcAft>
            </a:pPr>
            <a:endParaRPr lang="en-US" b="1"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8248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2" name="TextBox 11">
            <a:extLst>
              <a:ext uri="{FF2B5EF4-FFF2-40B4-BE49-F238E27FC236}">
                <a16:creationId xmlns:a16="http://schemas.microsoft.com/office/drawing/2014/main" id="{7C1C1869-3BA9-294B-853B-42A251552404}"/>
              </a:ext>
            </a:extLst>
          </p:cNvPr>
          <p:cNvSpPr txBox="1"/>
          <p:nvPr/>
        </p:nvSpPr>
        <p:spPr>
          <a:xfrm>
            <a:off x="689163" y="1508487"/>
            <a:ext cx="10628194" cy="6514604"/>
          </a:xfrm>
          <a:prstGeom prst="rect">
            <a:avLst/>
          </a:prstGeom>
          <a:noFill/>
        </p:spPr>
        <p:txBody>
          <a:bodyPr wrap="square" rtlCol="0">
            <a:spAutoFit/>
          </a:bodyPr>
          <a:lstStyle/>
          <a:p>
            <a:pPr>
              <a:spcAft>
                <a:spcPts val="200"/>
              </a:spcAft>
            </a:pPr>
            <a:r>
              <a:rPr lang="en-US" b="1" dirty="0">
                <a:latin typeface="Arial Black" panose="020B0604020202020204" pitchFamily="34" charset="0"/>
                <a:cs typeface="Arial Black" panose="020B0604020202020204" pitchFamily="34" charset="0"/>
              </a:rPr>
              <a:t>OUR PURPOSE: </a:t>
            </a:r>
          </a:p>
          <a:p>
            <a:pPr>
              <a:spcAft>
                <a:spcPts val="200"/>
              </a:spcAft>
            </a:pPr>
            <a:r>
              <a:rPr lang="en-US" dirty="0">
                <a:latin typeface="Arial Narrow" panose="020B0604020202020204" pitchFamily="34" charset="0"/>
                <a:cs typeface="Arial Narrow" panose="020B0604020202020204" pitchFamily="34" charset="0"/>
              </a:rPr>
              <a:t>The purpose of this organization is to foster, promote, and teach the game of soccer to the boys and girls of Waltham through the development of individual skills, fitness, teamwork, and fair play.</a:t>
            </a:r>
          </a:p>
          <a:p>
            <a:endParaRPr lang="en-US" dirty="0">
              <a:latin typeface="Arial" panose="020B0604020202020204" pitchFamily="34" charset="0"/>
              <a:cs typeface="Arial" panose="020B0604020202020204" pitchFamily="34" charset="0"/>
            </a:endParaRPr>
          </a:p>
          <a:p>
            <a:pPr>
              <a:spcAft>
                <a:spcPts val="200"/>
              </a:spcAft>
            </a:pPr>
            <a:r>
              <a:rPr lang="en-US" b="1" dirty="0">
                <a:latin typeface="Arial Black" panose="020B0604020202020204" pitchFamily="34" charset="0"/>
                <a:cs typeface="Arial Black" panose="020B0604020202020204" pitchFamily="34" charset="0"/>
              </a:rPr>
              <a:t>WHY NO GAMES? </a:t>
            </a:r>
            <a:r>
              <a:rPr lang="en-US" b="1" dirty="0">
                <a:latin typeface="Arial Narrow" panose="020B0604020202020204" pitchFamily="34" charset="0"/>
                <a:cs typeface="Arial Narrow" panose="020B0604020202020204" pitchFamily="34" charset="0"/>
              </a:rPr>
              <a:t>Why don’t we have games against other towns this season? </a:t>
            </a:r>
          </a:p>
          <a:p>
            <a:pPr>
              <a:spcAft>
                <a:spcPts val="200"/>
              </a:spcAft>
            </a:pPr>
            <a:r>
              <a:rPr lang="en-US" dirty="0">
                <a:latin typeface="Arial Narrow" panose="020B0604020202020204" pitchFamily="34" charset="0"/>
                <a:cs typeface="Arial Narrow" panose="020B0604020202020204" pitchFamily="34" charset="0"/>
              </a:rPr>
              <a:t>WYS is a member of the Middlesex Youth Soccer League (MYSL) and will abide by their rules and bylaws. WYS is affiliated with the Massachusetts Youth Soccer Association, Inc. (MYSA) and the United States Youth Soccer Association, Inc. (USYSA). </a:t>
            </a:r>
            <a:r>
              <a:rPr lang="en-US" b="1" dirty="0">
                <a:latin typeface="Arial Narrow" panose="020B0604020202020204" pitchFamily="34" charset="0"/>
                <a:cs typeface="Arial Narrow" panose="020B0604020202020204" pitchFamily="34" charset="0"/>
              </a:rPr>
              <a:t>11 out of 17 MYSL Teams have withdrawn from the Fall Season.</a:t>
            </a:r>
          </a:p>
          <a:p>
            <a:endParaRPr lang="en-US" b="1" dirty="0">
              <a:latin typeface="Arial Narrow" panose="020B0604020202020204" pitchFamily="34" charset="0"/>
              <a:cs typeface="Arial Narrow" panose="020B0604020202020204" pitchFamily="34" charset="0"/>
            </a:endParaRPr>
          </a:p>
          <a:p>
            <a:pPr>
              <a:spcAft>
                <a:spcPts val="200"/>
              </a:spcAft>
            </a:pPr>
            <a:r>
              <a:rPr lang="en-US" b="1" dirty="0">
                <a:latin typeface="Arial Black" panose="020B0604020202020204" pitchFamily="34" charset="0"/>
                <a:cs typeface="Arial Black" panose="020B0604020202020204" pitchFamily="34" charset="0"/>
              </a:rPr>
              <a:t>WHO MADE THESE RULES? </a:t>
            </a:r>
            <a:r>
              <a:rPr lang="en-US" b="1" dirty="0">
                <a:latin typeface="Arial Narrow" panose="020B0604020202020204" pitchFamily="34" charset="0"/>
                <a:cs typeface="Arial Narrow" panose="020B0604020202020204" pitchFamily="34" charset="0"/>
              </a:rPr>
              <a:t> I don’t want to wear a mask - do we have to follow these COVID Guidelines? </a:t>
            </a:r>
          </a:p>
          <a:p>
            <a:pPr>
              <a:spcAft>
                <a:spcPts val="200"/>
              </a:spcAft>
            </a:pPr>
            <a:r>
              <a:rPr lang="en-US" dirty="0">
                <a:latin typeface="Arial Narrow" panose="020B0604020202020204" pitchFamily="34" charset="0"/>
                <a:cs typeface="Arial Narrow" panose="020B0604020202020204" pitchFamily="34" charset="0"/>
              </a:rPr>
              <a:t>August 15, 2020 - In accordance with COVID-19 order no 43 issued by the Commonwealth of Massachusetts on July 6, 2020, with amendments to supporting documentation issued on August 13, 2020 by the Executive Office of Energy and Environmental Affairs (EEA), </a:t>
            </a:r>
            <a:r>
              <a:rPr lang="en-US" b="1" dirty="0">
                <a:latin typeface="Arial Narrow" panose="020B0604020202020204" pitchFamily="34" charset="0"/>
                <a:cs typeface="Arial Narrow" panose="020B0604020202020204" pitchFamily="34" charset="0"/>
              </a:rPr>
              <a:t>Mass Youth Soccer has determined the need to require specific modifications in order for Soccer to be continued to be played as a Moderate Risk Sport under the expansion of Phase III, Levels 1, 2, and 3.  </a:t>
            </a:r>
          </a:p>
          <a:p>
            <a:r>
              <a:rPr lang="en-US" b="1" dirty="0">
                <a:latin typeface="Arial Narrow" panose="020B0604020202020204" pitchFamily="34" charset="0"/>
                <a:cs typeface="Arial Narrow" panose="020B0604020202020204" pitchFamily="34" charset="0"/>
              </a:rPr>
              <a:t>EEA - </a:t>
            </a:r>
            <a:r>
              <a:rPr lang="en-US" b="1" dirty="0">
                <a:latin typeface="Arial Narrow" panose="020B0604020202020204" pitchFamily="34" charset="0"/>
                <a:cs typeface="Arial Narrow" panose="020B0604020202020204" pitchFamily="34" charset="0"/>
                <a:hlinkClick r:id="rId3"/>
              </a:rPr>
              <a:t>COVID-19 Order No. 43</a:t>
            </a:r>
            <a:endParaRPr lang="en-US" b="1" dirty="0">
              <a:latin typeface="Arial Narrow" panose="020B0604020202020204" pitchFamily="34" charset="0"/>
              <a:cs typeface="Arial Narrow" panose="020B0604020202020204" pitchFamily="34" charset="0"/>
            </a:endParaRPr>
          </a:p>
          <a:p>
            <a:r>
              <a:rPr lang="en-US" b="1" dirty="0">
                <a:latin typeface="Arial Narrow" panose="020B0604020202020204" pitchFamily="34" charset="0"/>
                <a:cs typeface="Arial Narrow" panose="020B0604020202020204" pitchFamily="34" charset="0"/>
              </a:rPr>
              <a:t>Mass Youth Soccer - </a:t>
            </a:r>
            <a:r>
              <a:rPr lang="en-US" b="1" dirty="0">
                <a:latin typeface="Arial Narrow" panose="020B0604020202020204" pitchFamily="34" charset="0"/>
                <a:cs typeface="Arial Narrow" panose="020B0604020202020204" pitchFamily="34" charset="0"/>
                <a:hlinkClick r:id="rId4"/>
              </a:rPr>
              <a:t>Return to Soccer Guidelines</a:t>
            </a:r>
            <a:endParaRPr lang="en-US" b="1" dirty="0">
              <a:latin typeface="Arial Narrow" panose="020B0604020202020204" pitchFamily="34" charset="0"/>
              <a:cs typeface="Arial Narrow" panose="020B0604020202020204" pitchFamily="34" charset="0"/>
            </a:endParaRPr>
          </a:p>
          <a:p>
            <a:r>
              <a:rPr lang="en-US" dirty="0"/>
              <a:t> </a:t>
            </a:r>
            <a:endParaRPr lang="en-US" b="1"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a:p>
            <a:pPr>
              <a:spcAft>
                <a:spcPts val="800"/>
              </a:spcAft>
            </a:pPr>
            <a:endParaRPr lang="en-US" sz="2400" dirty="0">
              <a:latin typeface="Arial" panose="020B0604020202020204" pitchFamily="34" charset="0"/>
              <a:cs typeface="Arial" panose="020B0604020202020204" pitchFamily="34" charset="0"/>
            </a:endParaRPr>
          </a:p>
          <a:p>
            <a:pPr>
              <a:spcAft>
                <a:spcPts val="800"/>
              </a:spcAft>
            </a:pPr>
            <a:endParaRPr lang="en-US" b="1"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7E88915-4325-F146-991C-CC1C5643BD19}"/>
              </a:ext>
            </a:extLst>
          </p:cNvPr>
          <p:cNvSpPr txBox="1"/>
          <p:nvPr/>
        </p:nvSpPr>
        <p:spPr>
          <a:xfrm>
            <a:off x="689163" y="700245"/>
            <a:ext cx="10813674" cy="586507"/>
          </a:xfrm>
          <a:prstGeom prst="rect">
            <a:avLst/>
          </a:prstGeom>
          <a:noFill/>
        </p:spPr>
        <p:txBody>
          <a:bodyPr wrap="square" rtlCol="0">
            <a:spAutoFit/>
          </a:bodyPr>
          <a:lstStyle/>
          <a:p>
            <a:pPr algn="ctr">
              <a:lnSpc>
                <a:spcPct val="150000"/>
              </a:lnSpc>
            </a:pPr>
            <a:r>
              <a:rPr lang="en-US" sz="2400" b="1" dirty="0">
                <a:solidFill>
                  <a:srgbClr val="FF0000"/>
                </a:solidFill>
                <a:latin typeface="Arial Black" panose="020B0604020202020204" pitchFamily="34" charset="0"/>
                <a:cs typeface="Arial Black" panose="020B0604020202020204" pitchFamily="34" charset="0"/>
              </a:rPr>
              <a:t>FALL 2020 Coaches Meeting</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149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862156"/>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GENERAL GUIDELINES</a:t>
            </a:r>
          </a:p>
          <a:p>
            <a:pPr algn="ctr"/>
            <a:endParaRPr lang="en-US" sz="2400" dirty="0"/>
          </a:p>
        </p:txBody>
      </p:sp>
      <p:sp>
        <p:nvSpPr>
          <p:cNvPr id="12" name="TextBox 11">
            <a:extLst>
              <a:ext uri="{FF2B5EF4-FFF2-40B4-BE49-F238E27FC236}">
                <a16:creationId xmlns:a16="http://schemas.microsoft.com/office/drawing/2014/main" id="{7C1C1869-3BA9-294B-853B-42A251552404}"/>
              </a:ext>
            </a:extLst>
          </p:cNvPr>
          <p:cNvSpPr txBox="1"/>
          <p:nvPr/>
        </p:nvSpPr>
        <p:spPr>
          <a:xfrm>
            <a:off x="689163" y="1508487"/>
            <a:ext cx="11228600" cy="4821833"/>
          </a:xfrm>
          <a:prstGeom prst="rect">
            <a:avLst/>
          </a:prstGeom>
          <a:noFill/>
        </p:spPr>
        <p:txBody>
          <a:bodyPr wrap="square" rtlCol="0">
            <a:spAutoFit/>
          </a:bodyPr>
          <a:lstStyle/>
          <a:p>
            <a:pPr>
              <a:spcAft>
                <a:spcPts val="800"/>
              </a:spcAft>
            </a:pPr>
            <a:r>
              <a:rPr lang="en-US" b="1" dirty="0">
                <a:latin typeface="Arial Black" panose="020B0604020202020204" pitchFamily="34" charset="0"/>
                <a:cs typeface="Arial Black" panose="020B0604020202020204" pitchFamily="34" charset="0"/>
              </a:rPr>
              <a:t>TRAINING: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Will begin the week of September 21st and will end Saturday Oct 31st.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Each team has two practices per week</a:t>
            </a:r>
            <a:r>
              <a:rPr lang="en-US" dirty="0">
                <a:latin typeface="Arial Narrow" panose="020B0604020202020204" pitchFamily="34" charset="0"/>
                <a:cs typeface="Arial Narrow" panose="020B0604020202020204" pitchFamily="34" charset="0"/>
              </a:rPr>
              <a:t> (there are no games this season)</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All practice sessions will be held at Veteran's Field - 385 Forest St, Waltham</a:t>
            </a:r>
          </a:p>
          <a:p>
            <a:pPr>
              <a:spcAft>
                <a:spcPts val="800"/>
              </a:spcAft>
            </a:pPr>
            <a:endParaRPr lang="en-US" sz="2400" b="1" dirty="0">
              <a:latin typeface="Arial Narrow" panose="020B0604020202020204" pitchFamily="34" charset="0"/>
              <a:cs typeface="Arial Narrow" panose="020B0604020202020204" pitchFamily="34" charset="0"/>
            </a:endParaRPr>
          </a:p>
          <a:p>
            <a:pPr>
              <a:spcAft>
                <a:spcPts val="800"/>
              </a:spcAft>
            </a:pPr>
            <a:r>
              <a:rPr lang="en-US" b="1" dirty="0">
                <a:latin typeface="Arial Black" panose="020B0604020202020204" pitchFamily="34" charset="0"/>
                <a:cs typeface="Arial Black" panose="020B0604020202020204" pitchFamily="34" charset="0"/>
              </a:rPr>
              <a:t>AT THE FIELD:</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Masks are required by ALL Players, Coaches, Spectators</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Maintain 6' social distance at ALL times</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One spectator per player allowed in the Veteran's Complex</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No spectators will be allowed on the turf</a:t>
            </a:r>
          </a:p>
          <a:p>
            <a:pPr>
              <a:spcAft>
                <a:spcPts val="800"/>
              </a:spcAft>
            </a:pPr>
            <a:endParaRPr lang="en-US" b="1"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8154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862156"/>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GENERAL GUIDELINES</a:t>
            </a:r>
          </a:p>
          <a:p>
            <a:pPr algn="ctr"/>
            <a:endParaRPr lang="en-US" sz="2400" dirty="0"/>
          </a:p>
        </p:txBody>
      </p:sp>
      <p:sp>
        <p:nvSpPr>
          <p:cNvPr id="12" name="TextBox 11">
            <a:extLst>
              <a:ext uri="{FF2B5EF4-FFF2-40B4-BE49-F238E27FC236}">
                <a16:creationId xmlns:a16="http://schemas.microsoft.com/office/drawing/2014/main" id="{7C1C1869-3BA9-294B-853B-42A251552404}"/>
              </a:ext>
            </a:extLst>
          </p:cNvPr>
          <p:cNvSpPr txBox="1"/>
          <p:nvPr/>
        </p:nvSpPr>
        <p:spPr>
          <a:xfrm>
            <a:off x="689163" y="1349234"/>
            <a:ext cx="10143213" cy="5975995"/>
          </a:xfrm>
          <a:prstGeom prst="rect">
            <a:avLst/>
          </a:prstGeom>
          <a:noFill/>
        </p:spPr>
        <p:txBody>
          <a:bodyPr wrap="square" rtlCol="0">
            <a:spAutoFit/>
          </a:bodyPr>
          <a:lstStyle/>
          <a:p>
            <a:pPr>
              <a:spcAft>
                <a:spcPts val="800"/>
              </a:spcAft>
            </a:pPr>
            <a:r>
              <a:rPr lang="en-US" b="1" dirty="0">
                <a:latin typeface="Arial Black" panose="020B0604020202020204" pitchFamily="34" charset="0"/>
                <a:cs typeface="Arial Black" panose="020B0604020202020204" pitchFamily="34" charset="0"/>
              </a:rPr>
              <a:t>PARENTS: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Read and understand the COVID Guidelines document.</a:t>
            </a:r>
          </a:p>
          <a:p>
            <a:pPr marL="285750" indent="-285750">
              <a:spcAft>
                <a:spcPts val="800"/>
              </a:spcAft>
              <a:buFont typeface="Arial" panose="020B0604020202020204" pitchFamily="34" charset="0"/>
              <a:buChar char="•"/>
            </a:pPr>
            <a:r>
              <a:rPr lang="en-US" b="1" dirty="0">
                <a:solidFill>
                  <a:srgbClr val="FF0000"/>
                </a:solidFill>
                <a:latin typeface="Arial Narrow" panose="020B0604020202020204" pitchFamily="34" charset="0"/>
                <a:cs typeface="Arial Narrow" panose="020B0604020202020204" pitchFamily="34" charset="0"/>
              </a:rPr>
              <a:t>Take the temperature of your child before bringing them to soccer. </a:t>
            </a:r>
            <a:r>
              <a:rPr lang="en-US" dirty="0">
                <a:latin typeface="Arial Narrow" panose="020B0604020202020204" pitchFamily="34" charset="0"/>
                <a:cs typeface="Arial Narrow" panose="020B0604020202020204" pitchFamily="34" charset="0"/>
              </a:rPr>
              <a:t>DO NOT ALLOW your child to attend soccer if they are sick or any family member is demonstrating any symptoms of being sick.</a:t>
            </a:r>
          </a:p>
          <a:p>
            <a:pPr marL="285750" indent="-285750">
              <a:buFont typeface="Arial" panose="020B0604020202020204" pitchFamily="34" charset="0"/>
              <a:buChar char="•"/>
            </a:pPr>
            <a:r>
              <a:rPr lang="en-US" b="1" dirty="0">
                <a:latin typeface="Arial Narrow" panose="020B0604020202020204" pitchFamily="34" charset="0"/>
                <a:cs typeface="Arial Narrow" panose="020B0604020202020204" pitchFamily="34" charset="0"/>
              </a:rPr>
              <a:t>Email Duncan Remage-Healey (our COVID Safety Officer) immediately if anyone in your family has tested positive for COVID-19. </a:t>
            </a:r>
            <a:r>
              <a:rPr lang="en-US" dirty="0">
                <a:latin typeface="Arial Narrow" panose="020B0604020202020204" pitchFamily="34" charset="0"/>
                <a:cs typeface="Arial Narrow" panose="020B0604020202020204" pitchFamily="34" charset="0"/>
                <a:hlinkClick r:id="rId3"/>
              </a:rPr>
              <a:t>duncan.f.rh@gmail.com</a:t>
            </a:r>
            <a:endParaRPr lang="en-US" sz="2400" dirty="0">
              <a:latin typeface="Arial Narrow" panose="020B0604020202020204" pitchFamily="34" charset="0"/>
              <a:cs typeface="Arial Narrow" panose="020B0604020202020204" pitchFamily="34" charset="0"/>
            </a:endParaRPr>
          </a:p>
          <a:p>
            <a:pPr>
              <a:spcAft>
                <a:spcPts val="600"/>
              </a:spcAft>
            </a:pPr>
            <a:endParaRPr lang="en-US" b="1" dirty="0">
              <a:latin typeface="Arial Black" panose="020B0604020202020204" pitchFamily="34" charset="0"/>
              <a:cs typeface="Arial Black" panose="020B0604020202020204" pitchFamily="34" charset="0"/>
            </a:endParaRPr>
          </a:p>
          <a:p>
            <a:pPr>
              <a:spcAft>
                <a:spcPts val="600"/>
              </a:spcAft>
            </a:pPr>
            <a:r>
              <a:rPr lang="en-US" b="1" dirty="0">
                <a:latin typeface="Arial Black" panose="020B0604020202020204" pitchFamily="34" charset="0"/>
                <a:cs typeface="Arial Black" panose="020B0604020202020204" pitchFamily="34" charset="0"/>
              </a:rPr>
              <a:t>WHAT TO PACK: </a:t>
            </a:r>
            <a:r>
              <a:rPr lang="en-US" dirty="0">
                <a:latin typeface="Arial Narrow" panose="020B0604020202020204" pitchFamily="34" charset="0"/>
                <a:cs typeface="Arial Narrow" panose="020B0604020202020204" pitchFamily="34" charset="0"/>
              </a:rPr>
              <a:t>Each player will need to bring the following.</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Face Mask w/ ear loops </a:t>
            </a:r>
            <a:r>
              <a:rPr lang="en-US" dirty="0">
                <a:latin typeface="Arial Narrow" panose="020B0604020202020204" pitchFamily="34" charset="0"/>
                <a:cs typeface="Arial Narrow" panose="020B0604020202020204" pitchFamily="34" charset="0"/>
              </a:rPr>
              <a:t>(no exceptions)</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Water Bottle</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Soccer ball</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2 T-shirts (or sweatshirts when it gets colder) – 1 light colored/1 dark colored </a:t>
            </a:r>
            <a:r>
              <a:rPr lang="en-US" dirty="0">
                <a:latin typeface="Arial Narrow" panose="020B0604020202020204" pitchFamily="34" charset="0"/>
                <a:cs typeface="Arial Narrow" panose="020B0604020202020204" pitchFamily="34" charset="0"/>
              </a:rPr>
              <a:t>(this is because we cannot use pinnies to create opposing sides)</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Shin guards</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Soccer cleats </a:t>
            </a:r>
            <a:r>
              <a:rPr lang="en-US" dirty="0">
                <a:latin typeface="Arial Narrow" panose="020B0604020202020204" pitchFamily="34" charset="0"/>
                <a:cs typeface="Arial Narrow" panose="020B0604020202020204" pitchFamily="34" charset="0"/>
              </a:rPr>
              <a:t>(grass or turf)</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Hand sanitizer </a:t>
            </a:r>
          </a:p>
          <a:p>
            <a:pPr>
              <a:spcAft>
                <a:spcPts val="800"/>
              </a:spcAft>
            </a:pPr>
            <a:endParaRPr lang="en-US" b="1"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323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862156"/>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GENERAL GUIDELINES</a:t>
            </a:r>
          </a:p>
          <a:p>
            <a:pPr algn="ctr"/>
            <a:endParaRPr lang="en-US" sz="2400" dirty="0"/>
          </a:p>
        </p:txBody>
      </p:sp>
      <p:sp>
        <p:nvSpPr>
          <p:cNvPr id="12" name="TextBox 11">
            <a:extLst>
              <a:ext uri="{FF2B5EF4-FFF2-40B4-BE49-F238E27FC236}">
                <a16:creationId xmlns:a16="http://schemas.microsoft.com/office/drawing/2014/main" id="{7C1C1869-3BA9-294B-853B-42A251552404}"/>
              </a:ext>
            </a:extLst>
          </p:cNvPr>
          <p:cNvSpPr txBox="1"/>
          <p:nvPr/>
        </p:nvSpPr>
        <p:spPr>
          <a:xfrm>
            <a:off x="689163" y="1508487"/>
            <a:ext cx="10372537" cy="5098832"/>
          </a:xfrm>
          <a:prstGeom prst="rect">
            <a:avLst/>
          </a:prstGeom>
          <a:noFill/>
        </p:spPr>
        <p:txBody>
          <a:bodyPr wrap="square" rtlCol="0">
            <a:spAutoFit/>
          </a:bodyPr>
          <a:lstStyle/>
          <a:p>
            <a:pPr>
              <a:spcAft>
                <a:spcPts val="800"/>
              </a:spcAft>
            </a:pPr>
            <a:r>
              <a:rPr lang="en-US" b="1" dirty="0">
                <a:latin typeface="Arial Black" panose="020B0604020202020204" pitchFamily="34" charset="0"/>
                <a:cs typeface="Arial Black" panose="020B0604020202020204" pitchFamily="34" charset="0"/>
              </a:rPr>
              <a:t>PLAYERS:</a:t>
            </a:r>
            <a:endParaRPr lang="en-US" b="1" dirty="0">
              <a:latin typeface="Arial Narrow" panose="020B0604020202020204" pitchFamily="34" charset="0"/>
              <a:cs typeface="Arial Narrow" panose="020B0604020202020204" pitchFamily="34" charset="0"/>
            </a:endParaRP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Take temperature before coming to soccer </a:t>
            </a:r>
            <a:r>
              <a:rPr lang="en-US" dirty="0">
                <a:latin typeface="Arial Narrow" panose="020B0604020202020204" pitchFamily="34" charset="0"/>
                <a:cs typeface="Arial Narrow" panose="020B0604020202020204" pitchFamily="34" charset="0"/>
              </a:rPr>
              <a:t>(see information outlined in the parent’s section).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Practice and encourage proper hygiene </a:t>
            </a:r>
            <a:r>
              <a:rPr lang="en-US" dirty="0">
                <a:latin typeface="Arial Narrow" panose="020B0604020202020204" pitchFamily="34" charset="0"/>
                <a:cs typeface="Arial Narrow" panose="020B0604020202020204" pitchFamily="34" charset="0"/>
              </a:rPr>
              <a:t>(washing hands frequently with soap and water, for at least 20sec)</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Have your own hand sanitizer with you</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Cover coughs and sneezes with tissues or sleeves, do not use your hands</a:t>
            </a:r>
            <a:r>
              <a:rPr lang="en-US" dirty="0">
                <a:latin typeface="Arial Narrow" panose="020B0604020202020204" pitchFamily="34" charset="0"/>
                <a:cs typeface="Arial Narrow" panose="020B0604020202020204" pitchFamily="34" charset="0"/>
              </a:rPr>
              <a:t>. Do not touch your face (eyes, nose, mouth) with unwashed hands. </a:t>
            </a:r>
            <a:endParaRPr lang="en-US" b="1" dirty="0">
              <a:latin typeface="Arial Narrow" panose="020B0604020202020204" pitchFamily="34" charset="0"/>
              <a:cs typeface="Arial Narrow" panose="020B0604020202020204" pitchFamily="34" charset="0"/>
            </a:endParaRP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Wear a face mask at ALL times. </a:t>
            </a:r>
            <a:r>
              <a:rPr lang="en-US" dirty="0">
                <a:latin typeface="Arial Narrow" panose="020B0604020202020204" pitchFamily="34" charset="0"/>
                <a:cs typeface="Arial Narrow" panose="020B0604020202020204" pitchFamily="34" charset="0"/>
              </a:rPr>
              <a:t>Only a face covering that loops around a player’s ears will be considered acceptable.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Practice physical distancing on the sidelines</a:t>
            </a:r>
            <a:r>
              <a:rPr lang="en-US" dirty="0">
                <a:latin typeface="Arial Narrow" panose="020B0604020202020204" pitchFamily="34" charset="0"/>
                <a:cs typeface="Arial Narrow" panose="020B0604020202020204" pitchFamily="34" charset="0"/>
              </a:rPr>
              <a:t>. When sitting on the sidelines you should be 6’ from the next player and wear a mask as much as possible. Your belongings should remain in your space when not in use.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Bring your own equipment. </a:t>
            </a:r>
            <a:r>
              <a:rPr lang="en-US" dirty="0">
                <a:latin typeface="Arial Narrow" panose="020B0604020202020204" pitchFamily="34" charset="0"/>
                <a:cs typeface="Arial Narrow" panose="020B0604020202020204" pitchFamily="34" charset="0"/>
              </a:rPr>
              <a:t>(Ball, shin guards, extra t-shirt, etc.) Do not touch anyone else’s equipment.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Bring your own water bottle. </a:t>
            </a:r>
            <a:r>
              <a:rPr lang="en-US" dirty="0">
                <a:latin typeface="Arial Narrow" panose="020B0604020202020204" pitchFamily="34" charset="0"/>
                <a:cs typeface="Arial Narrow" panose="020B0604020202020204" pitchFamily="34" charset="0"/>
              </a:rPr>
              <a:t>Do not touch anyone else’s belongings as sharing will not be permitted.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Wash and sanitize your equipment before and after each training</a:t>
            </a:r>
            <a:r>
              <a:rPr lang="en-US" dirty="0">
                <a:latin typeface="Arial Narrow" panose="020B0604020202020204" pitchFamily="34" charset="0"/>
                <a:cs typeface="Arial Narrow" panose="020B0604020202020204" pitchFamily="34" charset="0"/>
              </a:rPr>
              <a:t>.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No group celebrations, hugs, handshakes, fist bumps, etc.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167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862156"/>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GENERAL GUIDELINES</a:t>
            </a:r>
          </a:p>
          <a:p>
            <a:pPr algn="ctr"/>
            <a:endParaRPr lang="en-US" sz="2400" dirty="0"/>
          </a:p>
        </p:txBody>
      </p:sp>
      <p:sp>
        <p:nvSpPr>
          <p:cNvPr id="12" name="TextBox 11">
            <a:extLst>
              <a:ext uri="{FF2B5EF4-FFF2-40B4-BE49-F238E27FC236}">
                <a16:creationId xmlns:a16="http://schemas.microsoft.com/office/drawing/2014/main" id="{7C1C1869-3BA9-294B-853B-42A251552404}"/>
              </a:ext>
            </a:extLst>
          </p:cNvPr>
          <p:cNvSpPr txBox="1"/>
          <p:nvPr/>
        </p:nvSpPr>
        <p:spPr>
          <a:xfrm>
            <a:off x="689163" y="1249078"/>
            <a:ext cx="10926575" cy="5652830"/>
          </a:xfrm>
          <a:prstGeom prst="rect">
            <a:avLst/>
          </a:prstGeom>
          <a:noFill/>
        </p:spPr>
        <p:txBody>
          <a:bodyPr wrap="square" rtlCol="0">
            <a:spAutoFit/>
          </a:bodyPr>
          <a:lstStyle/>
          <a:p>
            <a:pPr>
              <a:spcAft>
                <a:spcPts val="800"/>
              </a:spcAft>
            </a:pPr>
            <a:r>
              <a:rPr lang="en-US" b="1" dirty="0">
                <a:latin typeface="Arial Black" panose="020B0604020202020204" pitchFamily="34" charset="0"/>
                <a:cs typeface="Arial Black" panose="020B0604020202020204" pitchFamily="34" charset="0"/>
              </a:rPr>
              <a:t>COACHES:</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Wear a WYS Coaches shirt - Pick up your Coach ID Passcard from the shack before your first practice session.</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STAY POSITIVE </a:t>
            </a:r>
            <a:r>
              <a:rPr lang="en-US" dirty="0">
                <a:latin typeface="Arial Narrow" panose="020B0604020202020204" pitchFamily="34" charset="0"/>
                <a:cs typeface="Arial Narrow" panose="020B0604020202020204" pitchFamily="34" charset="0"/>
              </a:rPr>
              <a:t>(players and parents will be looking to you to remain calm and supportive during this transition time)</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Upon arrival, inquire how the players are feeling </a:t>
            </a:r>
            <a:r>
              <a:rPr lang="en-US" dirty="0">
                <a:latin typeface="Arial Narrow" panose="020B0604020202020204" pitchFamily="34" charset="0"/>
                <a:cs typeface="Arial Narrow" panose="020B0604020202020204" pitchFamily="34" charset="0"/>
              </a:rPr>
              <a:t>(they should not participate if you believe they are acting or look ill)</a:t>
            </a:r>
          </a:p>
          <a:p>
            <a:pPr marL="285750" indent="-285750">
              <a:spcAft>
                <a:spcPts val="800"/>
              </a:spcAft>
              <a:buFont typeface="Arial" panose="020B0604020202020204" pitchFamily="34" charset="0"/>
              <a:buChar char="•"/>
            </a:pPr>
            <a:r>
              <a:rPr lang="en-US" b="1" dirty="0">
                <a:solidFill>
                  <a:srgbClr val="FF0000"/>
                </a:solidFill>
                <a:latin typeface="Arial Narrow" panose="020B0604020202020204" pitchFamily="34" charset="0"/>
                <a:cs typeface="Arial Narrow" panose="020B0604020202020204" pitchFamily="34" charset="0"/>
              </a:rPr>
              <a:t>Take attendance at the beginning of EVERY practice </a:t>
            </a:r>
            <a:r>
              <a:rPr lang="en-US" dirty="0">
                <a:solidFill>
                  <a:srgbClr val="FF0000"/>
                </a:solidFill>
                <a:latin typeface="Arial Narrow" panose="020B0604020202020204" pitchFamily="34" charset="0"/>
                <a:cs typeface="Arial Narrow" panose="020B0604020202020204" pitchFamily="34" charset="0"/>
              </a:rPr>
              <a:t>(using the attendance sheet provided to maintain contact tracing). Please keep this sheet for the entire season - </a:t>
            </a:r>
            <a:r>
              <a:rPr lang="en-US" b="1" dirty="0">
                <a:solidFill>
                  <a:srgbClr val="FF0000"/>
                </a:solidFill>
                <a:latin typeface="Arial Narrow" panose="020B0604020202020204" pitchFamily="34" charset="0"/>
                <a:cs typeface="Arial Narrow" panose="020B0604020202020204" pitchFamily="34" charset="0"/>
              </a:rPr>
              <a:t>We are required to submit them to the City of Waltham after the season!</a:t>
            </a:r>
            <a:endParaRPr lang="en-US" dirty="0">
              <a:solidFill>
                <a:srgbClr val="FF0000"/>
              </a:solidFill>
              <a:latin typeface="Arial Narrow" panose="020B0604020202020204" pitchFamily="34" charset="0"/>
              <a:cs typeface="Arial Narrow" panose="020B0604020202020204" pitchFamily="34" charset="0"/>
            </a:endParaRP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Make sure your players wear masks, maintain social distance, and have frequent water breaks</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Sean Cook (Director of Coaching) will provide curriculum you can reference each week. </a:t>
            </a:r>
            <a:r>
              <a:rPr lang="en-US" dirty="0">
                <a:latin typeface="Arial Narrow" panose="020B0604020202020204" pitchFamily="34" charset="0"/>
                <a:cs typeface="Arial Narrow" panose="020B0604020202020204" pitchFamily="34" charset="0"/>
              </a:rPr>
              <a:t>Here are some practice plans from MA Youth Soccer - </a:t>
            </a:r>
            <a:r>
              <a:rPr lang="en-US" dirty="0">
                <a:latin typeface="Arial Narrow" panose="020B0604020202020204" pitchFamily="34" charset="0"/>
                <a:cs typeface="Arial Narrow" panose="020B0604020202020204" pitchFamily="34" charset="0"/>
                <a:hlinkClick r:id="rId3"/>
              </a:rPr>
              <a:t>https://www.mayouthsoccer.org/physical-distancing-session-plans/</a:t>
            </a:r>
            <a:endParaRPr lang="en-US" dirty="0">
              <a:latin typeface="Arial Narrow" panose="020B0604020202020204" pitchFamily="34" charset="0"/>
              <a:cs typeface="Arial Narrow" panose="020B0604020202020204" pitchFamily="34" charset="0"/>
            </a:endParaRP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We expect each session will contain 2-3 skills-based games – Have fun! </a:t>
            </a:r>
            <a:r>
              <a:rPr lang="en-US" dirty="0">
                <a:latin typeface="Arial Narrow" panose="020B0604020202020204" pitchFamily="34" charset="0"/>
                <a:cs typeface="Arial Narrow" panose="020B0604020202020204" pitchFamily="34" charset="0"/>
              </a:rPr>
              <a:t>(gamified drills is the new US Soccer approach)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You are welcome to scrimmage within your own team </a:t>
            </a:r>
            <a:r>
              <a:rPr lang="en-US" dirty="0">
                <a:latin typeface="Arial Narrow" panose="020B0604020202020204" pitchFamily="34" charset="0"/>
                <a:cs typeface="Arial Narrow" panose="020B0604020202020204" pitchFamily="34" charset="0"/>
              </a:rPr>
              <a:t>(switch up the # of players and type of games - keep it interesting)</a:t>
            </a:r>
          </a:p>
          <a:p>
            <a:pPr marL="285750" indent="-285750">
              <a:spcAft>
                <a:spcPts val="800"/>
              </a:spcAft>
              <a:buFont typeface="Arial" panose="020B0604020202020204" pitchFamily="34" charset="0"/>
              <a:buChar char="•"/>
            </a:pPr>
            <a:r>
              <a:rPr lang="en-US" b="1" dirty="0">
                <a:solidFill>
                  <a:srgbClr val="FF0000"/>
                </a:solidFill>
                <a:latin typeface="Arial Narrow" panose="020B0604020202020204" pitchFamily="34" charset="0"/>
                <a:cs typeface="Arial Narrow" panose="020B0604020202020204" pitchFamily="34" charset="0"/>
              </a:rPr>
              <a:t>In order to minimize the amount of contact, we are not allowing scrimmages with ANY other teams </a:t>
            </a:r>
            <a:r>
              <a:rPr lang="en-US" dirty="0">
                <a:latin typeface="Arial Narrow" panose="020B0604020202020204" pitchFamily="34" charset="0"/>
                <a:cs typeface="Arial Narrow" panose="020B0604020202020204" pitchFamily="34" charset="0"/>
              </a:rPr>
              <a:t>(if we determine it is safe to do so, we may organize official scrimmages against other Waltham teams towards the end of the season)</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Email Duncan Remage-Healey (our COVID Safety Officer) immediately if you or anyone on the team has tested positive for COVID-19. </a:t>
            </a:r>
            <a:r>
              <a:rPr lang="en-US" dirty="0">
                <a:latin typeface="Arial Narrow" panose="020B0604020202020204" pitchFamily="34" charset="0"/>
                <a:cs typeface="Arial Narrow" panose="020B0604020202020204" pitchFamily="34" charset="0"/>
                <a:hlinkClick r:id="rId4"/>
              </a:rPr>
              <a:t>duncan.f.rh@gmail.com</a:t>
            </a:r>
            <a:endParaRPr lang="en-US"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1270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2" name="TextBox 11">
            <a:extLst>
              <a:ext uri="{FF2B5EF4-FFF2-40B4-BE49-F238E27FC236}">
                <a16:creationId xmlns:a16="http://schemas.microsoft.com/office/drawing/2014/main" id="{7C1C1869-3BA9-294B-853B-42A251552404}"/>
              </a:ext>
            </a:extLst>
          </p:cNvPr>
          <p:cNvSpPr txBox="1"/>
          <p:nvPr/>
        </p:nvSpPr>
        <p:spPr>
          <a:xfrm>
            <a:off x="689163" y="1508487"/>
            <a:ext cx="10813674" cy="5714385"/>
          </a:xfrm>
          <a:prstGeom prst="rect">
            <a:avLst/>
          </a:prstGeom>
          <a:noFill/>
        </p:spPr>
        <p:txBody>
          <a:bodyPr wrap="square" rtlCol="0">
            <a:spAutoFit/>
          </a:bodyPr>
          <a:lstStyle/>
          <a:p>
            <a:pPr>
              <a:spcAft>
                <a:spcPts val="800"/>
              </a:spcAft>
            </a:pPr>
            <a:r>
              <a:rPr lang="en-US" b="1" dirty="0">
                <a:latin typeface="Arial Black" panose="020B0604020202020204" pitchFamily="34" charset="0"/>
                <a:cs typeface="Arial Black" panose="020B0604020202020204" pitchFamily="34" charset="0"/>
              </a:rPr>
              <a:t>PRACTICES: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Sean Cook (Director of Coaching) will provide curriculum you can reference each week. </a:t>
            </a:r>
            <a:r>
              <a:rPr lang="en-US" dirty="0">
                <a:latin typeface="Arial Narrow" panose="020B0604020202020204" pitchFamily="34" charset="0"/>
                <a:cs typeface="Arial Narrow" panose="020B0604020202020204" pitchFamily="34" charset="0"/>
              </a:rPr>
              <a:t>Here are some practice plans from MA Youth Soccer - </a:t>
            </a:r>
            <a:r>
              <a:rPr lang="en-US" dirty="0">
                <a:latin typeface="Arial Narrow" panose="020B0604020202020204" pitchFamily="34" charset="0"/>
                <a:cs typeface="Arial Narrow" panose="020B0604020202020204" pitchFamily="34" charset="0"/>
                <a:hlinkClick r:id="rId3"/>
              </a:rPr>
              <a:t>https://www.mayouthsoccer.org/physical-distancing-session-plans/</a:t>
            </a:r>
            <a:endParaRPr lang="en-US" dirty="0">
              <a:latin typeface="Arial Narrow" panose="020B0604020202020204" pitchFamily="34" charset="0"/>
              <a:cs typeface="Arial Narrow" panose="020B0604020202020204" pitchFamily="34" charset="0"/>
            </a:endParaRP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Modify play as much as possible to keep players spaced 6 feet apart for the majority of your practice. </a:t>
            </a:r>
          </a:p>
          <a:p>
            <a:pPr marL="285750"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TRAVEL COACHES (3rd - 8th): </a:t>
            </a:r>
          </a:p>
          <a:p>
            <a:pPr marL="742950" lvl="1"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Arrive 15min before your practice session to welcome the team, prepare the field for the first activity. </a:t>
            </a:r>
          </a:p>
          <a:p>
            <a:pPr marL="742950" lvl="1"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Players should arrive, get themselves ready for practice and sanitize their hands</a:t>
            </a:r>
          </a:p>
          <a:p>
            <a:pPr marL="742950" lvl="1" indent="-285750">
              <a:spcAft>
                <a:spcPts val="2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We expect each session will contain 2-3 skills-based games </a:t>
            </a:r>
            <a:r>
              <a:rPr lang="en-US" dirty="0">
                <a:latin typeface="Arial Narrow" panose="020B0604020202020204" pitchFamily="34" charset="0"/>
                <a:cs typeface="Arial Narrow" panose="020B0604020202020204" pitchFamily="34" charset="0"/>
              </a:rPr>
              <a:t>(gamified drills - this is the new US Soccer approach) </a:t>
            </a:r>
          </a:p>
          <a:p>
            <a:pPr marL="742950" lvl="1"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You are welcome to scrimmage within your own team </a:t>
            </a:r>
            <a:r>
              <a:rPr lang="en-US" dirty="0">
                <a:latin typeface="Arial Narrow" panose="020B0604020202020204" pitchFamily="34" charset="0"/>
                <a:cs typeface="Arial Narrow" panose="020B0604020202020204" pitchFamily="34" charset="0"/>
              </a:rPr>
              <a:t>(switch up the # of players and vary the type of games to keep it interesting each week)</a:t>
            </a:r>
            <a:endParaRPr lang="en-US" b="1" dirty="0">
              <a:latin typeface="Arial Narrow" panose="020B0604020202020204" pitchFamily="34" charset="0"/>
              <a:cs typeface="Arial Narrow" panose="020B0604020202020204" pitchFamily="34" charset="0"/>
            </a:endParaRPr>
          </a:p>
          <a:p>
            <a:pPr marL="285750" indent="-285750">
              <a:spcAft>
                <a:spcPts val="200"/>
              </a:spcAft>
              <a:buFont typeface="Arial" panose="020B0604020202020204" pitchFamily="34" charset="0"/>
              <a:buChar char="•"/>
            </a:pPr>
            <a:r>
              <a:rPr lang="en-US" b="1" dirty="0">
                <a:effectLst/>
                <a:latin typeface="Arial Narrow" panose="020B0604020202020204" pitchFamily="34" charset="0"/>
                <a:cs typeface="Arial Narrow" panose="020B0604020202020204" pitchFamily="34" charset="0"/>
              </a:rPr>
              <a:t>INTOWN COACHES (1st - 2nd): </a:t>
            </a:r>
          </a:p>
          <a:p>
            <a:pPr marL="742950" lvl="1" indent="-285750">
              <a:spcAft>
                <a:spcPts val="200"/>
              </a:spcAft>
              <a:buFont typeface="Arial" panose="020B0604020202020204" pitchFamily="34" charset="0"/>
              <a:buChar char="•"/>
            </a:pPr>
            <a:r>
              <a:rPr lang="en-US" b="1" dirty="0">
                <a:effectLst/>
                <a:latin typeface="Arial Narrow" panose="020B0604020202020204" pitchFamily="34" charset="0"/>
                <a:cs typeface="Arial Narrow" panose="020B0604020202020204" pitchFamily="34" charset="0"/>
              </a:rPr>
              <a:t>Arrive 30min early to help set up the nets </a:t>
            </a:r>
          </a:p>
          <a:p>
            <a:pPr marL="742950" lvl="1" indent="-285750">
              <a:spcAft>
                <a:spcPts val="200"/>
              </a:spcAft>
              <a:buFont typeface="Arial" panose="020B0604020202020204" pitchFamily="34" charset="0"/>
              <a:buChar char="•"/>
            </a:pPr>
            <a:r>
              <a:rPr lang="en-US" b="1" dirty="0">
                <a:effectLst/>
                <a:latin typeface="Arial Narrow" panose="020B0604020202020204" pitchFamily="34" charset="0"/>
                <a:cs typeface="Arial Narrow" panose="020B0604020202020204" pitchFamily="34" charset="0"/>
              </a:rPr>
              <a:t>Sean will provide a coaching clinic to demo the weekly </a:t>
            </a:r>
            <a:r>
              <a:rPr lang="en-US" b="1" dirty="0">
                <a:latin typeface="Arial Narrow" panose="020B0604020202020204" pitchFamily="34" charset="0"/>
                <a:cs typeface="Arial Narrow" panose="020B0604020202020204" pitchFamily="34" charset="0"/>
              </a:rPr>
              <a:t>curriculum</a:t>
            </a:r>
          </a:p>
          <a:p>
            <a:pPr marL="742950" lvl="1" indent="-285750">
              <a:spcAft>
                <a:spcPts val="200"/>
              </a:spcAft>
              <a:buFont typeface="Arial" panose="020B0604020202020204" pitchFamily="34" charset="0"/>
              <a:buChar char="•"/>
            </a:pPr>
            <a:r>
              <a:rPr lang="en-US" b="1" dirty="0">
                <a:effectLst/>
                <a:latin typeface="Arial Narrow" panose="020B0604020202020204" pitchFamily="34" charset="0"/>
                <a:cs typeface="Arial Narrow" panose="020B0604020202020204" pitchFamily="34" charset="0"/>
              </a:rPr>
              <a:t>30-40 min of each session will be focused on skills-based games with a scrimmage at the end</a:t>
            </a:r>
          </a:p>
          <a:p>
            <a:pPr>
              <a:spcAft>
                <a:spcPts val="800"/>
              </a:spcAft>
            </a:pPr>
            <a:endParaRPr lang="en-US" sz="2400" b="1" dirty="0">
              <a:latin typeface="Arial Narrow" panose="020B0604020202020204" pitchFamily="34" charset="0"/>
              <a:cs typeface="Arial Narrow" panose="020B0604020202020204" pitchFamily="34" charset="0"/>
            </a:endParaRPr>
          </a:p>
          <a:p>
            <a:pPr>
              <a:spcAft>
                <a:spcPts val="800"/>
              </a:spcAft>
            </a:pPr>
            <a:endParaRPr lang="en-US" b="1"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A3DF1A7-01C8-A645-AA7B-D160D5FFBBF1}"/>
              </a:ext>
            </a:extLst>
          </p:cNvPr>
          <p:cNvSpPr txBox="1"/>
          <p:nvPr/>
        </p:nvSpPr>
        <p:spPr>
          <a:xfrm>
            <a:off x="689163" y="862156"/>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GENERAL GUIDELINES</a:t>
            </a:r>
          </a:p>
          <a:p>
            <a:pPr algn="ctr"/>
            <a:endParaRPr lang="en-US" sz="2400" dirty="0"/>
          </a:p>
        </p:txBody>
      </p:sp>
    </p:spTree>
    <p:extLst>
      <p:ext uri="{BB962C8B-B14F-4D97-AF65-F5344CB8AC3E}">
        <p14:creationId xmlns:p14="http://schemas.microsoft.com/office/powerpoint/2010/main" val="2755607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A263F-DA58-6142-A5A5-DCCE94BE13AB}"/>
              </a:ext>
            </a:extLst>
          </p:cNvPr>
          <p:cNvSpPr/>
          <p:nvPr/>
        </p:nvSpPr>
        <p:spPr>
          <a:xfrm>
            <a:off x="1358577" y="215932"/>
            <a:ext cx="9473799" cy="646331"/>
          </a:xfrm>
          <a:prstGeom prst="rect">
            <a:avLst/>
          </a:prstGeom>
        </p:spPr>
        <p:txBody>
          <a:bodyPr wrap="square">
            <a:spAutoFit/>
          </a:bodyPr>
          <a:lstStyle/>
          <a:p>
            <a:pPr algn="ctr"/>
            <a:r>
              <a:rPr lang="en-US" sz="3600" b="1" dirty="0">
                <a:latin typeface="Arial Black" panose="020B0604020202020204" pitchFamily="34" charset="0"/>
                <a:cs typeface="Arial Black" panose="020B0604020202020204" pitchFamily="34" charset="0"/>
              </a:rPr>
              <a:t>WALTHAM YOUTH SOCCER</a:t>
            </a:r>
          </a:p>
        </p:txBody>
      </p:sp>
      <p:pic>
        <p:nvPicPr>
          <p:cNvPr id="6" name="Picture 5" descr="A close up of a sign&#10;&#10;Description automatically generated">
            <a:extLst>
              <a:ext uri="{FF2B5EF4-FFF2-40B4-BE49-F238E27FC236}">
                <a16:creationId xmlns:a16="http://schemas.microsoft.com/office/drawing/2014/main" id="{2CEED0D1-D74D-3045-A934-0F01C5E7EBC6}"/>
              </a:ext>
            </a:extLst>
          </p:cNvPr>
          <p:cNvPicPr>
            <a:picLocks noChangeAspect="1"/>
          </p:cNvPicPr>
          <p:nvPr/>
        </p:nvPicPr>
        <p:blipFill>
          <a:blip r:embed="rId2"/>
          <a:stretch>
            <a:fillRect/>
          </a:stretch>
        </p:blipFill>
        <p:spPr>
          <a:xfrm>
            <a:off x="302490" y="255355"/>
            <a:ext cx="742681" cy="1022300"/>
          </a:xfrm>
          <a:prstGeom prst="rect">
            <a:avLst/>
          </a:prstGeom>
        </p:spPr>
      </p:pic>
      <p:sp>
        <p:nvSpPr>
          <p:cNvPr id="3" name="Rectangle 2">
            <a:extLst>
              <a:ext uri="{FF2B5EF4-FFF2-40B4-BE49-F238E27FC236}">
                <a16:creationId xmlns:a16="http://schemas.microsoft.com/office/drawing/2014/main" id="{2D0711F7-FD8C-E445-B857-5D68903C99CA}"/>
              </a:ext>
            </a:extLst>
          </p:cNvPr>
          <p:cNvSpPr/>
          <p:nvPr/>
        </p:nvSpPr>
        <p:spPr>
          <a:xfrm>
            <a:off x="0" y="6522583"/>
            <a:ext cx="12192000" cy="224490"/>
          </a:xfrm>
          <a:prstGeom prst="rect">
            <a:avLst/>
          </a:prstGeom>
          <a:solidFill>
            <a:srgbClr val="EC1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sign&#10;&#10;Description automatically generated">
            <a:extLst>
              <a:ext uri="{FF2B5EF4-FFF2-40B4-BE49-F238E27FC236}">
                <a16:creationId xmlns:a16="http://schemas.microsoft.com/office/drawing/2014/main" id="{998D6CDA-6FE1-BC49-800C-0313F4A131D5}"/>
              </a:ext>
            </a:extLst>
          </p:cNvPr>
          <p:cNvPicPr>
            <a:picLocks noChangeAspect="1"/>
          </p:cNvPicPr>
          <p:nvPr/>
        </p:nvPicPr>
        <p:blipFill>
          <a:blip r:embed="rId2"/>
          <a:stretch>
            <a:fillRect/>
          </a:stretch>
        </p:blipFill>
        <p:spPr>
          <a:xfrm>
            <a:off x="11175082" y="255355"/>
            <a:ext cx="742681" cy="1022300"/>
          </a:xfrm>
          <a:prstGeom prst="rect">
            <a:avLst/>
          </a:prstGeom>
        </p:spPr>
      </p:pic>
      <p:sp>
        <p:nvSpPr>
          <p:cNvPr id="14" name="TextBox 13">
            <a:extLst>
              <a:ext uri="{FF2B5EF4-FFF2-40B4-BE49-F238E27FC236}">
                <a16:creationId xmlns:a16="http://schemas.microsoft.com/office/drawing/2014/main" id="{B20B8E1C-7DD7-BF4F-A14E-C59F30AEA075}"/>
              </a:ext>
            </a:extLst>
          </p:cNvPr>
          <p:cNvSpPr txBox="1"/>
          <p:nvPr/>
        </p:nvSpPr>
        <p:spPr>
          <a:xfrm>
            <a:off x="689163" y="862156"/>
            <a:ext cx="10813674" cy="830997"/>
          </a:xfrm>
          <a:prstGeom prst="rect">
            <a:avLst/>
          </a:prstGeom>
          <a:noFill/>
        </p:spPr>
        <p:txBody>
          <a:bodyPr wrap="square" rtlCol="0">
            <a:spAutoFit/>
          </a:bodyPr>
          <a:lstStyle/>
          <a:p>
            <a:pPr algn="ctr"/>
            <a:r>
              <a:rPr lang="en-US" sz="2400" b="1" dirty="0">
                <a:solidFill>
                  <a:srgbClr val="FF0000"/>
                </a:solidFill>
                <a:latin typeface="Arial Black" panose="020B0604020202020204" pitchFamily="34" charset="0"/>
                <a:cs typeface="Arial Black" panose="020B0604020202020204" pitchFamily="34" charset="0"/>
              </a:rPr>
              <a:t>GENERAL GUIDELINES</a:t>
            </a:r>
          </a:p>
          <a:p>
            <a:pPr algn="ctr"/>
            <a:endParaRPr lang="en-US" sz="2400" dirty="0"/>
          </a:p>
        </p:txBody>
      </p:sp>
      <p:sp>
        <p:nvSpPr>
          <p:cNvPr id="12" name="TextBox 11">
            <a:extLst>
              <a:ext uri="{FF2B5EF4-FFF2-40B4-BE49-F238E27FC236}">
                <a16:creationId xmlns:a16="http://schemas.microsoft.com/office/drawing/2014/main" id="{7C1C1869-3BA9-294B-853B-42A251552404}"/>
              </a:ext>
            </a:extLst>
          </p:cNvPr>
          <p:cNvSpPr txBox="1"/>
          <p:nvPr/>
        </p:nvSpPr>
        <p:spPr>
          <a:xfrm>
            <a:off x="689162" y="1508487"/>
            <a:ext cx="11354791" cy="2636619"/>
          </a:xfrm>
          <a:prstGeom prst="rect">
            <a:avLst/>
          </a:prstGeom>
          <a:noFill/>
        </p:spPr>
        <p:txBody>
          <a:bodyPr wrap="square" rtlCol="0">
            <a:spAutoFit/>
          </a:bodyPr>
          <a:lstStyle/>
          <a:p>
            <a:pPr>
              <a:spcAft>
                <a:spcPts val="800"/>
              </a:spcAft>
            </a:pPr>
            <a:r>
              <a:rPr lang="en-US" b="1" dirty="0">
                <a:latin typeface="Arial Black" panose="020B0604020202020204" pitchFamily="34" charset="0"/>
                <a:cs typeface="Arial Black" panose="020B0604020202020204" pitchFamily="34" charset="0"/>
              </a:rPr>
              <a:t>SCRIMMAGES: </a:t>
            </a:r>
            <a:r>
              <a:rPr lang="en-US" b="1" dirty="0">
                <a:solidFill>
                  <a:srgbClr val="FF0000"/>
                </a:solidFill>
                <a:latin typeface="Arial Narrow" panose="020B0604020202020204" pitchFamily="34" charset="0"/>
                <a:cs typeface="Arial Narrow" panose="020B0604020202020204" pitchFamily="34" charset="0"/>
              </a:rPr>
              <a:t>In order to minimize the amount of contact, we are not allowing scrimmages with ANY other teams! </a:t>
            </a: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If we determine it is safe to do so, we may organize official scrimmages against other Waltham teams towards the end of the season</a:t>
            </a:r>
            <a:endParaRPr lang="en-US" b="1" dirty="0">
              <a:latin typeface="Arial Black" panose="020B0604020202020204" pitchFamily="34" charset="0"/>
              <a:cs typeface="Arial Black" panose="020B0604020202020204" pitchFamily="34" charset="0"/>
            </a:endParaRPr>
          </a:p>
          <a:p>
            <a:pPr marL="285750" indent="-285750">
              <a:spcAft>
                <a:spcPts val="8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Modify play as much as possible to keep players spaced 6 feet apart for the majority of the scrimmage. </a:t>
            </a:r>
            <a:endParaRPr lang="en-US" b="1" dirty="0">
              <a:effectLst/>
              <a:latin typeface="Arial Narrow" panose="020B0604020202020204" pitchFamily="34" charset="0"/>
              <a:cs typeface="Arial Narrow" panose="020B0604020202020204" pitchFamily="34" charset="0"/>
            </a:endParaRPr>
          </a:p>
          <a:p>
            <a:pPr>
              <a:spcAft>
                <a:spcPts val="800"/>
              </a:spcAft>
            </a:pPr>
            <a:endParaRPr lang="en-US" sz="2400" b="1" dirty="0">
              <a:latin typeface="Arial Narrow" panose="020B0604020202020204" pitchFamily="34" charset="0"/>
              <a:cs typeface="Arial Narrow" panose="020B0604020202020204" pitchFamily="34" charset="0"/>
            </a:endParaRPr>
          </a:p>
          <a:p>
            <a:pPr>
              <a:spcAft>
                <a:spcPts val="800"/>
              </a:spcAft>
            </a:pPr>
            <a:endParaRPr lang="en-US" b="1" dirty="0">
              <a:latin typeface="Arial Narrow" panose="020B0604020202020204" pitchFamily="34" charset="0"/>
              <a:cs typeface="Arial Narrow"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CCA1F22-471F-5C4B-87AE-CF3019DAD7AF}"/>
              </a:ext>
            </a:extLst>
          </p:cNvPr>
          <p:cNvSpPr/>
          <p:nvPr/>
        </p:nvSpPr>
        <p:spPr>
          <a:xfrm>
            <a:off x="2634972" y="3090864"/>
            <a:ext cx="6921007" cy="2846933"/>
          </a:xfrm>
          <a:prstGeom prst="rect">
            <a:avLst/>
          </a:prstGeom>
        </p:spPr>
        <p:txBody>
          <a:bodyPr wrap="square">
            <a:spAutoFit/>
          </a:bodyPr>
          <a:lstStyle/>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NO shoulder to shoulder contact</a:t>
            </a:r>
          </a:p>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NO slide tackling</a:t>
            </a:r>
          </a:p>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NO throw-ins (kick-ins allowed &gt; not into the penalty area)</a:t>
            </a:r>
          </a:p>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NO corner kicks (trying to eliminate the crowding of players in the box)</a:t>
            </a:r>
          </a:p>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NO heading</a:t>
            </a:r>
          </a:p>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Players should maintain 6' social distance as much as possible.</a:t>
            </a:r>
          </a:p>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Eliminate Goalie punts (should roll/pass the ball out of the back)</a:t>
            </a:r>
          </a:p>
          <a:p>
            <a:pPr marL="285750" indent="-285750">
              <a:spcAft>
                <a:spcPts val="600"/>
              </a:spcAft>
              <a:buFont typeface="Arial" panose="020B0604020202020204" pitchFamily="34" charset="0"/>
              <a:buChar char="•"/>
            </a:pPr>
            <a:r>
              <a:rPr lang="en-US" b="1" dirty="0">
                <a:latin typeface="Arial Narrow" panose="020B0604020202020204" pitchFamily="34" charset="0"/>
                <a:cs typeface="Arial Narrow" panose="020B0604020202020204" pitchFamily="34" charset="0"/>
              </a:rPr>
              <a:t>Any equipment used in a session must be wiped down afterwards</a:t>
            </a:r>
          </a:p>
        </p:txBody>
      </p:sp>
    </p:spTree>
    <p:extLst>
      <p:ext uri="{BB962C8B-B14F-4D97-AF65-F5344CB8AC3E}">
        <p14:creationId xmlns:p14="http://schemas.microsoft.com/office/powerpoint/2010/main" val="14711709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7037</TotalTime>
  <Words>1624</Words>
  <Application>Microsoft Macintosh PowerPoint</Application>
  <PresentationFormat>Widescreen</PresentationFormat>
  <Paragraphs>250</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 Black</vt:lpstr>
      <vt:lpstr>Arial Narrow</vt:lpstr>
      <vt:lpstr>Bradley Hand</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Kuchler, Ben</dc:creator>
  <cp:lastModifiedBy>Kuchler, Ben</cp:lastModifiedBy>
  <cp:revision>43</cp:revision>
  <dcterms:created xsi:type="dcterms:W3CDTF">2020-09-13T03:03:06Z</dcterms:created>
  <dcterms:modified xsi:type="dcterms:W3CDTF">2020-09-18T00:20:46Z</dcterms:modified>
</cp:coreProperties>
</file>